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6.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961" r:id="rId2"/>
  </p:sldMasterIdLst>
  <p:notesMasterIdLst>
    <p:notesMasterId r:id="rId29"/>
  </p:notesMasterIdLst>
  <p:handoutMasterIdLst>
    <p:handoutMasterId r:id="rId30"/>
  </p:handoutMasterIdLst>
  <p:sldIdLst>
    <p:sldId id="334" r:id="rId3"/>
    <p:sldId id="694" r:id="rId4"/>
    <p:sldId id="724" r:id="rId5"/>
    <p:sldId id="695" r:id="rId6"/>
    <p:sldId id="696" r:id="rId7"/>
    <p:sldId id="697" r:id="rId8"/>
    <p:sldId id="698" r:id="rId9"/>
    <p:sldId id="720" r:id="rId10"/>
    <p:sldId id="699" r:id="rId11"/>
    <p:sldId id="700" r:id="rId12"/>
    <p:sldId id="701" r:id="rId13"/>
    <p:sldId id="721" r:id="rId14"/>
    <p:sldId id="722" r:id="rId15"/>
    <p:sldId id="723" r:id="rId16"/>
    <p:sldId id="717" r:id="rId17"/>
    <p:sldId id="685" r:id="rId18"/>
    <p:sldId id="706" r:id="rId19"/>
    <p:sldId id="716" r:id="rId20"/>
    <p:sldId id="708" r:id="rId21"/>
    <p:sldId id="709" r:id="rId22"/>
    <p:sldId id="710" r:id="rId23"/>
    <p:sldId id="711" r:id="rId24"/>
    <p:sldId id="712" r:id="rId25"/>
    <p:sldId id="713" r:id="rId26"/>
    <p:sldId id="714" r:id="rId27"/>
    <p:sldId id="715" r:id="rId28"/>
  </p:sldIdLst>
  <p:sldSz cx="9324975" cy="6858000"/>
  <p:notesSz cx="6797675" cy="9926638"/>
  <p:defaultTextStyle>
    <a:defPPr>
      <a:defRPr lang="de-CH"/>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CE1"/>
    <a:srgbClr val="FFFFE1"/>
    <a:srgbClr val="FFFFCC"/>
    <a:srgbClr val="CDCDFF"/>
    <a:srgbClr val="B3B3FF"/>
    <a:srgbClr val="E5E5FF"/>
    <a:srgbClr val="FFFFA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p:cViewPr>
        <p:scale>
          <a:sx n="85" d="100"/>
          <a:sy n="85" d="100"/>
        </p:scale>
        <p:origin x="-2262" y="-678"/>
      </p:cViewPr>
      <p:guideLst>
        <p:guide orient="horz" pos="3294"/>
        <p:guide orient="horz" pos="890"/>
        <p:guide pos="352"/>
      </p:guideLst>
    </p:cSldViewPr>
  </p:slideViewPr>
  <p:outlineViewPr>
    <p:cViewPr>
      <p:scale>
        <a:sx n="33" d="100"/>
        <a:sy n="33" d="100"/>
      </p:scale>
      <p:origin x="0" y="1704"/>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4680" y="-1416"/>
      </p:cViewPr>
      <p:guideLst>
        <p:guide orient="horz" pos="3128"/>
        <p:guide pos="21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KTSZ003\groups$\AWI\Wirtschaftsdaten\Statistik_Daten\3%20Arbeit%20und%20Erwerb\Erwerbspersonen\Entwicklung%20Berufshauptgruppen%20der%20Erwerbst&#228;tigten%201992-2017.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KTSZ003\groups$\AWI\Wirtschaftsdaten\BAK\BAK%20Taxation%20Index\Taxation%20Index%202014-2015\Ergebnisse\Grafik%20Pr&#228;sentation_Unternehmen_BAK_Taxation_Index_reduziert_20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KTSZ003\groups$\AWI\Wirtschaftsdaten\BAK\BAK%20Taxation%20Index\Taxation%20Index%202014-2015\Ergebnisse\Grafik%20Pr&#228;sentation_Hochqualifizierte_BAK_Taxation_Index__reduziert_20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KTSZ003\groups$\AWI\Wirtschaftsdaten\Statistik_Daten\20%20Einkommen%20und%20Lebensqualit&#228;t%20der%20Bev&#246;lkerung\Verf&#252;gbares%20Einkommen%20L&#228;ndervergleich%20SILC%202016.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7.xml.rels><?xml version="1.0" encoding="UTF-8" standalone="yes"?>
<Relationships xmlns="http://schemas.openxmlformats.org/package/2006/relationships"><Relationship Id="rId1" Type="http://schemas.openxmlformats.org/officeDocument/2006/relationships/oleObject" Target="file:///\\KTSZ003\groups$\AWI\Amt\Pr&#228;sentationen\Deutschland\Berlin_Feb.%202016\NF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chemeClr val="bg1">
                <a:lumMod val="50000"/>
              </a:schemeClr>
            </a:solidFill>
          </c:spPr>
          <c:invertIfNegative val="0"/>
          <c:dLbls>
            <c:dLbl>
              <c:idx val="6"/>
              <c:layout/>
              <c:dLblPos val="outEnd"/>
              <c:showLegendKey val="0"/>
              <c:showVal val="1"/>
              <c:showCatName val="0"/>
              <c:showSerName val="0"/>
              <c:showPercent val="0"/>
              <c:showBubbleSize val="0"/>
            </c:dLbl>
            <c:dLbl>
              <c:idx val="8"/>
              <c:layout/>
              <c:dLblPos val="outEnd"/>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Grafik!$AX$41:$AX$49</c:f>
              <c:strCache>
                <c:ptCount val="9"/>
                <c:pt idx="0">
                  <c:v>Führungskräfte</c:v>
                </c:pt>
                <c:pt idx="1">
                  <c:v>Akademische Berufe</c:v>
                </c:pt>
                <c:pt idx="2">
                  <c:v>Techniker/innen und gleichrangige Berufe</c:v>
                </c:pt>
                <c:pt idx="3">
                  <c:v>Bürokräfte und verwandte Berufe</c:v>
                </c:pt>
                <c:pt idx="4">
                  <c:v>Dienstleistungsberufe und Verkäufer/innen</c:v>
                </c:pt>
                <c:pt idx="5">
                  <c:v>Fachkräfte in Land- und Forstwirtschaft</c:v>
                </c:pt>
                <c:pt idx="6">
                  <c:v>Handwerks- und verwandte Berufe</c:v>
                </c:pt>
                <c:pt idx="7">
                  <c:v>Anlagen- und Maschinenbediener/innen</c:v>
                </c:pt>
                <c:pt idx="8">
                  <c:v>Hilfsarbeitskräfte  </c:v>
                </c:pt>
              </c:strCache>
            </c:strRef>
          </c:cat>
          <c:val>
            <c:numRef>
              <c:f>Grafik!$AY$41:$AY$49</c:f>
              <c:numCache>
                <c:formatCode>0</c:formatCode>
                <c:ptCount val="9"/>
                <c:pt idx="0">
                  <c:v>268.75518369999998</c:v>
                </c:pt>
                <c:pt idx="1">
                  <c:v>526.34898029999988</c:v>
                </c:pt>
                <c:pt idx="2">
                  <c:v>239.10621659999993</c:v>
                </c:pt>
                <c:pt idx="3">
                  <c:v>-228.32931530000002</c:v>
                </c:pt>
                <c:pt idx="4">
                  <c:v>256.45496400000002</c:v>
                </c:pt>
                <c:pt idx="5">
                  <c:v>-12.635988999999995</c:v>
                </c:pt>
                <c:pt idx="6">
                  <c:v>-62.650609900000063</c:v>
                </c:pt>
                <c:pt idx="7">
                  <c:v>-19.57907830000002</c:v>
                </c:pt>
                <c:pt idx="8">
                  <c:v>-42.845787799999982</c:v>
                </c:pt>
              </c:numCache>
            </c:numRef>
          </c:val>
        </c:ser>
        <c:dLbls>
          <c:showLegendKey val="0"/>
          <c:showVal val="0"/>
          <c:showCatName val="0"/>
          <c:showSerName val="0"/>
          <c:showPercent val="0"/>
          <c:showBubbleSize val="0"/>
        </c:dLbls>
        <c:gapWidth val="100"/>
        <c:axId val="473346432"/>
        <c:axId val="473347968"/>
      </c:barChart>
      <c:catAx>
        <c:axId val="473346432"/>
        <c:scaling>
          <c:orientation val="maxMin"/>
        </c:scaling>
        <c:delete val="0"/>
        <c:axPos val="l"/>
        <c:majorTickMark val="out"/>
        <c:minorTickMark val="none"/>
        <c:tickLblPos val="low"/>
        <c:crossAx val="473347968"/>
        <c:crosses val="autoZero"/>
        <c:auto val="1"/>
        <c:lblAlgn val="ctr"/>
        <c:lblOffset val="100"/>
        <c:noMultiLvlLbl val="0"/>
      </c:catAx>
      <c:valAx>
        <c:axId val="473347968"/>
        <c:scaling>
          <c:orientation val="minMax"/>
          <c:min val="-300"/>
        </c:scaling>
        <c:delete val="1"/>
        <c:axPos val="b"/>
        <c:majorGridlines>
          <c:spPr>
            <a:ln>
              <a:solidFill>
                <a:schemeClr val="bg1">
                  <a:lumMod val="75000"/>
                </a:schemeClr>
              </a:solidFill>
            </a:ln>
          </c:spPr>
        </c:majorGridlines>
        <c:numFmt formatCode="0" sourceLinked="1"/>
        <c:majorTickMark val="out"/>
        <c:minorTickMark val="none"/>
        <c:tickLblPos val="nextTo"/>
        <c:crossAx val="473346432"/>
        <c:crosses val="max"/>
        <c:crossBetween val="between"/>
        <c:majorUnit val="100"/>
      </c:valAx>
    </c:plotArea>
    <c:plotVisOnly val="1"/>
    <c:dispBlanksAs val="gap"/>
    <c:showDLblsOverMax val="0"/>
  </c:chart>
  <c:spPr>
    <a:ln>
      <a:noFill/>
    </a:ln>
  </c:spPr>
  <c:txPr>
    <a:bodyPr/>
    <a:lstStyle/>
    <a:p>
      <a:pPr>
        <a:defRPr sz="1400">
          <a:latin typeface="TradeGothic" panose="020B0503040303020204" pitchFamily="34" charset="0"/>
        </a:defRPr>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334997542044018E-2"/>
          <c:y val="4.7450344092886516E-2"/>
          <c:w val="0.88401000217450842"/>
          <c:h val="0.86757759721459216"/>
        </c:manualLayout>
      </c:layout>
      <c:barChart>
        <c:barDir val="col"/>
        <c:grouping val="clustered"/>
        <c:varyColors val="0"/>
        <c:ser>
          <c:idx val="0"/>
          <c:order val="0"/>
          <c:tx>
            <c:strRef>
              <c:f>Tabelle1!$B$1</c:f>
              <c:strCache>
                <c:ptCount val="1"/>
                <c:pt idx="0">
                  <c:v>Datenreihe 1</c:v>
                </c:pt>
              </c:strCache>
            </c:strRef>
          </c:tx>
          <c:spPr>
            <a:solidFill>
              <a:schemeClr val="bg1">
                <a:lumMod val="65000"/>
              </a:schemeClr>
            </a:solidFill>
          </c:spPr>
          <c:invertIfNegative val="0"/>
          <c:dPt>
            <c:idx val="25"/>
            <c:invertIfNegative val="0"/>
            <c:bubble3D val="0"/>
            <c:spPr>
              <a:solidFill>
                <a:srgbClr val="FF0000"/>
              </a:solidFill>
            </c:spPr>
          </c:dPt>
          <c:cat>
            <c:strRef>
              <c:f>Tabelle1!$A$2:$A$27</c:f>
              <c:strCache>
                <c:ptCount val="26"/>
                <c:pt idx="0">
                  <c:v>GE</c:v>
                </c:pt>
                <c:pt idx="1">
                  <c:v>VD</c:v>
                </c:pt>
                <c:pt idx="2">
                  <c:v>JU</c:v>
                </c:pt>
                <c:pt idx="3">
                  <c:v>NE</c:v>
                </c:pt>
                <c:pt idx="4">
                  <c:v>BE</c:v>
                </c:pt>
                <c:pt idx="5">
                  <c:v>VS</c:v>
                </c:pt>
                <c:pt idx="6">
                  <c:v>BS</c:v>
                </c:pt>
                <c:pt idx="7">
                  <c:v>SO</c:v>
                </c:pt>
                <c:pt idx="8">
                  <c:v>TI</c:v>
                </c:pt>
                <c:pt idx="9">
                  <c:v>BL</c:v>
                </c:pt>
                <c:pt idx="10">
                  <c:v>FR</c:v>
                </c:pt>
                <c:pt idx="11">
                  <c:v>GR</c:v>
                </c:pt>
                <c:pt idx="12">
                  <c:v>SG</c:v>
                </c:pt>
                <c:pt idx="13">
                  <c:v>ZH</c:v>
                </c:pt>
                <c:pt idx="14">
                  <c:v>AG</c:v>
                </c:pt>
                <c:pt idx="15">
                  <c:v>AR</c:v>
                </c:pt>
                <c:pt idx="16">
                  <c:v>TG</c:v>
                </c:pt>
                <c:pt idx="17">
                  <c:v>SH</c:v>
                </c:pt>
                <c:pt idx="18">
                  <c:v>GL</c:v>
                </c:pt>
                <c:pt idx="19">
                  <c:v>LU</c:v>
                </c:pt>
                <c:pt idx="20">
                  <c:v>AI</c:v>
                </c:pt>
                <c:pt idx="21">
                  <c:v>UR</c:v>
                </c:pt>
                <c:pt idx="22">
                  <c:v>OW</c:v>
                </c:pt>
                <c:pt idx="23">
                  <c:v>NW</c:v>
                </c:pt>
                <c:pt idx="24">
                  <c:v>ZG</c:v>
                </c:pt>
                <c:pt idx="25">
                  <c:v>SZ</c:v>
                </c:pt>
              </c:strCache>
            </c:strRef>
          </c:cat>
          <c:val>
            <c:numRef>
              <c:f>Tabelle1!$B$2:$B$27</c:f>
              <c:numCache>
                <c:formatCode>0.0%</c:formatCode>
                <c:ptCount val="26"/>
                <c:pt idx="0">
                  <c:v>0.34499999999999997</c:v>
                </c:pt>
                <c:pt idx="1">
                  <c:v>0.33</c:v>
                </c:pt>
                <c:pt idx="2">
                  <c:v>0.317</c:v>
                </c:pt>
                <c:pt idx="3">
                  <c:v>0.30499999999999999</c:v>
                </c:pt>
                <c:pt idx="4">
                  <c:v>0.29599999999999999</c:v>
                </c:pt>
                <c:pt idx="5">
                  <c:v>0.28199999999999997</c:v>
                </c:pt>
                <c:pt idx="6">
                  <c:v>0.27600000000000002</c:v>
                </c:pt>
                <c:pt idx="7">
                  <c:v>0.26200000000000001</c:v>
                </c:pt>
                <c:pt idx="8">
                  <c:v>0.26100000000000001</c:v>
                </c:pt>
                <c:pt idx="9">
                  <c:v>0.25700000000000001</c:v>
                </c:pt>
                <c:pt idx="10">
                  <c:v>0.255</c:v>
                </c:pt>
                <c:pt idx="11">
                  <c:v>0.253</c:v>
                </c:pt>
                <c:pt idx="12">
                  <c:v>0.247</c:v>
                </c:pt>
                <c:pt idx="13">
                  <c:v>0.224</c:v>
                </c:pt>
                <c:pt idx="14">
                  <c:v>0.222</c:v>
                </c:pt>
                <c:pt idx="15">
                  <c:v>0.221</c:v>
                </c:pt>
                <c:pt idx="16">
                  <c:v>0.218</c:v>
                </c:pt>
                <c:pt idx="17">
                  <c:v>0.218</c:v>
                </c:pt>
                <c:pt idx="18">
                  <c:v>0.20300000000000001</c:v>
                </c:pt>
                <c:pt idx="19">
                  <c:v>0.19800000000000001</c:v>
                </c:pt>
                <c:pt idx="20">
                  <c:v>0.19700000000000001</c:v>
                </c:pt>
                <c:pt idx="21">
                  <c:v>0.185</c:v>
                </c:pt>
                <c:pt idx="22">
                  <c:v>0.16300000000000001</c:v>
                </c:pt>
                <c:pt idx="23">
                  <c:v>0.11899999999999999</c:v>
                </c:pt>
                <c:pt idx="24">
                  <c:v>0.11799999999999999</c:v>
                </c:pt>
                <c:pt idx="25">
                  <c:v>0.104</c:v>
                </c:pt>
              </c:numCache>
            </c:numRef>
          </c:val>
        </c:ser>
        <c:dLbls>
          <c:showLegendKey val="0"/>
          <c:showVal val="0"/>
          <c:showCatName val="0"/>
          <c:showSerName val="0"/>
          <c:showPercent val="0"/>
          <c:showBubbleSize val="0"/>
        </c:dLbls>
        <c:gapWidth val="66"/>
        <c:axId val="132989312"/>
        <c:axId val="132990848"/>
      </c:barChart>
      <c:catAx>
        <c:axId val="132989312"/>
        <c:scaling>
          <c:orientation val="minMax"/>
        </c:scaling>
        <c:delete val="0"/>
        <c:axPos val="b"/>
        <c:majorTickMark val="out"/>
        <c:minorTickMark val="none"/>
        <c:tickLblPos val="nextTo"/>
        <c:txPr>
          <a:bodyPr rot="-5400000" vert="horz"/>
          <a:lstStyle/>
          <a:p>
            <a:pPr>
              <a:defRPr/>
            </a:pPr>
            <a:endParaRPr lang="de-DE"/>
          </a:p>
        </c:txPr>
        <c:crossAx val="132990848"/>
        <c:crosses val="autoZero"/>
        <c:auto val="1"/>
        <c:lblAlgn val="ctr"/>
        <c:lblOffset val="100"/>
        <c:noMultiLvlLbl val="0"/>
      </c:catAx>
      <c:valAx>
        <c:axId val="132990848"/>
        <c:scaling>
          <c:orientation val="minMax"/>
          <c:max val="0.4"/>
          <c:min val="0"/>
        </c:scaling>
        <c:delete val="0"/>
        <c:axPos val="l"/>
        <c:majorGridlines>
          <c:spPr>
            <a:ln>
              <a:solidFill>
                <a:schemeClr val="bg1">
                  <a:lumMod val="65000"/>
                </a:schemeClr>
              </a:solidFill>
              <a:prstDash val="sysDash"/>
            </a:ln>
          </c:spPr>
        </c:majorGridlines>
        <c:numFmt formatCode="0.0%" sourceLinked="0"/>
        <c:majorTickMark val="out"/>
        <c:minorTickMark val="none"/>
        <c:tickLblPos val="nextTo"/>
        <c:crossAx val="132989312"/>
        <c:crosses val="autoZero"/>
        <c:crossBetween val="between"/>
      </c:valAx>
    </c:plotArea>
    <c:plotVisOnly val="1"/>
    <c:dispBlanksAs val="gap"/>
    <c:showDLblsOverMax val="0"/>
  </c:chart>
  <c:txPr>
    <a:bodyPr/>
    <a:lstStyle/>
    <a:p>
      <a:pPr>
        <a:defRPr sz="1200">
          <a:latin typeface="+mj-lt"/>
        </a:defRPr>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622807017543852E-2"/>
          <c:y val="2.0818545881944091E-2"/>
          <c:w val="0.930219298245614"/>
          <c:h val="0.81176249332562189"/>
        </c:manualLayout>
      </c:layout>
      <c:barChart>
        <c:barDir val="col"/>
        <c:grouping val="clustered"/>
        <c:varyColors val="0"/>
        <c:ser>
          <c:idx val="0"/>
          <c:order val="0"/>
          <c:invertIfNegative val="0"/>
          <c:dPt>
            <c:idx val="0"/>
            <c:invertIfNegative val="0"/>
            <c:bubble3D val="0"/>
            <c:spPr>
              <a:solidFill>
                <a:srgbClr val="FF0000"/>
              </a:solidFill>
            </c:spPr>
          </c:dPt>
          <c:dPt>
            <c:idx val="1"/>
            <c:invertIfNegative val="0"/>
            <c:bubble3D val="0"/>
            <c:spPr>
              <a:solidFill>
                <a:schemeClr val="bg1">
                  <a:lumMod val="75000"/>
                </a:schemeClr>
              </a:solidFill>
            </c:spPr>
          </c:dPt>
          <c:dPt>
            <c:idx val="2"/>
            <c:invertIfNegative val="0"/>
            <c:bubble3D val="0"/>
            <c:spPr>
              <a:solidFill>
                <a:schemeClr val="bg1">
                  <a:lumMod val="50000"/>
                </a:schemeClr>
              </a:solidFill>
            </c:spPr>
          </c:dPt>
          <c:dPt>
            <c:idx val="3"/>
            <c:invertIfNegative val="0"/>
            <c:bubble3D val="0"/>
            <c:spPr>
              <a:solidFill>
                <a:srgbClr val="FF0000"/>
              </a:solidFill>
            </c:spPr>
          </c:dPt>
          <c:dPt>
            <c:idx val="4"/>
            <c:invertIfNegative val="0"/>
            <c:bubble3D val="0"/>
            <c:spPr>
              <a:solidFill>
                <a:schemeClr val="bg1">
                  <a:lumMod val="75000"/>
                </a:schemeClr>
              </a:solidFill>
            </c:spPr>
          </c:dPt>
          <c:dPt>
            <c:idx val="5"/>
            <c:invertIfNegative val="0"/>
            <c:bubble3D val="0"/>
            <c:spPr>
              <a:solidFill>
                <a:schemeClr val="bg1">
                  <a:lumMod val="75000"/>
                </a:schemeClr>
              </a:solidFill>
            </c:spPr>
          </c:dPt>
          <c:dPt>
            <c:idx val="6"/>
            <c:invertIfNegative val="0"/>
            <c:bubble3D val="0"/>
            <c:spPr>
              <a:solidFill>
                <a:schemeClr val="bg1">
                  <a:lumMod val="50000"/>
                </a:schemeClr>
              </a:solidFill>
            </c:spPr>
          </c:dPt>
          <c:dPt>
            <c:idx val="7"/>
            <c:invertIfNegative val="0"/>
            <c:bubble3D val="0"/>
            <c:spPr>
              <a:solidFill>
                <a:schemeClr val="bg1">
                  <a:lumMod val="50000"/>
                </a:schemeClr>
              </a:solidFill>
            </c:spPr>
          </c:dPt>
          <c:dPt>
            <c:idx val="8"/>
            <c:invertIfNegative val="0"/>
            <c:bubble3D val="0"/>
            <c:spPr>
              <a:solidFill>
                <a:schemeClr val="bg1">
                  <a:lumMod val="50000"/>
                </a:schemeClr>
              </a:solidFill>
            </c:spPr>
          </c:dPt>
          <c:dPt>
            <c:idx val="9"/>
            <c:invertIfNegative val="0"/>
            <c:bubble3D val="0"/>
            <c:spPr>
              <a:solidFill>
                <a:schemeClr val="bg1">
                  <a:lumMod val="75000"/>
                </a:schemeClr>
              </a:solidFill>
            </c:spPr>
          </c:dPt>
          <c:dPt>
            <c:idx val="10"/>
            <c:invertIfNegative val="0"/>
            <c:bubble3D val="0"/>
            <c:spPr>
              <a:solidFill>
                <a:schemeClr val="bg1">
                  <a:lumMod val="50000"/>
                </a:schemeClr>
              </a:solidFill>
            </c:spPr>
          </c:dPt>
          <c:dPt>
            <c:idx val="11"/>
            <c:invertIfNegative val="0"/>
            <c:bubble3D val="0"/>
            <c:spPr>
              <a:solidFill>
                <a:schemeClr val="bg1">
                  <a:lumMod val="75000"/>
                </a:schemeClr>
              </a:solidFill>
            </c:spPr>
          </c:dPt>
          <c:dPt>
            <c:idx val="12"/>
            <c:invertIfNegative val="0"/>
            <c:bubble3D val="0"/>
            <c:spPr>
              <a:solidFill>
                <a:schemeClr val="bg1">
                  <a:lumMod val="75000"/>
                </a:schemeClr>
              </a:solidFill>
            </c:spPr>
          </c:dPt>
          <c:dPt>
            <c:idx val="13"/>
            <c:invertIfNegative val="0"/>
            <c:bubble3D val="0"/>
            <c:spPr>
              <a:solidFill>
                <a:schemeClr val="bg1">
                  <a:lumMod val="75000"/>
                </a:schemeClr>
              </a:solidFill>
            </c:spPr>
          </c:dPt>
          <c:dPt>
            <c:idx val="14"/>
            <c:invertIfNegative val="0"/>
            <c:bubble3D val="0"/>
            <c:spPr>
              <a:solidFill>
                <a:schemeClr val="bg1">
                  <a:lumMod val="75000"/>
                </a:schemeClr>
              </a:solidFill>
            </c:spPr>
          </c:dPt>
          <c:dPt>
            <c:idx val="15"/>
            <c:invertIfNegative val="0"/>
            <c:bubble3D val="0"/>
            <c:spPr>
              <a:solidFill>
                <a:schemeClr val="bg1">
                  <a:lumMod val="75000"/>
                </a:schemeClr>
              </a:solidFill>
            </c:spPr>
          </c:dPt>
          <c:dPt>
            <c:idx val="16"/>
            <c:invertIfNegative val="0"/>
            <c:bubble3D val="0"/>
            <c:spPr>
              <a:solidFill>
                <a:schemeClr val="bg1">
                  <a:lumMod val="75000"/>
                </a:schemeClr>
              </a:solidFill>
            </c:spPr>
          </c:dPt>
          <c:dPt>
            <c:idx val="17"/>
            <c:invertIfNegative val="0"/>
            <c:bubble3D val="0"/>
            <c:spPr>
              <a:solidFill>
                <a:srgbClr val="0070C0"/>
              </a:solidFill>
            </c:spPr>
          </c:dPt>
          <c:dPt>
            <c:idx val="18"/>
            <c:invertIfNegative val="0"/>
            <c:bubble3D val="0"/>
            <c:spPr>
              <a:solidFill>
                <a:srgbClr val="FF0000"/>
              </a:solidFill>
            </c:spPr>
          </c:dPt>
          <c:dPt>
            <c:idx val="19"/>
            <c:invertIfNegative val="0"/>
            <c:bubble3D val="0"/>
            <c:spPr>
              <a:solidFill>
                <a:srgbClr val="0070C0"/>
              </a:solidFill>
            </c:spPr>
          </c:dPt>
          <c:dPt>
            <c:idx val="20"/>
            <c:invertIfNegative val="0"/>
            <c:bubble3D val="0"/>
            <c:spPr>
              <a:solidFill>
                <a:srgbClr val="FF0000"/>
              </a:solidFill>
            </c:spPr>
          </c:dPt>
          <c:dPt>
            <c:idx val="21"/>
            <c:invertIfNegative val="0"/>
            <c:bubble3D val="0"/>
            <c:spPr>
              <a:solidFill>
                <a:srgbClr val="FF0000"/>
              </a:solidFill>
            </c:spPr>
          </c:dPt>
          <c:dPt>
            <c:idx val="22"/>
            <c:invertIfNegative val="0"/>
            <c:bubble3D val="0"/>
            <c:spPr>
              <a:solidFill>
                <a:srgbClr val="FF0000"/>
              </a:solidFill>
            </c:spPr>
          </c:dPt>
          <c:dPt>
            <c:idx val="23"/>
            <c:invertIfNegative val="0"/>
            <c:bubble3D val="0"/>
            <c:spPr>
              <a:solidFill>
                <a:srgbClr val="FF0000"/>
              </a:solidFill>
            </c:spPr>
          </c:dPt>
          <c:dPt>
            <c:idx val="24"/>
            <c:invertIfNegative val="0"/>
            <c:bubble3D val="0"/>
            <c:spPr>
              <a:solidFill>
                <a:srgbClr val="FF0000"/>
              </a:solidFill>
            </c:spPr>
          </c:dPt>
          <c:dPt>
            <c:idx val="25"/>
            <c:invertIfNegative val="0"/>
            <c:bubble3D val="0"/>
            <c:spPr>
              <a:solidFill>
                <a:srgbClr val="0070C0"/>
              </a:solidFill>
            </c:spPr>
          </c:dPt>
          <c:dPt>
            <c:idx val="26"/>
            <c:invertIfNegative val="0"/>
            <c:bubble3D val="0"/>
            <c:spPr>
              <a:solidFill>
                <a:srgbClr val="FF0000"/>
              </a:solidFill>
            </c:spPr>
          </c:dPt>
          <c:dPt>
            <c:idx val="27"/>
            <c:invertIfNegative val="0"/>
            <c:bubble3D val="0"/>
            <c:spPr>
              <a:solidFill>
                <a:srgbClr val="FF0000"/>
              </a:solidFill>
            </c:spPr>
          </c:dPt>
          <c:dPt>
            <c:idx val="28"/>
            <c:invertIfNegative val="0"/>
            <c:bubble3D val="0"/>
            <c:spPr>
              <a:solidFill>
                <a:srgbClr val="FF0000"/>
              </a:solidFill>
            </c:spPr>
          </c:dPt>
          <c:dPt>
            <c:idx val="29"/>
            <c:invertIfNegative val="0"/>
            <c:bubble3D val="0"/>
            <c:spPr>
              <a:solidFill>
                <a:srgbClr val="0070C0"/>
              </a:solidFill>
            </c:spPr>
          </c:dPt>
          <c:dPt>
            <c:idx val="30"/>
            <c:invertIfNegative val="0"/>
            <c:bubble3D val="0"/>
            <c:spPr>
              <a:solidFill>
                <a:srgbClr val="0070C0"/>
              </a:solidFill>
            </c:spPr>
          </c:dPt>
          <c:dPt>
            <c:idx val="31"/>
            <c:invertIfNegative val="0"/>
            <c:bubble3D val="0"/>
            <c:spPr>
              <a:solidFill>
                <a:srgbClr val="0070C0"/>
              </a:solidFill>
            </c:spPr>
          </c:dPt>
          <c:dPt>
            <c:idx val="32"/>
            <c:invertIfNegative val="0"/>
            <c:bubble3D val="0"/>
            <c:spPr>
              <a:solidFill>
                <a:srgbClr val="FF0000"/>
              </a:solidFill>
            </c:spPr>
          </c:dPt>
          <c:dPt>
            <c:idx val="33"/>
            <c:invertIfNegative val="0"/>
            <c:bubble3D val="0"/>
            <c:spPr>
              <a:solidFill>
                <a:srgbClr val="0070C0"/>
              </a:solidFill>
            </c:spPr>
          </c:dPt>
          <c:dPt>
            <c:idx val="34"/>
            <c:invertIfNegative val="0"/>
            <c:bubble3D val="0"/>
            <c:spPr>
              <a:solidFill>
                <a:srgbClr val="0070C0"/>
              </a:solidFill>
            </c:spPr>
          </c:dPt>
          <c:dPt>
            <c:idx val="35"/>
            <c:invertIfNegative val="0"/>
            <c:bubble3D val="0"/>
            <c:spPr>
              <a:solidFill>
                <a:srgbClr val="FF0000"/>
              </a:solidFill>
            </c:spPr>
          </c:dPt>
          <c:dPt>
            <c:idx val="36"/>
            <c:invertIfNegative val="0"/>
            <c:bubble3D val="0"/>
            <c:spPr>
              <a:solidFill>
                <a:srgbClr val="0070C0"/>
              </a:solidFill>
            </c:spPr>
          </c:dPt>
          <c:dPt>
            <c:idx val="37"/>
            <c:invertIfNegative val="0"/>
            <c:bubble3D val="0"/>
            <c:spPr>
              <a:solidFill>
                <a:srgbClr val="0070C0"/>
              </a:solidFill>
            </c:spPr>
          </c:dPt>
          <c:dPt>
            <c:idx val="38"/>
            <c:invertIfNegative val="0"/>
            <c:bubble3D val="0"/>
            <c:spPr>
              <a:solidFill>
                <a:srgbClr val="0070C0"/>
              </a:solidFill>
            </c:spPr>
          </c:dPt>
          <c:dPt>
            <c:idx val="39"/>
            <c:invertIfNegative val="0"/>
            <c:bubble3D val="0"/>
            <c:spPr>
              <a:solidFill>
                <a:srgbClr val="FFFF00"/>
              </a:solidFill>
            </c:spPr>
          </c:dPt>
          <c:dPt>
            <c:idx val="40"/>
            <c:invertIfNegative val="0"/>
            <c:bubble3D val="0"/>
            <c:spPr>
              <a:solidFill>
                <a:srgbClr val="0070C0"/>
              </a:solidFill>
            </c:spPr>
          </c:dPt>
          <c:dPt>
            <c:idx val="41"/>
            <c:invertIfNegative val="0"/>
            <c:bubble3D val="0"/>
            <c:spPr>
              <a:solidFill>
                <a:srgbClr val="0070C0"/>
              </a:solidFill>
            </c:spPr>
          </c:dPt>
          <c:dPt>
            <c:idx val="42"/>
            <c:invertIfNegative val="0"/>
            <c:bubble3D val="0"/>
            <c:spPr>
              <a:solidFill>
                <a:srgbClr val="0070C0"/>
              </a:solidFill>
            </c:spPr>
          </c:dPt>
          <c:dPt>
            <c:idx val="43"/>
            <c:invertIfNegative val="0"/>
            <c:bubble3D val="0"/>
            <c:spPr>
              <a:solidFill>
                <a:srgbClr val="0070C0"/>
              </a:solidFill>
            </c:spPr>
          </c:dPt>
          <c:dPt>
            <c:idx val="44"/>
            <c:invertIfNegative val="0"/>
            <c:bubble3D val="0"/>
            <c:spPr>
              <a:solidFill>
                <a:srgbClr val="0070C0"/>
              </a:solidFill>
            </c:spPr>
          </c:dPt>
          <c:dPt>
            <c:idx val="45"/>
            <c:invertIfNegative val="0"/>
            <c:bubble3D val="0"/>
            <c:spPr>
              <a:solidFill>
                <a:srgbClr val="0070C0"/>
              </a:solidFill>
            </c:spPr>
          </c:dPt>
          <c:dLbls>
            <c:txPr>
              <a:bodyPr rot="-5400000" vert="horz"/>
              <a:lstStyle/>
              <a:p>
                <a:pPr>
                  <a:defRPr/>
                </a:pPr>
                <a:endParaRPr lang="de-DE"/>
              </a:p>
            </c:txPr>
            <c:showLegendKey val="0"/>
            <c:showVal val="1"/>
            <c:showCatName val="0"/>
            <c:showSerName val="0"/>
            <c:showPercent val="0"/>
            <c:showBubbleSize val="0"/>
            <c:showLeaderLines val="0"/>
          </c:dLbls>
          <c:cat>
            <c:strRef>
              <c:f>'Results Corporate Level'!$A$5:$A$21</c:f>
              <c:strCache>
                <c:ptCount val="17"/>
                <c:pt idx="0">
                  <c:v>Wollerau</c:v>
                </c:pt>
                <c:pt idx="1">
                  <c:v>Hong Kong</c:v>
                </c:pt>
                <c:pt idx="2">
                  <c:v>Zug</c:v>
                </c:pt>
                <c:pt idx="3">
                  <c:v>Schwyz</c:v>
                </c:pt>
                <c:pt idx="4">
                  <c:v>Singapur</c:v>
                </c:pt>
                <c:pt idx="5">
                  <c:v>Polen</c:v>
                </c:pt>
                <c:pt idx="6">
                  <c:v>Bern</c:v>
                </c:pt>
                <c:pt idx="7">
                  <c:v>Zürich</c:v>
                </c:pt>
                <c:pt idx="8">
                  <c:v>Basel-Stadt</c:v>
                </c:pt>
                <c:pt idx="9">
                  <c:v>UK</c:v>
                </c:pt>
                <c:pt idx="10">
                  <c:v>Genf</c:v>
                </c:pt>
                <c:pt idx="11">
                  <c:v>Österreich</c:v>
                </c:pt>
                <c:pt idx="12">
                  <c:v>Italien 
(Mailand)</c:v>
                </c:pt>
                <c:pt idx="13">
                  <c:v>Peking</c:v>
                </c:pt>
                <c:pt idx="14">
                  <c:v>Deutschland 
(München)</c:v>
                </c:pt>
                <c:pt idx="15">
                  <c:v>Frankreich</c:v>
                </c:pt>
                <c:pt idx="16">
                  <c:v>New York</c:v>
                </c:pt>
              </c:strCache>
            </c:strRef>
          </c:cat>
          <c:val>
            <c:numRef>
              <c:f>'Results Corporate Level'!$B$5:$B$21</c:f>
              <c:numCache>
                <c:formatCode>0.0%</c:formatCode>
                <c:ptCount val="17"/>
                <c:pt idx="0">
                  <c:v>9.9000000000000005E-2</c:v>
                </c:pt>
                <c:pt idx="1">
                  <c:v>9.9000000000000005E-2</c:v>
                </c:pt>
                <c:pt idx="2">
                  <c:v>0.12</c:v>
                </c:pt>
                <c:pt idx="3">
                  <c:v>0.121</c:v>
                </c:pt>
                <c:pt idx="4">
                  <c:v>0.156</c:v>
                </c:pt>
                <c:pt idx="5">
                  <c:v>0.17</c:v>
                </c:pt>
                <c:pt idx="6">
                  <c:v>0.17199999999999999</c:v>
                </c:pt>
                <c:pt idx="7">
                  <c:v>0.17499999999999999</c:v>
                </c:pt>
                <c:pt idx="8">
                  <c:v>0.19600000000000001</c:v>
                </c:pt>
                <c:pt idx="9">
                  <c:v>0.20200000000000001</c:v>
                </c:pt>
                <c:pt idx="10">
                  <c:v>0.214</c:v>
                </c:pt>
                <c:pt idx="11">
                  <c:v>0.22500000000000001</c:v>
                </c:pt>
                <c:pt idx="12">
                  <c:v>0.22500000000000001</c:v>
                </c:pt>
                <c:pt idx="13">
                  <c:v>0.23300000000000001</c:v>
                </c:pt>
                <c:pt idx="14">
                  <c:v>0.29299999999999998</c:v>
                </c:pt>
                <c:pt idx="15">
                  <c:v>0.34</c:v>
                </c:pt>
                <c:pt idx="16">
                  <c:v>0.40799999999999997</c:v>
                </c:pt>
              </c:numCache>
            </c:numRef>
          </c:val>
        </c:ser>
        <c:dLbls>
          <c:showLegendKey val="0"/>
          <c:showVal val="0"/>
          <c:showCatName val="0"/>
          <c:showSerName val="0"/>
          <c:showPercent val="0"/>
          <c:showBubbleSize val="0"/>
        </c:dLbls>
        <c:gapWidth val="150"/>
        <c:axId val="474871680"/>
        <c:axId val="474873216"/>
      </c:barChart>
      <c:catAx>
        <c:axId val="474871680"/>
        <c:scaling>
          <c:orientation val="minMax"/>
        </c:scaling>
        <c:delete val="0"/>
        <c:axPos val="b"/>
        <c:numFmt formatCode="General" sourceLinked="1"/>
        <c:majorTickMark val="out"/>
        <c:minorTickMark val="none"/>
        <c:tickLblPos val="nextTo"/>
        <c:txPr>
          <a:bodyPr rot="-5400000" vert="horz"/>
          <a:lstStyle/>
          <a:p>
            <a:pPr>
              <a:defRPr/>
            </a:pPr>
            <a:endParaRPr lang="de-DE"/>
          </a:p>
        </c:txPr>
        <c:crossAx val="474873216"/>
        <c:crosses val="autoZero"/>
        <c:auto val="1"/>
        <c:lblAlgn val="ctr"/>
        <c:lblOffset val="100"/>
        <c:noMultiLvlLbl val="0"/>
      </c:catAx>
      <c:valAx>
        <c:axId val="474873216"/>
        <c:scaling>
          <c:orientation val="minMax"/>
          <c:max val="0.45"/>
        </c:scaling>
        <c:delete val="0"/>
        <c:axPos val="l"/>
        <c:majorGridlines>
          <c:spPr>
            <a:ln>
              <a:prstDash val="sysDash"/>
            </a:ln>
          </c:spPr>
        </c:majorGridlines>
        <c:numFmt formatCode="0%" sourceLinked="0"/>
        <c:majorTickMark val="out"/>
        <c:minorTickMark val="none"/>
        <c:tickLblPos val="nextTo"/>
        <c:spPr>
          <a:ln>
            <a:solidFill>
              <a:schemeClr val="bg1">
                <a:lumMod val="65000"/>
              </a:schemeClr>
            </a:solidFill>
          </a:ln>
        </c:spPr>
        <c:crossAx val="474871680"/>
        <c:crosses val="autoZero"/>
        <c:crossBetween val="between"/>
      </c:valAx>
    </c:plotArea>
    <c:plotVisOnly val="1"/>
    <c:dispBlanksAs val="gap"/>
    <c:showDLblsOverMax val="0"/>
  </c:chart>
  <c:spPr>
    <a:ln>
      <a:noFill/>
    </a:ln>
  </c:spPr>
  <c:txPr>
    <a:bodyPr/>
    <a:lstStyle/>
    <a:p>
      <a:pPr>
        <a:defRPr sz="1400">
          <a:latin typeface="TradeGothic" panose="020B0503040303020204" pitchFamily="34" charset="0"/>
          <a:ea typeface="Tahoma" panose="020B0604030504040204" pitchFamily="34" charset="0"/>
          <a:cs typeface="Tahoma" panose="020B0604030504040204" pitchFamily="34" charset="0"/>
        </a:defRPr>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bg1">
                <a:lumMod val="75000"/>
              </a:schemeClr>
            </a:solidFill>
          </c:spPr>
          <c:invertIfNegative val="0"/>
          <c:dPt>
            <c:idx val="0"/>
            <c:invertIfNegative val="0"/>
            <c:bubble3D val="0"/>
          </c:dPt>
          <c:dPt>
            <c:idx val="1"/>
            <c:invertIfNegative val="0"/>
            <c:bubble3D val="0"/>
          </c:dPt>
          <c:dPt>
            <c:idx val="2"/>
            <c:invertIfNegative val="0"/>
            <c:bubble3D val="0"/>
            <c:spPr>
              <a:solidFill>
                <a:srgbClr val="FF0000"/>
              </a:solidFill>
            </c:spPr>
          </c:dPt>
          <c:dPt>
            <c:idx val="3"/>
            <c:invertIfNegative val="0"/>
            <c:bubble3D val="0"/>
            <c:spPr>
              <a:solidFill>
                <a:schemeClr val="bg1">
                  <a:lumMod val="50000"/>
                </a:schemeClr>
              </a:solidFill>
            </c:spPr>
          </c:dPt>
          <c:dPt>
            <c:idx val="4"/>
            <c:invertIfNegative val="0"/>
            <c:bubble3D val="0"/>
            <c:spPr>
              <a:solidFill>
                <a:srgbClr val="FF0000"/>
              </a:solidFill>
            </c:spPr>
          </c:dPt>
          <c:dPt>
            <c:idx val="5"/>
            <c:invertIfNegative val="0"/>
            <c:bubble3D val="0"/>
            <c:spPr>
              <a:solidFill>
                <a:schemeClr val="bg1">
                  <a:lumMod val="50000"/>
                </a:schemeClr>
              </a:solidFill>
            </c:spPr>
          </c:dPt>
          <c:dPt>
            <c:idx val="6"/>
            <c:invertIfNegative val="0"/>
            <c:bubble3D val="0"/>
          </c:dPt>
          <c:dPt>
            <c:idx val="7"/>
            <c:invertIfNegative val="0"/>
            <c:bubble3D val="0"/>
            <c:spPr>
              <a:solidFill>
                <a:schemeClr val="bg1">
                  <a:lumMod val="50000"/>
                </a:schemeClr>
              </a:solidFill>
            </c:spPr>
          </c:dPt>
          <c:dPt>
            <c:idx val="8"/>
            <c:invertIfNegative val="0"/>
            <c:bubble3D val="0"/>
            <c:spPr>
              <a:solidFill>
                <a:schemeClr val="bg1">
                  <a:lumMod val="50000"/>
                </a:schemeClr>
              </a:solidFill>
            </c:spPr>
          </c:dPt>
          <c:dPt>
            <c:idx val="9"/>
            <c:invertIfNegative val="0"/>
            <c:bubble3D val="0"/>
            <c:spPr>
              <a:solidFill>
                <a:schemeClr val="bg1">
                  <a:lumMod val="50000"/>
                </a:schemeClr>
              </a:solidFill>
            </c:spPr>
          </c:dPt>
          <c:dPt>
            <c:idx val="10"/>
            <c:invertIfNegative val="0"/>
            <c:bubble3D val="0"/>
          </c:dPt>
          <c:dPt>
            <c:idx val="11"/>
            <c:invertIfNegative val="0"/>
            <c:bubble3D val="0"/>
          </c:dPt>
          <c:dPt>
            <c:idx val="12"/>
            <c:invertIfNegative val="0"/>
            <c:bubble3D val="0"/>
          </c:dPt>
          <c:dPt>
            <c:idx val="13"/>
            <c:invertIfNegative val="0"/>
            <c:bubble3D val="0"/>
          </c:dPt>
          <c:dPt>
            <c:idx val="14"/>
            <c:invertIfNegative val="0"/>
            <c:bubble3D val="0"/>
          </c:dPt>
          <c:dPt>
            <c:idx val="15"/>
            <c:invertIfNegative val="0"/>
            <c:bubble3D val="0"/>
          </c:dPt>
          <c:dPt>
            <c:idx val="16"/>
            <c:invertIfNegative val="0"/>
            <c:bubble3D val="0"/>
          </c:dPt>
          <c:dPt>
            <c:idx val="17"/>
            <c:invertIfNegative val="0"/>
            <c:bubble3D val="0"/>
          </c:dPt>
          <c:dPt>
            <c:idx val="18"/>
            <c:invertIfNegative val="0"/>
            <c:bubble3D val="0"/>
          </c:dPt>
          <c:dPt>
            <c:idx val="19"/>
            <c:invertIfNegative val="0"/>
            <c:bubble3D val="0"/>
          </c:dPt>
          <c:dPt>
            <c:idx val="20"/>
            <c:invertIfNegative val="0"/>
            <c:bubble3D val="0"/>
          </c:dPt>
          <c:dPt>
            <c:idx val="21"/>
            <c:invertIfNegative val="0"/>
            <c:bubble3D val="0"/>
          </c:dPt>
          <c:dPt>
            <c:idx val="22"/>
            <c:invertIfNegative val="0"/>
            <c:bubble3D val="0"/>
          </c:dPt>
          <c:dPt>
            <c:idx val="23"/>
            <c:invertIfNegative val="0"/>
            <c:bubble3D val="0"/>
          </c:dPt>
          <c:dPt>
            <c:idx val="24"/>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dPt>
            <c:idx val="29"/>
            <c:invertIfNegative val="0"/>
            <c:bubble3D val="0"/>
          </c:dPt>
          <c:dPt>
            <c:idx val="30"/>
            <c:invertIfNegative val="0"/>
            <c:bubble3D val="0"/>
          </c:dPt>
          <c:dPt>
            <c:idx val="31"/>
            <c:invertIfNegative val="0"/>
            <c:bubble3D val="0"/>
          </c:dPt>
          <c:dPt>
            <c:idx val="32"/>
            <c:invertIfNegative val="0"/>
            <c:bubble3D val="0"/>
          </c:dPt>
          <c:dPt>
            <c:idx val="33"/>
            <c:invertIfNegative val="0"/>
            <c:bubble3D val="0"/>
          </c:dPt>
          <c:dPt>
            <c:idx val="34"/>
            <c:invertIfNegative val="0"/>
            <c:bubble3D val="0"/>
          </c:dPt>
          <c:dPt>
            <c:idx val="35"/>
            <c:invertIfNegative val="0"/>
            <c:bubble3D val="0"/>
          </c:dPt>
          <c:dPt>
            <c:idx val="36"/>
            <c:invertIfNegative val="0"/>
            <c:bubble3D val="0"/>
          </c:dPt>
          <c:dPt>
            <c:idx val="37"/>
            <c:invertIfNegative val="0"/>
            <c:bubble3D val="0"/>
          </c:dPt>
          <c:dPt>
            <c:idx val="38"/>
            <c:invertIfNegative val="0"/>
            <c:bubble3D val="0"/>
          </c:dPt>
          <c:dPt>
            <c:idx val="39"/>
            <c:invertIfNegative val="0"/>
            <c:bubble3D val="0"/>
          </c:dPt>
          <c:dPt>
            <c:idx val="40"/>
            <c:invertIfNegative val="0"/>
            <c:bubble3D val="0"/>
          </c:dPt>
          <c:dPt>
            <c:idx val="41"/>
            <c:invertIfNegative val="0"/>
            <c:bubble3D val="0"/>
          </c:dPt>
          <c:dPt>
            <c:idx val="42"/>
            <c:invertIfNegative val="0"/>
            <c:bubble3D val="0"/>
          </c:dPt>
          <c:dPt>
            <c:idx val="43"/>
            <c:invertIfNegative val="0"/>
            <c:bubble3D val="0"/>
          </c:dPt>
          <c:dPt>
            <c:idx val="44"/>
            <c:invertIfNegative val="0"/>
            <c:bubble3D val="0"/>
          </c:dPt>
          <c:dPt>
            <c:idx val="45"/>
            <c:invertIfNegative val="0"/>
            <c:bubble3D val="0"/>
          </c:dPt>
          <c:dPt>
            <c:idx val="46"/>
            <c:invertIfNegative val="0"/>
            <c:bubble3D val="0"/>
          </c:dPt>
          <c:dLbls>
            <c:txPr>
              <a:bodyPr rot="-5400000" vert="horz"/>
              <a:lstStyle/>
              <a:p>
                <a:pPr>
                  <a:defRPr/>
                </a:pPr>
                <a:endParaRPr lang="de-DE"/>
              </a:p>
            </c:txPr>
            <c:showLegendKey val="0"/>
            <c:showVal val="1"/>
            <c:showCatName val="0"/>
            <c:showSerName val="0"/>
            <c:showPercent val="0"/>
            <c:showBubbleSize val="0"/>
            <c:showLeaderLines val="0"/>
          </c:dLbls>
          <c:cat>
            <c:strRef>
              <c:f>'Results I'!$A$4:$A$20</c:f>
              <c:strCache>
                <c:ptCount val="17"/>
                <c:pt idx="0">
                  <c:v>Singapur</c:v>
                </c:pt>
                <c:pt idx="1">
                  <c:v>Hong Kong</c:v>
                </c:pt>
                <c:pt idx="2">
                  <c:v>Wollerau</c:v>
                </c:pt>
                <c:pt idx="3">
                  <c:v>Zug</c:v>
                </c:pt>
                <c:pt idx="4">
                  <c:v>Schwyz</c:v>
                </c:pt>
                <c:pt idx="5">
                  <c:v>Zürich </c:v>
                </c:pt>
                <c:pt idx="6">
                  <c:v>Polen</c:v>
                </c:pt>
                <c:pt idx="7">
                  <c:v>Basel-Stadt </c:v>
                </c:pt>
                <c:pt idx="8">
                  <c:v>Bern </c:v>
                </c:pt>
                <c:pt idx="9">
                  <c:v>Genf</c:v>
                </c:pt>
                <c:pt idx="10">
                  <c:v>New York</c:v>
                </c:pt>
                <c:pt idx="11">
                  <c:v>Deutschland</c:v>
                </c:pt>
                <c:pt idx="12">
                  <c:v>Peking</c:v>
                </c:pt>
                <c:pt idx="13">
                  <c:v>Österreich</c:v>
                </c:pt>
                <c:pt idx="14">
                  <c:v>UK</c:v>
                </c:pt>
                <c:pt idx="15">
                  <c:v>Frankreich</c:v>
                </c:pt>
                <c:pt idx="16">
                  <c:v>Italien</c:v>
                </c:pt>
              </c:strCache>
            </c:strRef>
          </c:cat>
          <c:val>
            <c:numRef>
              <c:f>'Results I'!$B$4:$B$20</c:f>
              <c:numCache>
                <c:formatCode>0.0%</c:formatCode>
                <c:ptCount val="17"/>
                <c:pt idx="0">
                  <c:v>9.8000000000000004E-2</c:v>
                </c:pt>
                <c:pt idx="1">
                  <c:v>0.155</c:v>
                </c:pt>
                <c:pt idx="2">
                  <c:v>0.219</c:v>
                </c:pt>
                <c:pt idx="3">
                  <c:v>0.23</c:v>
                </c:pt>
                <c:pt idx="4">
                  <c:v>0.26300000000000001</c:v>
                </c:pt>
                <c:pt idx="5">
                  <c:v>0.29299999999999998</c:v>
                </c:pt>
                <c:pt idx="6">
                  <c:v>0.32200000000000001</c:v>
                </c:pt>
                <c:pt idx="7">
                  <c:v>0.32300000000000001</c:v>
                </c:pt>
                <c:pt idx="8">
                  <c:v>0.34799999999999998</c:v>
                </c:pt>
                <c:pt idx="9">
                  <c:v>0.36699999999999999</c:v>
                </c:pt>
                <c:pt idx="10">
                  <c:v>0.39300000000000002</c:v>
                </c:pt>
                <c:pt idx="11">
                  <c:v>0.40899999999999997</c:v>
                </c:pt>
                <c:pt idx="12">
                  <c:v>0.41099999999999998</c:v>
                </c:pt>
                <c:pt idx="13">
                  <c:v>0.41899999999999998</c:v>
                </c:pt>
                <c:pt idx="14">
                  <c:v>0.45800000000000002</c:v>
                </c:pt>
                <c:pt idx="15">
                  <c:v>0.48399999999999999</c:v>
                </c:pt>
                <c:pt idx="16">
                  <c:v>0.51600000000000001</c:v>
                </c:pt>
              </c:numCache>
            </c:numRef>
          </c:val>
        </c:ser>
        <c:dLbls>
          <c:showLegendKey val="0"/>
          <c:showVal val="0"/>
          <c:showCatName val="0"/>
          <c:showSerName val="0"/>
          <c:showPercent val="0"/>
          <c:showBubbleSize val="0"/>
        </c:dLbls>
        <c:gapWidth val="150"/>
        <c:axId val="474604672"/>
        <c:axId val="474606208"/>
      </c:barChart>
      <c:catAx>
        <c:axId val="474604672"/>
        <c:scaling>
          <c:orientation val="minMax"/>
        </c:scaling>
        <c:delete val="0"/>
        <c:axPos val="b"/>
        <c:majorTickMark val="out"/>
        <c:minorTickMark val="none"/>
        <c:tickLblPos val="nextTo"/>
        <c:txPr>
          <a:bodyPr rot="-5400000" vert="horz"/>
          <a:lstStyle/>
          <a:p>
            <a:pPr>
              <a:defRPr/>
            </a:pPr>
            <a:endParaRPr lang="de-DE"/>
          </a:p>
        </c:txPr>
        <c:crossAx val="474606208"/>
        <c:crosses val="autoZero"/>
        <c:auto val="1"/>
        <c:lblAlgn val="ctr"/>
        <c:lblOffset val="100"/>
        <c:noMultiLvlLbl val="0"/>
      </c:catAx>
      <c:valAx>
        <c:axId val="474606208"/>
        <c:scaling>
          <c:orientation val="minMax"/>
        </c:scaling>
        <c:delete val="0"/>
        <c:axPos val="l"/>
        <c:majorGridlines>
          <c:spPr>
            <a:ln>
              <a:prstDash val="sysDash"/>
            </a:ln>
          </c:spPr>
        </c:majorGridlines>
        <c:numFmt formatCode="0.0%" sourceLinked="1"/>
        <c:majorTickMark val="out"/>
        <c:minorTickMark val="none"/>
        <c:tickLblPos val="nextTo"/>
        <c:spPr>
          <a:ln>
            <a:prstDash val="sysDot"/>
          </a:ln>
        </c:spPr>
        <c:crossAx val="474604672"/>
        <c:crosses val="autoZero"/>
        <c:crossBetween val="between"/>
      </c:valAx>
    </c:plotArea>
    <c:plotVisOnly val="1"/>
    <c:dispBlanksAs val="gap"/>
    <c:showDLblsOverMax val="0"/>
  </c:chart>
  <c:spPr>
    <a:ln>
      <a:noFill/>
    </a:ln>
  </c:spPr>
  <c:txPr>
    <a:bodyPr/>
    <a:lstStyle/>
    <a:p>
      <a:pPr>
        <a:defRPr sz="1400">
          <a:latin typeface="TradeGothic" panose="020B0503040303020204" pitchFamily="34" charset="0"/>
        </a:defRPr>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88474160689349"/>
          <c:y val="9.5956854171648683E-3"/>
          <c:w val="0.86560324317006332"/>
          <c:h val="0.96401617968563169"/>
        </c:manualLayout>
      </c:layout>
      <c:barChart>
        <c:barDir val="bar"/>
        <c:grouping val="clustered"/>
        <c:varyColors val="0"/>
        <c:ser>
          <c:idx val="0"/>
          <c:order val="0"/>
          <c:spPr>
            <a:solidFill>
              <a:schemeClr val="bg1">
                <a:lumMod val="75000"/>
              </a:schemeClr>
            </a:solidFill>
          </c:spPr>
          <c:invertIfNegative val="0"/>
          <c:dPt>
            <c:idx val="2"/>
            <c:invertIfNegative val="0"/>
            <c:bubble3D val="0"/>
            <c:spPr>
              <a:solidFill>
                <a:srgbClr val="FF0000"/>
              </a:solidFill>
            </c:spPr>
          </c:dPt>
          <c:dPt>
            <c:idx val="3"/>
            <c:invertIfNegative val="0"/>
            <c:bubble3D val="0"/>
            <c:spPr>
              <a:solidFill>
                <a:schemeClr val="bg1">
                  <a:lumMod val="50000"/>
                </a:schemeClr>
              </a:solidFill>
            </c:spPr>
          </c:dPt>
          <c:dPt>
            <c:idx val="4"/>
            <c:invertIfNegative val="0"/>
            <c:bubble3D val="0"/>
            <c:spPr>
              <a:solidFill>
                <a:schemeClr val="bg1">
                  <a:lumMod val="50000"/>
                </a:schemeClr>
              </a:solidFill>
            </c:spPr>
          </c:dPt>
          <c:dPt>
            <c:idx val="8"/>
            <c:invertIfNegative val="0"/>
            <c:bubble3D val="0"/>
            <c:spPr>
              <a:solidFill>
                <a:schemeClr val="bg1">
                  <a:lumMod val="50000"/>
                </a:schemeClr>
              </a:solidFill>
            </c:spPr>
          </c:dPt>
          <c:dPt>
            <c:idx val="14"/>
            <c:invertIfNegative val="0"/>
            <c:bubble3D val="0"/>
            <c:spPr>
              <a:solidFill>
                <a:schemeClr val="bg1">
                  <a:lumMod val="50000"/>
                </a:schemeClr>
              </a:solidFill>
            </c:spPr>
          </c:dPt>
          <c:dPt>
            <c:idx val="20"/>
            <c:invertIfNegative val="0"/>
            <c:bubble3D val="0"/>
            <c:spPr>
              <a:solidFill>
                <a:schemeClr val="bg1">
                  <a:lumMod val="50000"/>
                </a:schemeClr>
              </a:solidFill>
            </c:spPr>
          </c:dPt>
          <c:dLbls>
            <c:showLegendKey val="0"/>
            <c:showVal val="1"/>
            <c:showCatName val="0"/>
            <c:showSerName val="0"/>
            <c:showPercent val="0"/>
            <c:showBubbleSize val="0"/>
            <c:showLeaderLines val="0"/>
          </c:dLbls>
          <c:cat>
            <c:strRef>
              <c:f>Tabelle1!$A$1:$A$32</c:f>
              <c:strCache>
                <c:ptCount val="32"/>
                <c:pt idx="0">
                  <c:v>Norwegen</c:v>
                </c:pt>
                <c:pt idx="1">
                  <c:v>Luxemburg</c:v>
                </c:pt>
                <c:pt idx="2">
                  <c:v>Schweiz</c:v>
                </c:pt>
                <c:pt idx="3">
                  <c:v>Österreich</c:v>
                </c:pt>
                <c:pt idx="4">
                  <c:v>Deutschland</c:v>
                </c:pt>
                <c:pt idx="5">
                  <c:v>Dänemark</c:v>
                </c:pt>
                <c:pt idx="6">
                  <c:v>Niederlande</c:v>
                </c:pt>
                <c:pt idx="7">
                  <c:v>Belgien</c:v>
                </c:pt>
                <c:pt idx="8">
                  <c:v>Frankreich</c:v>
                </c:pt>
                <c:pt idx="9">
                  <c:v>Schweden</c:v>
                </c:pt>
                <c:pt idx="10">
                  <c:v>Finnland</c:v>
                </c:pt>
                <c:pt idx="11">
                  <c:v>Irland</c:v>
                </c:pt>
                <c:pt idx="12">
                  <c:v>UK</c:v>
                </c:pt>
                <c:pt idx="13">
                  <c:v>Malta</c:v>
                </c:pt>
                <c:pt idx="14">
                  <c:v>Italien</c:v>
                </c:pt>
                <c:pt idx="15">
                  <c:v>Zypern</c:v>
                </c:pt>
                <c:pt idx="16">
                  <c:v>Slowenien</c:v>
                </c:pt>
                <c:pt idx="17">
                  <c:v>Spanien</c:v>
                </c:pt>
                <c:pt idx="18">
                  <c:v>Tschechien</c:v>
                </c:pt>
                <c:pt idx="19">
                  <c:v>Estland</c:v>
                </c:pt>
                <c:pt idx="20">
                  <c:v>Polen</c:v>
                </c:pt>
                <c:pt idx="21">
                  <c:v>Portugal</c:v>
                </c:pt>
                <c:pt idx="22">
                  <c:v>Slowakei</c:v>
                </c:pt>
                <c:pt idx="23">
                  <c:v>Litauen</c:v>
                </c:pt>
                <c:pt idx="24">
                  <c:v>Lettland</c:v>
                </c:pt>
                <c:pt idx="25">
                  <c:v>Kroatien</c:v>
                </c:pt>
                <c:pt idx="26">
                  <c:v>Griechenland</c:v>
                </c:pt>
                <c:pt idx="27">
                  <c:v>Ungarn</c:v>
                </c:pt>
                <c:pt idx="28">
                  <c:v>Bulgarien</c:v>
                </c:pt>
                <c:pt idx="29">
                  <c:v>Serbien</c:v>
                </c:pt>
                <c:pt idx="30">
                  <c:v>Mazedonien</c:v>
                </c:pt>
                <c:pt idx="31">
                  <c:v>Rumänien</c:v>
                </c:pt>
              </c:strCache>
            </c:strRef>
          </c:cat>
          <c:val>
            <c:numRef>
              <c:f>Tabelle1!$B$1:$B$32</c:f>
              <c:numCache>
                <c:formatCode>#,##0</c:formatCode>
                <c:ptCount val="32"/>
                <c:pt idx="0">
                  <c:v>28616</c:v>
                </c:pt>
                <c:pt idx="1">
                  <c:v>28071</c:v>
                </c:pt>
                <c:pt idx="2">
                  <c:v>27087</c:v>
                </c:pt>
                <c:pt idx="3">
                  <c:v>22524</c:v>
                </c:pt>
                <c:pt idx="4">
                  <c:v>21210</c:v>
                </c:pt>
                <c:pt idx="5">
                  <c:v>21120</c:v>
                </c:pt>
                <c:pt idx="6">
                  <c:v>20994</c:v>
                </c:pt>
                <c:pt idx="7">
                  <c:v>20820</c:v>
                </c:pt>
                <c:pt idx="8">
                  <c:v>20750</c:v>
                </c:pt>
                <c:pt idx="9">
                  <c:v>20706</c:v>
                </c:pt>
                <c:pt idx="10">
                  <c:v>19766</c:v>
                </c:pt>
                <c:pt idx="11">
                  <c:v>18158</c:v>
                </c:pt>
                <c:pt idx="12">
                  <c:v>17521</c:v>
                </c:pt>
                <c:pt idx="13">
                  <c:v>16925</c:v>
                </c:pt>
                <c:pt idx="14">
                  <c:v>16232</c:v>
                </c:pt>
                <c:pt idx="15">
                  <c:v>15985</c:v>
                </c:pt>
                <c:pt idx="16">
                  <c:v>15500</c:v>
                </c:pt>
                <c:pt idx="17">
                  <c:v>15175</c:v>
                </c:pt>
                <c:pt idx="18">
                  <c:v>12514</c:v>
                </c:pt>
                <c:pt idx="19">
                  <c:v>11860</c:v>
                </c:pt>
                <c:pt idx="20">
                  <c:v>10850</c:v>
                </c:pt>
                <c:pt idx="21">
                  <c:v>10714</c:v>
                </c:pt>
                <c:pt idx="22">
                  <c:v>10507</c:v>
                </c:pt>
                <c:pt idx="23">
                  <c:v>9279</c:v>
                </c:pt>
                <c:pt idx="24">
                  <c:v>9198</c:v>
                </c:pt>
                <c:pt idx="25">
                  <c:v>8829</c:v>
                </c:pt>
                <c:pt idx="26">
                  <c:v>8828</c:v>
                </c:pt>
                <c:pt idx="27">
                  <c:v>8387</c:v>
                </c:pt>
                <c:pt idx="28">
                  <c:v>6744</c:v>
                </c:pt>
                <c:pt idx="29">
                  <c:v>5257</c:v>
                </c:pt>
                <c:pt idx="30">
                  <c:v>4900</c:v>
                </c:pt>
                <c:pt idx="31">
                  <c:v>4794</c:v>
                </c:pt>
              </c:numCache>
            </c:numRef>
          </c:val>
        </c:ser>
        <c:dLbls>
          <c:showLegendKey val="0"/>
          <c:showVal val="0"/>
          <c:showCatName val="0"/>
          <c:showSerName val="0"/>
          <c:showPercent val="0"/>
          <c:showBubbleSize val="0"/>
        </c:dLbls>
        <c:gapWidth val="81"/>
        <c:axId val="474662016"/>
        <c:axId val="474663552"/>
      </c:barChart>
      <c:catAx>
        <c:axId val="474662016"/>
        <c:scaling>
          <c:orientation val="maxMin"/>
        </c:scaling>
        <c:delete val="0"/>
        <c:axPos val="l"/>
        <c:majorTickMark val="out"/>
        <c:minorTickMark val="none"/>
        <c:tickLblPos val="nextTo"/>
        <c:crossAx val="474663552"/>
        <c:crosses val="autoZero"/>
        <c:auto val="1"/>
        <c:lblAlgn val="ctr"/>
        <c:lblOffset val="100"/>
        <c:noMultiLvlLbl val="0"/>
      </c:catAx>
      <c:valAx>
        <c:axId val="474663552"/>
        <c:scaling>
          <c:orientation val="minMax"/>
          <c:max val="30000"/>
        </c:scaling>
        <c:delete val="1"/>
        <c:axPos val="t"/>
        <c:numFmt formatCode="#,##0" sourceLinked="1"/>
        <c:majorTickMark val="out"/>
        <c:minorTickMark val="none"/>
        <c:tickLblPos val="nextTo"/>
        <c:crossAx val="474662016"/>
        <c:crosses val="autoZero"/>
        <c:crossBetween val="between"/>
      </c:valAx>
      <c:spPr>
        <a:noFill/>
        <a:ln w="25400">
          <a:noFill/>
        </a:ln>
      </c:spPr>
    </c:plotArea>
    <c:plotVisOnly val="1"/>
    <c:dispBlanksAs val="gap"/>
    <c:showDLblsOverMax val="0"/>
  </c:chart>
  <c:spPr>
    <a:ln>
      <a:noFill/>
    </a:ln>
  </c:spPr>
  <c:txPr>
    <a:bodyPr/>
    <a:lstStyle/>
    <a:p>
      <a:pPr>
        <a:defRPr>
          <a:latin typeface="TradeGothic" panose="020B0503040303020204" pitchFamily="34" charset="0"/>
        </a:defRPr>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878860281065943E-2"/>
          <c:y val="2.6789277308906831E-2"/>
          <c:w val="0.89817956055169634"/>
          <c:h val="0.92513614686583678"/>
        </c:manualLayout>
      </c:layout>
      <c:barChart>
        <c:barDir val="bar"/>
        <c:grouping val="clustered"/>
        <c:varyColors val="0"/>
        <c:ser>
          <c:idx val="0"/>
          <c:order val="0"/>
          <c:tx>
            <c:strRef>
              <c:f>Tabelle1!$B$1</c:f>
              <c:strCache>
                <c:ptCount val="1"/>
                <c:pt idx="0">
                  <c:v>Datenreihe 1</c:v>
                </c:pt>
              </c:strCache>
            </c:strRef>
          </c:tx>
          <c:spPr>
            <a:solidFill>
              <a:schemeClr val="bg1">
                <a:lumMod val="65000"/>
              </a:schemeClr>
            </a:solidFill>
          </c:spPr>
          <c:invertIfNegative val="0"/>
          <c:dPt>
            <c:idx val="19"/>
            <c:invertIfNegative val="0"/>
            <c:bubble3D val="0"/>
          </c:dPt>
          <c:dPt>
            <c:idx val="21"/>
            <c:invertIfNegative val="0"/>
            <c:bubble3D val="0"/>
            <c:spPr>
              <a:solidFill>
                <a:srgbClr val="FF0000"/>
              </a:solidFill>
            </c:spPr>
          </c:dPt>
          <c:dPt>
            <c:idx val="23"/>
            <c:invertIfNegative val="0"/>
            <c:bubble3D val="0"/>
          </c:dPt>
          <c:dLbls>
            <c:txPr>
              <a:bodyPr/>
              <a:lstStyle/>
              <a:p>
                <a:pPr>
                  <a:defRPr sz="1100"/>
                </a:pPr>
                <a:endParaRPr lang="de-DE"/>
              </a:p>
            </c:txPr>
            <c:showLegendKey val="0"/>
            <c:showVal val="1"/>
            <c:showCatName val="0"/>
            <c:showSerName val="0"/>
            <c:showPercent val="0"/>
            <c:showBubbleSize val="0"/>
            <c:showLeaderLines val="0"/>
          </c:dLbls>
          <c:cat>
            <c:strRef>
              <c:f>Tabelle1!$A$2:$A$27</c:f>
              <c:strCache>
                <c:ptCount val="26"/>
                <c:pt idx="0">
                  <c:v>BS</c:v>
                </c:pt>
                <c:pt idx="1">
                  <c:v>GE</c:v>
                </c:pt>
                <c:pt idx="2">
                  <c:v>GR</c:v>
                </c:pt>
                <c:pt idx="3">
                  <c:v>BE</c:v>
                </c:pt>
                <c:pt idx="4">
                  <c:v>VD</c:v>
                </c:pt>
                <c:pt idx="5">
                  <c:v>NE</c:v>
                </c:pt>
                <c:pt idx="6">
                  <c:v>JU</c:v>
                </c:pt>
                <c:pt idx="7">
                  <c:v>ZG</c:v>
                </c:pt>
                <c:pt idx="8">
                  <c:v>SO</c:v>
                </c:pt>
                <c:pt idx="9">
                  <c:v>ZH</c:v>
                </c:pt>
                <c:pt idx="10">
                  <c:v>VS</c:v>
                </c:pt>
                <c:pt idx="11">
                  <c:v>TI</c:v>
                </c:pt>
                <c:pt idx="12">
                  <c:v>FR</c:v>
                </c:pt>
                <c:pt idx="13">
                  <c:v>UR</c:v>
                </c:pt>
                <c:pt idx="14">
                  <c:v>BL</c:v>
                </c:pt>
                <c:pt idx="15">
                  <c:v>SH</c:v>
                </c:pt>
                <c:pt idx="16">
                  <c:v>GL</c:v>
                </c:pt>
                <c:pt idx="17">
                  <c:v>AR</c:v>
                </c:pt>
                <c:pt idx="18">
                  <c:v>SG</c:v>
                </c:pt>
                <c:pt idx="19">
                  <c:v>OW</c:v>
                </c:pt>
                <c:pt idx="20">
                  <c:v>LU</c:v>
                </c:pt>
                <c:pt idx="21">
                  <c:v>SZ</c:v>
                </c:pt>
                <c:pt idx="22">
                  <c:v>AI</c:v>
                </c:pt>
                <c:pt idx="23">
                  <c:v>TG</c:v>
                </c:pt>
                <c:pt idx="24">
                  <c:v>NW</c:v>
                </c:pt>
                <c:pt idx="25">
                  <c:v>AG</c:v>
                </c:pt>
              </c:strCache>
            </c:strRef>
          </c:cat>
          <c:val>
            <c:numRef>
              <c:f>Tabelle1!$B$2:$B$27</c:f>
              <c:numCache>
                <c:formatCode>#,##0</c:formatCode>
                <c:ptCount val="26"/>
                <c:pt idx="0">
                  <c:v>27154</c:v>
                </c:pt>
                <c:pt idx="1">
                  <c:v>24807</c:v>
                </c:pt>
                <c:pt idx="2">
                  <c:v>19835</c:v>
                </c:pt>
                <c:pt idx="3">
                  <c:v>16964</c:v>
                </c:pt>
                <c:pt idx="4">
                  <c:v>16818</c:v>
                </c:pt>
                <c:pt idx="5">
                  <c:v>16633</c:v>
                </c:pt>
                <c:pt idx="6">
                  <c:v>16511</c:v>
                </c:pt>
                <c:pt idx="7">
                  <c:v>16361</c:v>
                </c:pt>
                <c:pt idx="8">
                  <c:v>15988</c:v>
                </c:pt>
                <c:pt idx="9">
                  <c:v>15481</c:v>
                </c:pt>
                <c:pt idx="10">
                  <c:v>14740</c:v>
                </c:pt>
                <c:pt idx="11">
                  <c:v>14239</c:v>
                </c:pt>
                <c:pt idx="12">
                  <c:v>14162</c:v>
                </c:pt>
                <c:pt idx="13">
                  <c:v>13811</c:v>
                </c:pt>
                <c:pt idx="14">
                  <c:v>13517</c:v>
                </c:pt>
                <c:pt idx="15">
                  <c:v>12773</c:v>
                </c:pt>
                <c:pt idx="16">
                  <c:v>12762</c:v>
                </c:pt>
                <c:pt idx="17">
                  <c:v>12650</c:v>
                </c:pt>
                <c:pt idx="18">
                  <c:v>12635</c:v>
                </c:pt>
                <c:pt idx="19">
                  <c:v>12084</c:v>
                </c:pt>
                <c:pt idx="20">
                  <c:v>11998</c:v>
                </c:pt>
                <c:pt idx="21">
                  <c:v>11727</c:v>
                </c:pt>
                <c:pt idx="22">
                  <c:v>11556</c:v>
                </c:pt>
                <c:pt idx="23">
                  <c:v>11165</c:v>
                </c:pt>
                <c:pt idx="24">
                  <c:v>10993</c:v>
                </c:pt>
                <c:pt idx="25">
                  <c:v>10829</c:v>
                </c:pt>
              </c:numCache>
            </c:numRef>
          </c:val>
        </c:ser>
        <c:dLbls>
          <c:showLegendKey val="0"/>
          <c:showVal val="0"/>
          <c:showCatName val="0"/>
          <c:showSerName val="0"/>
          <c:showPercent val="0"/>
          <c:showBubbleSize val="0"/>
        </c:dLbls>
        <c:gapWidth val="40"/>
        <c:axId val="144342016"/>
        <c:axId val="144343808"/>
      </c:barChart>
      <c:catAx>
        <c:axId val="144342016"/>
        <c:scaling>
          <c:orientation val="minMax"/>
        </c:scaling>
        <c:delete val="0"/>
        <c:axPos val="l"/>
        <c:majorTickMark val="out"/>
        <c:minorTickMark val="none"/>
        <c:tickLblPos val="nextTo"/>
        <c:txPr>
          <a:bodyPr/>
          <a:lstStyle/>
          <a:p>
            <a:pPr>
              <a:defRPr sz="1100"/>
            </a:pPr>
            <a:endParaRPr lang="de-DE"/>
          </a:p>
        </c:txPr>
        <c:crossAx val="144343808"/>
        <c:crosses val="autoZero"/>
        <c:auto val="1"/>
        <c:lblAlgn val="ctr"/>
        <c:lblOffset val="100"/>
        <c:noMultiLvlLbl val="0"/>
      </c:catAx>
      <c:valAx>
        <c:axId val="144343808"/>
        <c:scaling>
          <c:orientation val="minMax"/>
        </c:scaling>
        <c:delete val="0"/>
        <c:axPos val="b"/>
        <c:majorGridlines>
          <c:spPr>
            <a:ln>
              <a:solidFill>
                <a:schemeClr val="bg1">
                  <a:lumMod val="65000"/>
                </a:schemeClr>
              </a:solidFill>
              <a:prstDash val="sysDash"/>
            </a:ln>
          </c:spPr>
        </c:majorGridlines>
        <c:numFmt formatCode="#,##0" sourceLinked="1"/>
        <c:majorTickMark val="out"/>
        <c:minorTickMark val="none"/>
        <c:tickLblPos val="nextTo"/>
        <c:txPr>
          <a:bodyPr/>
          <a:lstStyle/>
          <a:p>
            <a:pPr>
              <a:defRPr sz="1100"/>
            </a:pPr>
            <a:endParaRPr lang="de-DE"/>
          </a:p>
        </c:txPr>
        <c:crossAx val="144342016"/>
        <c:crosses val="autoZero"/>
        <c:crossBetween val="between"/>
      </c:valAx>
      <c:spPr>
        <a:ln>
          <a:prstDash val="sysDot"/>
        </a:ln>
      </c:spPr>
    </c:plotArea>
    <c:plotVisOnly val="1"/>
    <c:dispBlanksAs val="gap"/>
    <c:showDLblsOverMax val="0"/>
  </c:chart>
  <c:spPr>
    <a:ln>
      <a:noFill/>
    </a:ln>
  </c:spPr>
  <c:txPr>
    <a:bodyPr/>
    <a:lstStyle/>
    <a:p>
      <a:pPr>
        <a:defRPr sz="1800"/>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0"/>
      <c:rotY val="0"/>
      <c:depthPercent val="2000"/>
      <c:rAngAx val="1"/>
    </c:view3D>
    <c:floor>
      <c:thickness val="0"/>
    </c:floor>
    <c:sideWall>
      <c:thickness val="0"/>
    </c:sideWall>
    <c:backWall>
      <c:thickness val="0"/>
    </c:backWall>
    <c:plotArea>
      <c:layout/>
      <c:bar3DChart>
        <c:barDir val="col"/>
        <c:grouping val="clustered"/>
        <c:varyColors val="0"/>
        <c:ser>
          <c:idx val="0"/>
          <c:order val="0"/>
          <c:spPr>
            <a:solidFill>
              <a:schemeClr val="bg1">
                <a:lumMod val="50000"/>
              </a:schemeClr>
            </a:solidFill>
          </c:spPr>
          <c:invertIfNegative val="0"/>
          <c:dPt>
            <c:idx val="3"/>
            <c:invertIfNegative val="0"/>
            <c:bubble3D val="0"/>
          </c:dPt>
          <c:dPt>
            <c:idx val="4"/>
            <c:invertIfNegative val="0"/>
            <c:bubble3D val="0"/>
            <c:spPr>
              <a:solidFill>
                <a:srgbClr val="FF0000"/>
              </a:solidFill>
            </c:spPr>
          </c:dPt>
          <c:dLbls>
            <c:dLbl>
              <c:idx val="25"/>
              <c:layout>
                <c:manualLayout>
                  <c:x val="-1.1651890713537818E-16"/>
                  <c:y val="8.2263604932778595E-2"/>
                </c:manualLayout>
              </c:layout>
              <c:showLegendKey val="0"/>
              <c:showVal val="1"/>
              <c:showCatName val="0"/>
              <c:showSerName val="0"/>
              <c:showPercent val="0"/>
              <c:showBubbleSize val="0"/>
            </c:dLbl>
            <c:txPr>
              <a:bodyPr rot="-5400000" vert="horz"/>
              <a:lstStyle/>
              <a:p>
                <a:pPr>
                  <a:defRPr sz="1100"/>
                </a:pPr>
                <a:endParaRPr lang="de-DE"/>
              </a:p>
            </c:txPr>
            <c:showLegendKey val="0"/>
            <c:showVal val="1"/>
            <c:showCatName val="0"/>
            <c:showSerName val="0"/>
            <c:showPercent val="0"/>
            <c:showBubbleSize val="0"/>
            <c:showLeaderLines val="0"/>
          </c:dLbls>
          <c:cat>
            <c:strRef>
              <c:f>Tabelle1!$A$1:$A$26</c:f>
              <c:strCache>
                <c:ptCount val="26"/>
                <c:pt idx="0">
                  <c:v>ZH</c:v>
                </c:pt>
                <c:pt idx="1">
                  <c:v>ZG</c:v>
                </c:pt>
                <c:pt idx="2">
                  <c:v>GE</c:v>
                </c:pt>
                <c:pt idx="3">
                  <c:v>GR</c:v>
                </c:pt>
                <c:pt idx="4">
                  <c:v>SZ</c:v>
                </c:pt>
                <c:pt idx="5">
                  <c:v>BS</c:v>
                </c:pt>
                <c:pt idx="6">
                  <c:v>NW</c:v>
                </c:pt>
                <c:pt idx="7">
                  <c:v>OW</c:v>
                </c:pt>
                <c:pt idx="8">
                  <c:v>BL</c:v>
                </c:pt>
                <c:pt idx="9">
                  <c:v>SH</c:v>
                </c:pt>
                <c:pt idx="10">
                  <c:v>AI</c:v>
                </c:pt>
                <c:pt idx="11">
                  <c:v>TI</c:v>
                </c:pt>
                <c:pt idx="12">
                  <c:v>AR</c:v>
                </c:pt>
                <c:pt idx="13">
                  <c:v>VD</c:v>
                </c:pt>
                <c:pt idx="14">
                  <c:v>GL</c:v>
                </c:pt>
                <c:pt idx="15">
                  <c:v>UR</c:v>
                </c:pt>
                <c:pt idx="16">
                  <c:v>LU</c:v>
                </c:pt>
                <c:pt idx="17">
                  <c:v>NE</c:v>
                </c:pt>
                <c:pt idx="18">
                  <c:v>JU</c:v>
                </c:pt>
                <c:pt idx="19">
                  <c:v>TG</c:v>
                </c:pt>
                <c:pt idx="20">
                  <c:v>SO</c:v>
                </c:pt>
                <c:pt idx="21">
                  <c:v>AG</c:v>
                </c:pt>
                <c:pt idx="22">
                  <c:v>FR</c:v>
                </c:pt>
                <c:pt idx="23">
                  <c:v>SG</c:v>
                </c:pt>
                <c:pt idx="24">
                  <c:v>VS</c:v>
                </c:pt>
                <c:pt idx="25">
                  <c:v>BE</c:v>
                </c:pt>
              </c:strCache>
            </c:strRef>
          </c:cat>
          <c:val>
            <c:numRef>
              <c:f>Tabelle1!$B$1:$B$26</c:f>
              <c:numCache>
                <c:formatCode>General</c:formatCode>
                <c:ptCount val="26"/>
                <c:pt idx="0">
                  <c:v>464.6</c:v>
                </c:pt>
                <c:pt idx="1">
                  <c:v>312.39999999999998</c:v>
                </c:pt>
                <c:pt idx="2">
                  <c:v>297.2</c:v>
                </c:pt>
                <c:pt idx="3">
                  <c:v>268.2</c:v>
                </c:pt>
                <c:pt idx="4">
                  <c:v>193.8</c:v>
                </c:pt>
                <c:pt idx="5">
                  <c:v>123.9</c:v>
                </c:pt>
                <c:pt idx="6">
                  <c:v>44.8</c:v>
                </c:pt>
                <c:pt idx="7">
                  <c:v>-4.2</c:v>
                </c:pt>
                <c:pt idx="8">
                  <c:v>-13.4</c:v>
                </c:pt>
                <c:pt idx="9">
                  <c:v>-13.9</c:v>
                </c:pt>
                <c:pt idx="10">
                  <c:v>-16.600000000000001</c:v>
                </c:pt>
                <c:pt idx="11">
                  <c:v>-41.5</c:v>
                </c:pt>
                <c:pt idx="12">
                  <c:v>-46.7</c:v>
                </c:pt>
                <c:pt idx="13">
                  <c:v>-61.1</c:v>
                </c:pt>
                <c:pt idx="14">
                  <c:v>-72</c:v>
                </c:pt>
                <c:pt idx="15">
                  <c:v>-74.400000000000006</c:v>
                </c:pt>
                <c:pt idx="16">
                  <c:v>-148.4</c:v>
                </c:pt>
                <c:pt idx="17">
                  <c:v>-150.9</c:v>
                </c:pt>
                <c:pt idx="18">
                  <c:v>-159.69999999999999</c:v>
                </c:pt>
                <c:pt idx="19">
                  <c:v>-242.4</c:v>
                </c:pt>
                <c:pt idx="20">
                  <c:v>-325</c:v>
                </c:pt>
                <c:pt idx="21">
                  <c:v>-335.7</c:v>
                </c:pt>
                <c:pt idx="22">
                  <c:v>-387.2</c:v>
                </c:pt>
                <c:pt idx="23">
                  <c:v>-447</c:v>
                </c:pt>
                <c:pt idx="24">
                  <c:v>-695.7</c:v>
                </c:pt>
                <c:pt idx="25">
                  <c:v>-1272.5999999999999</c:v>
                </c:pt>
              </c:numCache>
            </c:numRef>
          </c:val>
        </c:ser>
        <c:dLbls>
          <c:showLegendKey val="0"/>
          <c:showVal val="0"/>
          <c:showCatName val="0"/>
          <c:showSerName val="0"/>
          <c:showPercent val="0"/>
          <c:showBubbleSize val="0"/>
        </c:dLbls>
        <c:gapWidth val="60"/>
        <c:shape val="box"/>
        <c:axId val="474715648"/>
        <c:axId val="474717184"/>
        <c:axId val="0"/>
      </c:bar3DChart>
      <c:catAx>
        <c:axId val="474715648"/>
        <c:scaling>
          <c:orientation val="minMax"/>
        </c:scaling>
        <c:delete val="0"/>
        <c:axPos val="b"/>
        <c:majorTickMark val="out"/>
        <c:minorTickMark val="none"/>
        <c:tickLblPos val="low"/>
        <c:crossAx val="474717184"/>
        <c:crosses val="autoZero"/>
        <c:auto val="1"/>
        <c:lblAlgn val="ctr"/>
        <c:lblOffset val="0"/>
        <c:noMultiLvlLbl val="0"/>
      </c:catAx>
      <c:valAx>
        <c:axId val="474717184"/>
        <c:scaling>
          <c:orientation val="minMax"/>
          <c:max val="500"/>
          <c:min val="-1300"/>
        </c:scaling>
        <c:delete val="0"/>
        <c:axPos val="l"/>
        <c:title>
          <c:tx>
            <c:rich>
              <a:bodyPr rot="-5400000" vert="horz"/>
              <a:lstStyle/>
              <a:p>
                <a:pPr>
                  <a:defRPr b="0"/>
                </a:pPr>
                <a:r>
                  <a:rPr lang="en-US" b="0"/>
                  <a:t>in Mio. Fr.</a:t>
                </a:r>
              </a:p>
            </c:rich>
          </c:tx>
          <c:overlay val="0"/>
        </c:title>
        <c:numFmt formatCode="General" sourceLinked="1"/>
        <c:majorTickMark val="out"/>
        <c:minorTickMark val="none"/>
        <c:tickLblPos val="nextTo"/>
        <c:crossAx val="474715648"/>
        <c:crosses val="autoZero"/>
        <c:crossBetween val="between"/>
        <c:majorUnit val="100"/>
      </c:valAx>
    </c:plotArea>
    <c:plotVisOnly val="1"/>
    <c:dispBlanksAs val="gap"/>
    <c:showDLblsOverMax val="0"/>
  </c:chart>
  <c:spPr>
    <a:ln>
      <a:noFill/>
    </a:ln>
  </c:spPr>
  <c:txPr>
    <a:bodyPr/>
    <a:lstStyle/>
    <a:p>
      <a:pPr>
        <a:defRPr sz="1100">
          <a:latin typeface="TradeGothic" panose="020B0503040303020204" pitchFamily="34" charset="0"/>
        </a:defRPr>
      </a:pPr>
      <a:endParaRPr lang="de-D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6" y="5"/>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defRPr sz="1100"/>
            </a:lvl1pPr>
          </a:lstStyle>
          <a:p>
            <a:pPr>
              <a:defRPr/>
            </a:pPr>
            <a:endParaRPr lang="de-CH" dirty="0"/>
          </a:p>
        </p:txBody>
      </p:sp>
      <p:sp>
        <p:nvSpPr>
          <p:cNvPr id="49155" name="Rectangle 3"/>
          <p:cNvSpPr>
            <a:spLocks noGrp="1" noChangeArrowheads="1"/>
          </p:cNvSpPr>
          <p:nvPr>
            <p:ph type="dt" sz="quarter" idx="1"/>
          </p:nvPr>
        </p:nvSpPr>
        <p:spPr bwMode="auto">
          <a:xfrm>
            <a:off x="3851617" y="5"/>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lgn="r">
              <a:defRPr sz="1100"/>
            </a:lvl1pPr>
          </a:lstStyle>
          <a:p>
            <a:pPr>
              <a:defRPr/>
            </a:pPr>
            <a:endParaRPr lang="de-CH" dirty="0"/>
          </a:p>
        </p:txBody>
      </p:sp>
      <p:sp>
        <p:nvSpPr>
          <p:cNvPr id="49156" name="Rectangle 4"/>
          <p:cNvSpPr>
            <a:spLocks noGrp="1" noChangeArrowheads="1"/>
          </p:cNvSpPr>
          <p:nvPr>
            <p:ph type="ftr" sz="quarter" idx="2"/>
          </p:nvPr>
        </p:nvSpPr>
        <p:spPr bwMode="auto">
          <a:xfrm>
            <a:off x="6" y="9427773"/>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b" anchorCtr="0" compatLnSpc="1">
            <a:prstTxWarp prst="textNoShape">
              <a:avLst/>
            </a:prstTxWarp>
          </a:bodyPr>
          <a:lstStyle>
            <a:lvl1pPr>
              <a:defRPr sz="1100"/>
            </a:lvl1pPr>
          </a:lstStyle>
          <a:p>
            <a:pPr>
              <a:defRPr/>
            </a:pPr>
            <a:endParaRPr lang="de-CH" dirty="0"/>
          </a:p>
        </p:txBody>
      </p:sp>
      <p:sp>
        <p:nvSpPr>
          <p:cNvPr id="49157" name="Rectangle 5"/>
          <p:cNvSpPr>
            <a:spLocks noGrp="1" noChangeArrowheads="1"/>
          </p:cNvSpPr>
          <p:nvPr>
            <p:ph type="sldNum" sz="quarter" idx="3"/>
          </p:nvPr>
        </p:nvSpPr>
        <p:spPr bwMode="auto">
          <a:xfrm>
            <a:off x="3851617" y="9427773"/>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b" anchorCtr="0" compatLnSpc="1">
            <a:prstTxWarp prst="textNoShape">
              <a:avLst/>
            </a:prstTxWarp>
          </a:bodyPr>
          <a:lstStyle>
            <a:lvl1pPr algn="r">
              <a:defRPr sz="1100"/>
            </a:lvl1pPr>
          </a:lstStyle>
          <a:p>
            <a:pPr>
              <a:defRPr/>
            </a:pPr>
            <a:fld id="{8BD1BF7F-D407-4E91-A19F-3049E500A6DE}" type="slidenum">
              <a:rPr lang="de-CH"/>
              <a:pPr>
                <a:defRPr/>
              </a:pPr>
              <a:t>‹Nr.›</a:t>
            </a:fld>
            <a:endParaRPr lang="de-CH" dirty="0"/>
          </a:p>
        </p:txBody>
      </p:sp>
    </p:spTree>
    <p:extLst>
      <p:ext uri="{BB962C8B-B14F-4D97-AF65-F5344CB8AC3E}">
        <p14:creationId xmlns:p14="http://schemas.microsoft.com/office/powerpoint/2010/main" val="1352225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6" y="5"/>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defRPr sz="1100"/>
            </a:lvl1pPr>
          </a:lstStyle>
          <a:p>
            <a:pPr>
              <a:defRPr/>
            </a:pPr>
            <a:endParaRPr lang="de-CH" dirty="0"/>
          </a:p>
        </p:txBody>
      </p:sp>
      <p:sp>
        <p:nvSpPr>
          <p:cNvPr id="4099" name="Rectangle 3"/>
          <p:cNvSpPr>
            <a:spLocks noGrp="1" noChangeArrowheads="1"/>
          </p:cNvSpPr>
          <p:nvPr>
            <p:ph type="dt" idx="1"/>
          </p:nvPr>
        </p:nvSpPr>
        <p:spPr bwMode="auto">
          <a:xfrm>
            <a:off x="3851617" y="5"/>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lvl1pPr algn="r">
              <a:defRPr sz="1100"/>
            </a:lvl1pPr>
          </a:lstStyle>
          <a:p>
            <a:pPr>
              <a:defRPr/>
            </a:pPr>
            <a:endParaRPr lang="de-CH" dirty="0"/>
          </a:p>
        </p:txBody>
      </p:sp>
      <p:sp>
        <p:nvSpPr>
          <p:cNvPr id="51204" name="Rectangle 4"/>
          <p:cNvSpPr>
            <a:spLocks noGrp="1" noRot="1" noChangeAspect="1" noChangeArrowheads="1" noTextEdit="1"/>
          </p:cNvSpPr>
          <p:nvPr>
            <p:ph type="sldImg" idx="2"/>
          </p:nvPr>
        </p:nvSpPr>
        <p:spPr bwMode="auto">
          <a:xfrm>
            <a:off x="869950" y="741363"/>
            <a:ext cx="5062538"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164" y="4716199"/>
            <a:ext cx="5439355" cy="4465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t" anchorCtr="0" compatLnSpc="1">
            <a:prstTxWarp prst="textNoShape">
              <a:avLst/>
            </a:prstTxWarp>
          </a:bodyPr>
          <a:lstStyle/>
          <a:p>
            <a:pPr lvl="0"/>
            <a:r>
              <a:rPr lang="de-CH" noProof="0" smtClean="0"/>
              <a:t>Textmasterformate durch Klicken bearbeiten</a:t>
            </a:r>
          </a:p>
          <a:p>
            <a:pPr lvl="1"/>
            <a:r>
              <a:rPr lang="de-CH" noProof="0" smtClean="0"/>
              <a:t>Zweite Ebene</a:t>
            </a:r>
          </a:p>
          <a:p>
            <a:pPr lvl="2"/>
            <a:r>
              <a:rPr lang="de-CH" noProof="0" smtClean="0"/>
              <a:t>Dritte Ebene</a:t>
            </a:r>
          </a:p>
          <a:p>
            <a:pPr lvl="3"/>
            <a:r>
              <a:rPr lang="de-CH" noProof="0" smtClean="0"/>
              <a:t>Vierte Ebene</a:t>
            </a:r>
          </a:p>
          <a:p>
            <a:pPr lvl="4"/>
            <a:r>
              <a:rPr lang="de-CH" noProof="0" smtClean="0"/>
              <a:t>Fünfte Ebene</a:t>
            </a:r>
          </a:p>
        </p:txBody>
      </p:sp>
      <p:sp>
        <p:nvSpPr>
          <p:cNvPr id="4102" name="Rectangle 6"/>
          <p:cNvSpPr>
            <a:spLocks noGrp="1" noChangeArrowheads="1"/>
          </p:cNvSpPr>
          <p:nvPr>
            <p:ph type="ftr" sz="quarter" idx="4"/>
          </p:nvPr>
        </p:nvSpPr>
        <p:spPr bwMode="auto">
          <a:xfrm>
            <a:off x="6" y="9427773"/>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b" anchorCtr="0" compatLnSpc="1">
            <a:prstTxWarp prst="textNoShape">
              <a:avLst/>
            </a:prstTxWarp>
          </a:bodyPr>
          <a:lstStyle>
            <a:lvl1pPr>
              <a:defRPr sz="1100"/>
            </a:lvl1pPr>
          </a:lstStyle>
          <a:p>
            <a:pPr>
              <a:defRPr/>
            </a:pPr>
            <a:endParaRPr lang="de-CH" dirty="0"/>
          </a:p>
        </p:txBody>
      </p:sp>
      <p:sp>
        <p:nvSpPr>
          <p:cNvPr id="4103" name="Rectangle 7"/>
          <p:cNvSpPr>
            <a:spLocks noGrp="1" noChangeArrowheads="1"/>
          </p:cNvSpPr>
          <p:nvPr>
            <p:ph type="sldNum" sz="quarter" idx="5"/>
          </p:nvPr>
        </p:nvSpPr>
        <p:spPr bwMode="auto">
          <a:xfrm>
            <a:off x="3851617" y="9427773"/>
            <a:ext cx="2944545" cy="497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4" tIns="45707" rIns="91414" bIns="45707" numCol="1" anchor="b" anchorCtr="0" compatLnSpc="1">
            <a:prstTxWarp prst="textNoShape">
              <a:avLst/>
            </a:prstTxWarp>
          </a:bodyPr>
          <a:lstStyle>
            <a:lvl1pPr algn="r">
              <a:defRPr sz="1100"/>
            </a:lvl1pPr>
          </a:lstStyle>
          <a:p>
            <a:pPr>
              <a:defRPr/>
            </a:pPr>
            <a:fld id="{19364B8B-8FA6-4FDC-AB3B-62BB33883FEA}" type="slidenum">
              <a:rPr lang="de-CH"/>
              <a:pPr>
                <a:defRPr/>
              </a:pPr>
              <a:t>‹Nr.›</a:t>
            </a:fld>
            <a:endParaRPr lang="de-CH" dirty="0"/>
          </a:p>
        </p:txBody>
      </p:sp>
    </p:spTree>
    <p:extLst>
      <p:ext uri="{BB962C8B-B14F-4D97-AF65-F5344CB8AC3E}">
        <p14:creationId xmlns:p14="http://schemas.microsoft.com/office/powerpoint/2010/main" val="2925467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spcBef>
                <a:spcPct val="30000"/>
              </a:spcBef>
              <a:defRPr sz="1100">
                <a:solidFill>
                  <a:schemeClr val="tx1"/>
                </a:solidFill>
                <a:latin typeface="Arial" charset="0"/>
              </a:defRPr>
            </a:lvl1pPr>
            <a:lvl2pPr marL="716528" indent="-275588" eaLnBrk="0" hangingPunct="0">
              <a:spcBef>
                <a:spcPct val="30000"/>
              </a:spcBef>
              <a:defRPr sz="1100">
                <a:solidFill>
                  <a:schemeClr val="tx1"/>
                </a:solidFill>
                <a:latin typeface="Arial" charset="0"/>
              </a:defRPr>
            </a:lvl2pPr>
            <a:lvl3pPr marL="1102352" indent="-220470" eaLnBrk="0" hangingPunct="0">
              <a:spcBef>
                <a:spcPct val="30000"/>
              </a:spcBef>
              <a:defRPr sz="1100">
                <a:solidFill>
                  <a:schemeClr val="tx1"/>
                </a:solidFill>
                <a:latin typeface="Arial" charset="0"/>
              </a:defRPr>
            </a:lvl3pPr>
            <a:lvl4pPr marL="1543293" indent="-220470" eaLnBrk="0" hangingPunct="0">
              <a:spcBef>
                <a:spcPct val="30000"/>
              </a:spcBef>
              <a:defRPr sz="1100">
                <a:solidFill>
                  <a:schemeClr val="tx1"/>
                </a:solidFill>
                <a:latin typeface="Arial" charset="0"/>
              </a:defRPr>
            </a:lvl4pPr>
            <a:lvl5pPr marL="1984234" indent="-220470" eaLnBrk="0" hangingPunct="0">
              <a:spcBef>
                <a:spcPct val="30000"/>
              </a:spcBef>
              <a:defRPr sz="1100">
                <a:solidFill>
                  <a:schemeClr val="tx1"/>
                </a:solidFill>
                <a:latin typeface="Arial" charset="0"/>
              </a:defRPr>
            </a:lvl5pPr>
            <a:lvl6pPr marL="2425177" indent="-220470" eaLnBrk="0" fontAlgn="base" hangingPunct="0">
              <a:spcBef>
                <a:spcPct val="30000"/>
              </a:spcBef>
              <a:spcAft>
                <a:spcPct val="0"/>
              </a:spcAft>
              <a:defRPr sz="1100">
                <a:solidFill>
                  <a:schemeClr val="tx1"/>
                </a:solidFill>
                <a:latin typeface="Arial" charset="0"/>
              </a:defRPr>
            </a:lvl6pPr>
            <a:lvl7pPr marL="2866118" indent="-220470" eaLnBrk="0" fontAlgn="base" hangingPunct="0">
              <a:spcBef>
                <a:spcPct val="30000"/>
              </a:spcBef>
              <a:spcAft>
                <a:spcPct val="0"/>
              </a:spcAft>
              <a:defRPr sz="1100">
                <a:solidFill>
                  <a:schemeClr val="tx1"/>
                </a:solidFill>
                <a:latin typeface="Arial" charset="0"/>
              </a:defRPr>
            </a:lvl7pPr>
            <a:lvl8pPr marL="3307059" indent="-220470" eaLnBrk="0" fontAlgn="base" hangingPunct="0">
              <a:spcBef>
                <a:spcPct val="30000"/>
              </a:spcBef>
              <a:spcAft>
                <a:spcPct val="0"/>
              </a:spcAft>
              <a:defRPr sz="1100">
                <a:solidFill>
                  <a:schemeClr val="tx1"/>
                </a:solidFill>
                <a:latin typeface="Arial" charset="0"/>
              </a:defRPr>
            </a:lvl8pPr>
            <a:lvl9pPr marL="3748000" indent="-220470" eaLnBrk="0" fontAlgn="base" hangingPunct="0">
              <a:spcBef>
                <a:spcPct val="30000"/>
              </a:spcBef>
              <a:spcAft>
                <a:spcPct val="0"/>
              </a:spcAft>
              <a:defRPr sz="1100">
                <a:solidFill>
                  <a:schemeClr val="tx1"/>
                </a:solidFill>
                <a:latin typeface="Arial" charset="0"/>
              </a:defRPr>
            </a:lvl9pPr>
          </a:lstStyle>
          <a:p>
            <a:pPr eaLnBrk="1" hangingPunct="1">
              <a:spcBef>
                <a:spcPct val="0"/>
              </a:spcBef>
            </a:pPr>
            <a:fld id="{DB8B36ED-A5F6-4F41-89B0-424402503289}" type="slidenum">
              <a:rPr lang="de-CH" altLang="de-DE" smtClean="0"/>
              <a:pPr eaLnBrk="1" hangingPunct="1">
                <a:spcBef>
                  <a:spcPct val="0"/>
                </a:spcBef>
              </a:pPr>
              <a:t>1</a:t>
            </a:fld>
            <a:endParaRPr lang="de-CH" altLang="de-DE" dirty="0" smtClean="0"/>
          </a:p>
        </p:txBody>
      </p:sp>
      <p:sp>
        <p:nvSpPr>
          <p:cNvPr id="52227" name="Rectangle 2"/>
          <p:cNvSpPr>
            <a:spLocks noGrp="1" noRot="1" noChangeAspect="1" noChangeArrowheads="1" noTextEdit="1"/>
          </p:cNvSpPr>
          <p:nvPr>
            <p:ph type="sldImg"/>
          </p:nvPr>
        </p:nvSpPr>
        <p:spPr>
          <a:xfrm>
            <a:off x="841375" y="771525"/>
            <a:ext cx="5100638" cy="3751263"/>
          </a:xfrm>
          <a:ln/>
        </p:spPr>
      </p:sp>
      <p:sp>
        <p:nvSpPr>
          <p:cNvPr id="52228" name="Rectangle 6"/>
          <p:cNvSpPr>
            <a:spLocks noGrp="1" noChangeArrowheads="1"/>
          </p:cNvSpPr>
          <p:nvPr>
            <p:ph type="body" idx="1"/>
          </p:nvPr>
        </p:nvSpPr>
        <p:spPr>
          <a:noFill/>
        </p:spPr>
        <p:txBody>
          <a:bodyPr/>
          <a:lstStyle/>
          <a:p>
            <a:pPr eaLnBrk="1" hangingPunct="1"/>
            <a:endParaRPr lang="de-DE" alt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10</a:t>
            </a:fld>
            <a:endParaRPr lang="de-CH" dirty="0"/>
          </a:p>
        </p:txBody>
      </p:sp>
    </p:spTree>
    <p:extLst>
      <p:ext uri="{BB962C8B-B14F-4D97-AF65-F5344CB8AC3E}">
        <p14:creationId xmlns:p14="http://schemas.microsoft.com/office/powerpoint/2010/main" val="3159944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11</a:t>
            </a:fld>
            <a:endParaRPr lang="de-CH" dirty="0"/>
          </a:p>
        </p:txBody>
      </p:sp>
    </p:spTree>
    <p:extLst>
      <p:ext uri="{BB962C8B-B14F-4D97-AF65-F5344CB8AC3E}">
        <p14:creationId xmlns:p14="http://schemas.microsoft.com/office/powerpoint/2010/main" val="3754058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12</a:t>
            </a:fld>
            <a:endParaRPr lang="de-CH" dirty="0"/>
          </a:p>
        </p:txBody>
      </p:sp>
    </p:spTree>
    <p:extLst>
      <p:ext uri="{BB962C8B-B14F-4D97-AF65-F5344CB8AC3E}">
        <p14:creationId xmlns:p14="http://schemas.microsoft.com/office/powerpoint/2010/main" val="1970388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13</a:t>
            </a:fld>
            <a:endParaRPr lang="de-CH" dirty="0"/>
          </a:p>
        </p:txBody>
      </p:sp>
    </p:spTree>
    <p:extLst>
      <p:ext uri="{BB962C8B-B14F-4D97-AF65-F5344CB8AC3E}">
        <p14:creationId xmlns:p14="http://schemas.microsoft.com/office/powerpoint/2010/main" val="3652947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14</a:t>
            </a:fld>
            <a:endParaRPr lang="de-CH" dirty="0"/>
          </a:p>
        </p:txBody>
      </p:sp>
    </p:spTree>
    <p:extLst>
      <p:ext uri="{BB962C8B-B14F-4D97-AF65-F5344CB8AC3E}">
        <p14:creationId xmlns:p14="http://schemas.microsoft.com/office/powerpoint/2010/main" val="1892224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164" y="4650201"/>
            <a:ext cx="5439355" cy="4943918"/>
          </a:xfrm>
        </p:spPr>
        <p:txBody>
          <a:bodyPr/>
          <a:lstStyle/>
          <a:p>
            <a:r>
              <a:rPr lang="de-CH" sz="1800" dirty="0"/>
              <a:t>Schweizer sind mit ihrem jetzigen Leben europaweit am zufriedensten.</a:t>
            </a:r>
          </a:p>
          <a:p>
            <a:endParaRPr lang="de-CH" sz="1800" dirty="0"/>
          </a:p>
          <a:p>
            <a:r>
              <a:rPr lang="de-CH" sz="1800" dirty="0"/>
              <a:t>In über 30 Ländern Europas werden jährlich ca. 130’000 Haushalte (CH: 7’000) und mehr als 270’000 Personen (CH: 17’000) telefonisch zu ihrem Einkommen und den Lebensbedingungen befragt.</a:t>
            </a:r>
          </a:p>
          <a:p>
            <a:endParaRPr lang="de-CH" sz="1800" dirty="0"/>
          </a:p>
          <a:p>
            <a:endParaRPr lang="de-CH" sz="1800" dirty="0"/>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15</a:t>
            </a:fld>
            <a:endParaRPr lang="de-CH" dirty="0"/>
          </a:p>
        </p:txBody>
      </p:sp>
    </p:spTree>
    <p:extLst>
      <p:ext uri="{BB962C8B-B14F-4D97-AF65-F5344CB8AC3E}">
        <p14:creationId xmlns:p14="http://schemas.microsoft.com/office/powerpoint/2010/main" val="1892224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16</a:t>
            </a:fld>
            <a:endParaRPr lang="de-CH" dirty="0"/>
          </a:p>
        </p:txBody>
      </p:sp>
    </p:spTree>
    <p:extLst>
      <p:ext uri="{BB962C8B-B14F-4D97-AF65-F5344CB8AC3E}">
        <p14:creationId xmlns:p14="http://schemas.microsoft.com/office/powerpoint/2010/main" val="125890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17</a:t>
            </a:fld>
            <a:endParaRPr lang="de-CH" dirty="0"/>
          </a:p>
        </p:txBody>
      </p:sp>
    </p:spTree>
    <p:extLst>
      <p:ext uri="{BB962C8B-B14F-4D97-AF65-F5344CB8AC3E}">
        <p14:creationId xmlns:p14="http://schemas.microsoft.com/office/powerpoint/2010/main" val="3976297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https://www.efv.admin.ch/efv/de/home/themen/finanzstatistik/berichterstattung.html</a:t>
            </a:r>
            <a:endParaRPr lang="de-CH" dirty="0"/>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18</a:t>
            </a:fld>
            <a:endParaRPr lang="de-CH" dirty="0"/>
          </a:p>
        </p:txBody>
      </p:sp>
    </p:spTree>
    <p:extLst>
      <p:ext uri="{BB962C8B-B14F-4D97-AF65-F5344CB8AC3E}">
        <p14:creationId xmlns:p14="http://schemas.microsoft.com/office/powerpoint/2010/main" val="1090515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19</a:t>
            </a:fld>
            <a:endParaRPr lang="de-CH" dirty="0"/>
          </a:p>
        </p:txBody>
      </p:sp>
    </p:spTree>
    <p:extLst>
      <p:ext uri="{BB962C8B-B14F-4D97-AF65-F5344CB8AC3E}">
        <p14:creationId xmlns:p14="http://schemas.microsoft.com/office/powerpoint/2010/main" val="3692957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a:t>
            </a:fld>
            <a:endParaRPr lang="de-CH" dirty="0"/>
          </a:p>
        </p:txBody>
      </p:sp>
    </p:spTree>
    <p:extLst>
      <p:ext uri="{BB962C8B-B14F-4D97-AF65-F5344CB8AC3E}">
        <p14:creationId xmlns:p14="http://schemas.microsoft.com/office/powerpoint/2010/main" val="11697033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20</a:t>
            </a:fld>
            <a:endParaRPr lang="de-CH" dirty="0"/>
          </a:p>
        </p:txBody>
      </p:sp>
    </p:spTree>
    <p:extLst>
      <p:ext uri="{BB962C8B-B14F-4D97-AF65-F5344CB8AC3E}">
        <p14:creationId xmlns:p14="http://schemas.microsoft.com/office/powerpoint/2010/main" val="218431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21</a:t>
            </a:fld>
            <a:endParaRPr lang="de-CH" dirty="0"/>
          </a:p>
        </p:txBody>
      </p:sp>
    </p:spTree>
    <p:extLst>
      <p:ext uri="{BB962C8B-B14F-4D97-AF65-F5344CB8AC3E}">
        <p14:creationId xmlns:p14="http://schemas.microsoft.com/office/powerpoint/2010/main" val="34953397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22</a:t>
            </a:fld>
            <a:endParaRPr lang="de-CH" dirty="0"/>
          </a:p>
        </p:txBody>
      </p:sp>
    </p:spTree>
    <p:extLst>
      <p:ext uri="{BB962C8B-B14F-4D97-AF65-F5344CB8AC3E}">
        <p14:creationId xmlns:p14="http://schemas.microsoft.com/office/powerpoint/2010/main" val="28846184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23</a:t>
            </a:fld>
            <a:endParaRPr lang="de-CH" dirty="0"/>
          </a:p>
        </p:txBody>
      </p:sp>
    </p:spTree>
    <p:extLst>
      <p:ext uri="{BB962C8B-B14F-4D97-AF65-F5344CB8AC3E}">
        <p14:creationId xmlns:p14="http://schemas.microsoft.com/office/powerpoint/2010/main" val="1094602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24</a:t>
            </a:fld>
            <a:endParaRPr lang="de-CH" dirty="0"/>
          </a:p>
        </p:txBody>
      </p:sp>
    </p:spTree>
    <p:extLst>
      <p:ext uri="{BB962C8B-B14F-4D97-AF65-F5344CB8AC3E}">
        <p14:creationId xmlns:p14="http://schemas.microsoft.com/office/powerpoint/2010/main" val="36676541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25</a:t>
            </a:fld>
            <a:endParaRPr lang="de-CH" dirty="0"/>
          </a:p>
        </p:txBody>
      </p:sp>
    </p:spTree>
    <p:extLst>
      <p:ext uri="{BB962C8B-B14F-4D97-AF65-F5344CB8AC3E}">
        <p14:creationId xmlns:p14="http://schemas.microsoft.com/office/powerpoint/2010/main" val="30778743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26</a:t>
            </a:fld>
            <a:endParaRPr lang="de-CH" dirty="0"/>
          </a:p>
        </p:txBody>
      </p:sp>
    </p:spTree>
    <p:extLst>
      <p:ext uri="{BB962C8B-B14F-4D97-AF65-F5344CB8AC3E}">
        <p14:creationId xmlns:p14="http://schemas.microsoft.com/office/powerpoint/2010/main" val="2367924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3</a:t>
            </a:fld>
            <a:endParaRPr lang="de-CH" dirty="0"/>
          </a:p>
        </p:txBody>
      </p:sp>
    </p:spTree>
    <p:extLst>
      <p:ext uri="{BB962C8B-B14F-4D97-AF65-F5344CB8AC3E}">
        <p14:creationId xmlns:p14="http://schemas.microsoft.com/office/powerpoint/2010/main" val="1213401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100" dirty="0" smtClean="0"/>
              <a:t>Bundesland-Ranking</a:t>
            </a:r>
            <a:r>
              <a:rPr lang="de-CH" sz="1100" baseline="0" dirty="0" smtClean="0"/>
              <a:t> Österreich</a:t>
            </a:r>
          </a:p>
          <a:p>
            <a:endParaRPr lang="de-CH" sz="1100" baseline="0" dirty="0" smtClean="0"/>
          </a:p>
          <a:p>
            <a:pPr marL="228600" indent="-228600">
              <a:buAutoNum type="arabicPeriod"/>
            </a:pPr>
            <a:r>
              <a:rPr lang="de-CH" sz="1100" baseline="0" dirty="0" smtClean="0"/>
              <a:t>Niederösterreich: 24’338 €</a:t>
            </a:r>
          </a:p>
          <a:p>
            <a:pPr marL="228600" indent="-228600">
              <a:buAutoNum type="arabicPeriod"/>
            </a:pPr>
            <a:r>
              <a:rPr lang="de-CH" sz="1100" baseline="0" dirty="0" err="1" smtClean="0"/>
              <a:t>Voralberg</a:t>
            </a:r>
            <a:r>
              <a:rPr lang="de-CH" sz="1100" baseline="0" dirty="0" smtClean="0"/>
              <a:t>: 24’093 €</a:t>
            </a:r>
          </a:p>
          <a:p>
            <a:pPr marL="228600" indent="-228600">
              <a:buAutoNum type="arabicPeriod"/>
            </a:pPr>
            <a:r>
              <a:rPr lang="de-CH" sz="1100" baseline="0" dirty="0" smtClean="0"/>
              <a:t>Salzburg: 23’590 €</a:t>
            </a:r>
          </a:p>
          <a:p>
            <a:pPr marL="228600" indent="-228600">
              <a:buAutoNum type="arabicPeriod"/>
            </a:pPr>
            <a:r>
              <a:rPr lang="de-CH" sz="1100" baseline="0" dirty="0" smtClean="0"/>
              <a:t>Oberösterreich: 23’424 €</a:t>
            </a:r>
          </a:p>
          <a:p>
            <a:pPr marL="228600" indent="-228600">
              <a:buAutoNum type="arabicPeriod"/>
            </a:pPr>
            <a:r>
              <a:rPr lang="de-CH" sz="1100" baseline="0" dirty="0" smtClean="0"/>
              <a:t>Burgenland: 23’231 €</a:t>
            </a:r>
          </a:p>
          <a:p>
            <a:pPr marL="228600" indent="-228600">
              <a:buAutoNum type="arabicPeriod"/>
            </a:pPr>
            <a:r>
              <a:rPr lang="de-CH" sz="1100" baseline="0" dirty="0" smtClean="0"/>
              <a:t>Wien: 22’817 €</a:t>
            </a:r>
          </a:p>
          <a:p>
            <a:pPr marL="228600" indent="-228600">
              <a:buAutoNum type="arabicPeriod"/>
            </a:pPr>
            <a:r>
              <a:rPr lang="de-CH" sz="1100" baseline="0" dirty="0" smtClean="0"/>
              <a:t>Steiermark: 22’735 €</a:t>
            </a:r>
          </a:p>
          <a:p>
            <a:pPr marL="228600" indent="-228600">
              <a:buAutoNum type="arabicPeriod"/>
            </a:pPr>
            <a:r>
              <a:rPr lang="de-CH" sz="1100" baseline="0" dirty="0" smtClean="0"/>
              <a:t>8. Kärnten: 22’612 €</a:t>
            </a:r>
          </a:p>
          <a:p>
            <a:pPr marL="228600" indent="-228600">
              <a:buAutoNum type="arabicPeriod"/>
            </a:pPr>
            <a:r>
              <a:rPr lang="de-CH" sz="1100" baseline="0" dirty="0" smtClean="0"/>
              <a:t>Tirol: 22’586 €</a:t>
            </a:r>
          </a:p>
          <a:p>
            <a:pPr marL="0" indent="0">
              <a:buNone/>
            </a:pPr>
            <a:endParaRPr lang="de-CH" sz="1100" baseline="0" dirty="0" smtClean="0"/>
          </a:p>
          <a:p>
            <a:pPr marL="0" indent="0">
              <a:buNone/>
            </a:pPr>
            <a:r>
              <a:rPr lang="de-CH" sz="1100" b="0" i="0" u="none" strike="noStrike" kern="1200" baseline="0" dirty="0" smtClean="0">
                <a:solidFill>
                  <a:schemeClr val="tx1"/>
                </a:solidFill>
                <a:latin typeface="Arial" charset="0"/>
                <a:ea typeface="+mn-ea"/>
                <a:cs typeface="+mn-cs"/>
              </a:rPr>
              <a:t>GfK Kaufkraft ist definiert als die Summe aller Nettoeinkünfte der Bevölkerung, bezogen auf den Wohnort. Neben dem Nettoeinkommen aus selbstständiger und nichtselbstständiger Arbeit werden ebenso Kapitaleinkünfte und staatliche Transferzahlungen wie Arbeitslosengeld, Kindergeld und Renten zur Kaufkraft hinzugerechnet. Nicht berücksichtigt sind Ausgaben für Lebenshaltungskosten, Versicherungen, Miete und Nebenkosten wie Gas oder Strom, Bekleidung oder das Sparen. Basis der Berechnung sind, neben der Lohn- und Einkommenssteuerstatistik, einschlägige Statistiken zur Berechnung der staatlichen Leistungen sowie Prognosewerte der Wirtschaftsinstitute. </a:t>
            </a:r>
            <a:endParaRPr lang="de-CH" sz="1100" dirty="0"/>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4</a:t>
            </a:fld>
            <a:endParaRPr lang="de-CH" dirty="0"/>
          </a:p>
        </p:txBody>
      </p:sp>
    </p:spTree>
    <p:extLst>
      <p:ext uri="{BB962C8B-B14F-4D97-AF65-F5344CB8AC3E}">
        <p14:creationId xmlns:p14="http://schemas.microsoft.com/office/powerpoint/2010/main" val="1213401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5</a:t>
            </a:fld>
            <a:endParaRPr lang="de-CH" dirty="0"/>
          </a:p>
        </p:txBody>
      </p:sp>
    </p:spTree>
    <p:extLst>
      <p:ext uri="{BB962C8B-B14F-4D97-AF65-F5344CB8AC3E}">
        <p14:creationId xmlns:p14="http://schemas.microsoft.com/office/powerpoint/2010/main" val="3773183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6</a:t>
            </a:fld>
            <a:endParaRPr lang="de-CH" dirty="0"/>
          </a:p>
        </p:txBody>
      </p:sp>
    </p:spTree>
    <p:extLst>
      <p:ext uri="{BB962C8B-B14F-4D97-AF65-F5344CB8AC3E}">
        <p14:creationId xmlns:p14="http://schemas.microsoft.com/office/powerpoint/2010/main" val="429305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7</a:t>
            </a:fld>
            <a:endParaRPr lang="de-CH" dirty="0"/>
          </a:p>
        </p:txBody>
      </p:sp>
    </p:spTree>
    <p:extLst>
      <p:ext uri="{BB962C8B-B14F-4D97-AF65-F5344CB8AC3E}">
        <p14:creationId xmlns:p14="http://schemas.microsoft.com/office/powerpoint/2010/main" val="1835178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8</a:t>
            </a:fld>
            <a:endParaRPr lang="de-CH" dirty="0"/>
          </a:p>
        </p:txBody>
      </p:sp>
    </p:spTree>
    <p:extLst>
      <p:ext uri="{BB962C8B-B14F-4D97-AF65-F5344CB8AC3E}">
        <p14:creationId xmlns:p14="http://schemas.microsoft.com/office/powerpoint/2010/main" val="307787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19364B8B-8FA6-4FDC-AB3B-62BB33883FEA}" type="slidenum">
              <a:rPr lang="de-CH" smtClean="0"/>
              <a:pPr>
                <a:defRPr/>
              </a:pPr>
              <a:t>9</a:t>
            </a:fld>
            <a:endParaRPr lang="de-CH" dirty="0"/>
          </a:p>
        </p:txBody>
      </p:sp>
    </p:spTree>
    <p:extLst>
      <p:ext uri="{BB962C8B-B14F-4D97-AF65-F5344CB8AC3E}">
        <p14:creationId xmlns:p14="http://schemas.microsoft.com/office/powerpoint/2010/main" val="349598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7677150" cy="686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2"/>
          <p:cNvSpPr txBox="1">
            <a:spLocks noChangeArrowheads="1"/>
          </p:cNvSpPr>
          <p:nvPr userDrawn="1"/>
        </p:nvSpPr>
        <p:spPr bwMode="auto">
          <a:xfrm>
            <a:off x="574675" y="438150"/>
            <a:ext cx="24479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de-CH" sz="1500" dirty="0" smtClean="0">
                <a:latin typeface="TradeGothic Light" pitchFamily="34" charset="0"/>
              </a:rPr>
              <a:t>Volkswirtschaftsdepartement</a:t>
            </a:r>
          </a:p>
        </p:txBody>
      </p:sp>
      <p:pic>
        <p:nvPicPr>
          <p:cNvPr id="6" name="Picture 3" descr="SZ_Logo_Verw_m_RGB"/>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151688" y="287338"/>
            <a:ext cx="190341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04" name="Rectangle 4"/>
          <p:cNvSpPr>
            <a:spLocks noGrp="1" noChangeArrowheads="1"/>
          </p:cNvSpPr>
          <p:nvPr>
            <p:ph type="ctrTitle"/>
          </p:nvPr>
        </p:nvSpPr>
        <p:spPr>
          <a:xfrm>
            <a:off x="700088" y="2130425"/>
            <a:ext cx="7924800" cy="1470025"/>
          </a:xfrm>
        </p:spPr>
        <p:txBody>
          <a:bodyPr/>
          <a:lstStyle>
            <a:lvl1pPr>
              <a:defRPr/>
            </a:lvl1pPr>
          </a:lstStyle>
          <a:p>
            <a:pPr lvl="0"/>
            <a:r>
              <a:rPr lang="de-CH" noProof="0" smtClean="0"/>
              <a:t>Titelmasterformat durch Klicken bearbeiten</a:t>
            </a:r>
          </a:p>
        </p:txBody>
      </p:sp>
      <p:sp>
        <p:nvSpPr>
          <p:cNvPr id="614405" name="Rectangle 5"/>
          <p:cNvSpPr>
            <a:spLocks noGrp="1" noChangeArrowheads="1"/>
          </p:cNvSpPr>
          <p:nvPr>
            <p:ph type="subTitle" idx="1"/>
          </p:nvPr>
        </p:nvSpPr>
        <p:spPr>
          <a:xfrm>
            <a:off x="1398588" y="3886200"/>
            <a:ext cx="6527800" cy="1752600"/>
          </a:xfrm>
        </p:spPr>
        <p:txBody>
          <a:bodyPr/>
          <a:lstStyle>
            <a:lvl1pPr marL="0" indent="0" algn="ctr">
              <a:buFontTx/>
              <a:buNone/>
              <a:defRPr/>
            </a:lvl1pPr>
          </a:lstStyle>
          <a:p>
            <a:pPr lvl="0"/>
            <a:r>
              <a:rPr lang="de-CH" noProof="0" smtClean="0"/>
              <a:t>Formatvorlage des Untertitelmasters durch Klicken bearbeiten</a:t>
            </a:r>
          </a:p>
        </p:txBody>
      </p:sp>
      <p:sp>
        <p:nvSpPr>
          <p:cNvPr id="7" name="Rectangle 6"/>
          <p:cNvSpPr>
            <a:spLocks noGrp="1" noChangeArrowheads="1"/>
          </p:cNvSpPr>
          <p:nvPr>
            <p:ph type="dt" sz="half" idx="10"/>
          </p:nvPr>
        </p:nvSpPr>
        <p:spPr>
          <a:xfrm>
            <a:off x="466725" y="6245225"/>
            <a:ext cx="2174875" cy="476250"/>
          </a:xfrm>
        </p:spPr>
        <p:txBody>
          <a:bodyPr/>
          <a:lstStyle>
            <a:lvl1pPr>
              <a:defRPr/>
            </a:lvl1pPr>
          </a:lstStyle>
          <a:p>
            <a:pPr>
              <a:defRPr/>
            </a:pPr>
            <a:endParaRPr lang="de-DE" dirty="0"/>
          </a:p>
        </p:txBody>
      </p:sp>
      <p:sp>
        <p:nvSpPr>
          <p:cNvPr id="8" name="Rectangle 7"/>
          <p:cNvSpPr>
            <a:spLocks noGrp="1" noChangeArrowheads="1"/>
          </p:cNvSpPr>
          <p:nvPr>
            <p:ph type="ftr" sz="quarter" idx="11"/>
          </p:nvPr>
        </p:nvSpPr>
        <p:spPr>
          <a:xfrm>
            <a:off x="3186113" y="6245225"/>
            <a:ext cx="2952750" cy="476250"/>
          </a:xfrm>
        </p:spPr>
        <p:txBody>
          <a:bodyPr/>
          <a:lstStyle>
            <a:lvl1pPr>
              <a:defRPr sz="1000"/>
            </a:lvl1pPr>
          </a:lstStyle>
          <a:p>
            <a:pPr>
              <a:defRPr/>
            </a:pPr>
            <a:endParaRPr lang="de-DE" dirty="0"/>
          </a:p>
        </p:txBody>
      </p:sp>
      <p:sp>
        <p:nvSpPr>
          <p:cNvPr id="9" name="Rectangle 8"/>
          <p:cNvSpPr>
            <a:spLocks noGrp="1" noChangeArrowheads="1"/>
          </p:cNvSpPr>
          <p:nvPr>
            <p:ph type="sldNum" sz="quarter" idx="12"/>
          </p:nvPr>
        </p:nvSpPr>
        <p:spPr>
          <a:xfrm>
            <a:off x="6683375" y="6245225"/>
            <a:ext cx="2174875" cy="476250"/>
          </a:xfrm>
        </p:spPr>
        <p:txBody>
          <a:bodyPr/>
          <a:lstStyle>
            <a:lvl1pPr>
              <a:defRPr/>
            </a:lvl1pPr>
          </a:lstStyle>
          <a:p>
            <a:pPr>
              <a:defRPr/>
            </a:pPr>
            <a:fld id="{2BF23A8F-58B3-491B-BC26-7A89577A2FC0}" type="slidenum">
              <a:rPr lang="de-DE"/>
              <a:pPr>
                <a:defRPr/>
              </a:pPr>
              <a:t>‹Nr.›</a:t>
            </a:fld>
            <a:endParaRPr lang="de-DE" dirty="0"/>
          </a:p>
        </p:txBody>
      </p:sp>
    </p:spTree>
    <p:extLst>
      <p:ext uri="{BB962C8B-B14F-4D97-AF65-F5344CB8AC3E}">
        <p14:creationId xmlns:p14="http://schemas.microsoft.com/office/powerpoint/2010/main" val="223251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42F0EBE5-BBDB-4878-8576-B0F2342DF7E3}" type="slidenum">
              <a:rPr lang="de-DE"/>
              <a:pPr>
                <a:defRPr/>
              </a:pPr>
              <a:t>‹Nr.›</a:t>
            </a:fld>
            <a:endParaRPr lang="de-DE" dirty="0"/>
          </a:p>
        </p:txBody>
      </p:sp>
    </p:spTree>
    <p:extLst>
      <p:ext uri="{BB962C8B-B14F-4D97-AF65-F5344CB8AC3E}">
        <p14:creationId xmlns:p14="http://schemas.microsoft.com/office/powerpoint/2010/main" val="222082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43688" y="1143000"/>
            <a:ext cx="1981200" cy="49530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700088" y="1143000"/>
            <a:ext cx="5791200" cy="4953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57C64672-DD6A-45EC-9B72-CCF193E27C9C}" type="slidenum">
              <a:rPr lang="de-DE"/>
              <a:pPr>
                <a:defRPr/>
              </a:pPr>
              <a:t>‹Nr.›</a:t>
            </a:fld>
            <a:endParaRPr lang="de-DE" dirty="0"/>
          </a:p>
        </p:txBody>
      </p:sp>
    </p:spTree>
    <p:extLst>
      <p:ext uri="{BB962C8B-B14F-4D97-AF65-F5344CB8AC3E}">
        <p14:creationId xmlns:p14="http://schemas.microsoft.com/office/powerpoint/2010/main" val="1734964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00088" y="1143000"/>
            <a:ext cx="7924800" cy="609600"/>
          </a:xfrm>
        </p:spPr>
        <p:txBody>
          <a:bodyPr/>
          <a:lstStyle/>
          <a:p>
            <a:r>
              <a:rPr lang="de-DE" smtClean="0"/>
              <a:t>Titelmasterformat durch Klicken bearbeiten</a:t>
            </a:r>
            <a:endParaRPr lang="de-CH"/>
          </a:p>
        </p:txBody>
      </p:sp>
      <p:sp>
        <p:nvSpPr>
          <p:cNvPr id="3" name="Textplatzhalter 2"/>
          <p:cNvSpPr>
            <a:spLocks noGrp="1"/>
          </p:cNvSpPr>
          <p:nvPr>
            <p:ph type="body" sz="half" idx="1"/>
          </p:nvPr>
        </p:nvSpPr>
        <p:spPr>
          <a:xfrm>
            <a:off x="700088" y="1981200"/>
            <a:ext cx="38862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738688" y="1981200"/>
            <a:ext cx="38862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9E3F5E21-88E1-4918-ADAB-34F09E2E34B6}" type="slidenum">
              <a:rPr lang="de-DE"/>
              <a:pPr>
                <a:defRPr/>
              </a:pPr>
              <a:t>‹Nr.›</a:t>
            </a:fld>
            <a:endParaRPr lang="de-DE" dirty="0"/>
          </a:p>
        </p:txBody>
      </p:sp>
    </p:spTree>
    <p:extLst>
      <p:ext uri="{BB962C8B-B14F-4D97-AF65-F5344CB8AC3E}">
        <p14:creationId xmlns:p14="http://schemas.microsoft.com/office/powerpoint/2010/main" val="141943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00088" y="2130425"/>
            <a:ext cx="79248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98588" y="3886200"/>
            <a:ext cx="6527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AA11069D-3253-47CA-B240-5BAEE8BF96DF}" type="datetimeFigureOut">
              <a:rPr lang="de-CH" smtClean="0"/>
              <a:t>07.05.2018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1290120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AA11069D-3253-47CA-B240-5BAEE8BF96DF}" type="datetimeFigureOut">
              <a:rPr lang="de-CH" smtClean="0"/>
              <a:t>07.05.2018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3157004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4406900"/>
            <a:ext cx="7926388"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36600" y="2906713"/>
            <a:ext cx="792638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AA11069D-3253-47CA-B240-5BAEE8BF96DF}" type="datetimeFigureOut">
              <a:rPr lang="de-CH" smtClean="0"/>
              <a:t>07.05.2018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4205502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66725" y="1600200"/>
            <a:ext cx="41195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738688" y="1600200"/>
            <a:ext cx="41195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AA11069D-3253-47CA-B240-5BAEE8BF96DF}" type="datetimeFigureOut">
              <a:rPr lang="de-CH" smtClean="0"/>
              <a:t>07.05.2018</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25594033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66725" y="1535113"/>
            <a:ext cx="411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66725" y="2174875"/>
            <a:ext cx="411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737100" y="1535113"/>
            <a:ext cx="412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737100" y="2174875"/>
            <a:ext cx="412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AA11069D-3253-47CA-B240-5BAEE8BF96DF}" type="datetimeFigureOut">
              <a:rPr lang="de-CH" smtClean="0"/>
              <a:t>07.05.2018</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2205904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AA11069D-3253-47CA-B240-5BAEE8BF96DF}" type="datetimeFigureOut">
              <a:rPr lang="de-CH" smtClean="0"/>
              <a:t>07.05.2018</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3547354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A11069D-3253-47CA-B240-5BAEE8BF96DF}" type="datetimeFigureOut">
              <a:rPr lang="de-CH" smtClean="0"/>
              <a:t>07.05.2018</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234145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BBBFABEA-67A0-4D8F-BB6C-118C22BFB6E0}" type="slidenum">
              <a:rPr lang="de-DE"/>
              <a:pPr>
                <a:defRPr/>
              </a:pPr>
              <a:t>‹Nr.›</a:t>
            </a:fld>
            <a:endParaRPr lang="de-DE" dirty="0"/>
          </a:p>
        </p:txBody>
      </p:sp>
    </p:spTree>
    <p:extLst>
      <p:ext uri="{BB962C8B-B14F-4D97-AF65-F5344CB8AC3E}">
        <p14:creationId xmlns:p14="http://schemas.microsoft.com/office/powerpoint/2010/main" val="40728195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6725" y="273050"/>
            <a:ext cx="3067050"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646488" y="273050"/>
            <a:ext cx="52117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66725" y="1435100"/>
            <a:ext cx="30670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A11069D-3253-47CA-B240-5BAEE8BF96DF}" type="datetimeFigureOut">
              <a:rPr lang="de-CH" smtClean="0"/>
              <a:t>07.05.2018</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1914846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7213" y="4800600"/>
            <a:ext cx="5595937"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827213" y="612775"/>
            <a:ext cx="559593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827213" y="5367338"/>
            <a:ext cx="55959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A11069D-3253-47CA-B240-5BAEE8BF96DF}" type="datetimeFigureOut">
              <a:rPr lang="de-CH" smtClean="0"/>
              <a:t>07.05.2018</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611211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AA11069D-3253-47CA-B240-5BAEE8BF96DF}" type="datetimeFigureOut">
              <a:rPr lang="de-CH" smtClean="0"/>
              <a:t>07.05.2018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4292987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61163" y="274638"/>
            <a:ext cx="2097087"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66725" y="274638"/>
            <a:ext cx="6142038"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AA11069D-3253-47CA-B240-5BAEE8BF96DF}" type="datetimeFigureOut">
              <a:rPr lang="de-CH" smtClean="0"/>
              <a:t>07.05.2018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0132FA4-931F-4606-861F-78492BE80F55}" type="slidenum">
              <a:rPr lang="de-CH" smtClean="0"/>
              <a:t>‹Nr.›</a:t>
            </a:fld>
            <a:endParaRPr lang="de-CH"/>
          </a:p>
        </p:txBody>
      </p:sp>
    </p:spTree>
    <p:extLst>
      <p:ext uri="{BB962C8B-B14F-4D97-AF65-F5344CB8AC3E}">
        <p14:creationId xmlns:p14="http://schemas.microsoft.com/office/powerpoint/2010/main" val="209536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36600" y="4406900"/>
            <a:ext cx="7926388"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36600" y="2906713"/>
            <a:ext cx="792638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F9DAE8AF-FC3F-49F1-B240-1AD50DC638B2}" type="slidenum">
              <a:rPr lang="de-DE"/>
              <a:pPr>
                <a:defRPr/>
              </a:pPr>
              <a:t>‹Nr.›</a:t>
            </a:fld>
            <a:endParaRPr lang="de-DE" dirty="0"/>
          </a:p>
        </p:txBody>
      </p:sp>
    </p:spTree>
    <p:extLst>
      <p:ext uri="{BB962C8B-B14F-4D97-AF65-F5344CB8AC3E}">
        <p14:creationId xmlns:p14="http://schemas.microsoft.com/office/powerpoint/2010/main" val="92620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700088"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738688"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FC552931-69AA-4F99-AF3D-5E8FCF0CEBAF}" type="slidenum">
              <a:rPr lang="de-DE"/>
              <a:pPr>
                <a:defRPr/>
              </a:pPr>
              <a:t>‹Nr.›</a:t>
            </a:fld>
            <a:endParaRPr lang="de-DE" dirty="0"/>
          </a:p>
        </p:txBody>
      </p:sp>
    </p:spTree>
    <p:extLst>
      <p:ext uri="{BB962C8B-B14F-4D97-AF65-F5344CB8AC3E}">
        <p14:creationId xmlns:p14="http://schemas.microsoft.com/office/powerpoint/2010/main" val="282065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66725" y="274638"/>
            <a:ext cx="8391525"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66725" y="1535113"/>
            <a:ext cx="411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66725" y="2174875"/>
            <a:ext cx="411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737100" y="1535113"/>
            <a:ext cx="412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737100" y="2174875"/>
            <a:ext cx="412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Rectangle 4"/>
          <p:cNvSpPr>
            <a:spLocks noGrp="1" noChangeArrowheads="1"/>
          </p:cNvSpPr>
          <p:nvPr>
            <p:ph type="dt" sz="half" idx="10"/>
          </p:nvPr>
        </p:nvSpPr>
        <p:spPr>
          <a:ln/>
        </p:spPr>
        <p:txBody>
          <a:bodyPr/>
          <a:lstStyle>
            <a:lvl1pPr>
              <a:defRPr/>
            </a:lvl1pPr>
          </a:lstStyle>
          <a:p>
            <a:pPr>
              <a:defRPr/>
            </a:pPr>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9" name="Rectangle 6"/>
          <p:cNvSpPr>
            <a:spLocks noGrp="1" noChangeArrowheads="1"/>
          </p:cNvSpPr>
          <p:nvPr>
            <p:ph type="sldNum" sz="quarter" idx="12"/>
          </p:nvPr>
        </p:nvSpPr>
        <p:spPr>
          <a:ln/>
        </p:spPr>
        <p:txBody>
          <a:bodyPr/>
          <a:lstStyle>
            <a:lvl1pPr>
              <a:defRPr/>
            </a:lvl1pPr>
          </a:lstStyle>
          <a:p>
            <a:pPr>
              <a:defRPr/>
            </a:pPr>
            <a:fld id="{A833B696-0665-46E2-8A82-DEEF480D7253}" type="slidenum">
              <a:rPr lang="de-DE"/>
              <a:pPr>
                <a:defRPr/>
              </a:pPr>
              <a:t>‹Nr.›</a:t>
            </a:fld>
            <a:endParaRPr lang="de-DE" dirty="0"/>
          </a:p>
        </p:txBody>
      </p:sp>
    </p:spTree>
    <p:extLst>
      <p:ext uri="{BB962C8B-B14F-4D97-AF65-F5344CB8AC3E}">
        <p14:creationId xmlns:p14="http://schemas.microsoft.com/office/powerpoint/2010/main" val="213201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Rectangle 4"/>
          <p:cNvSpPr>
            <a:spLocks noGrp="1" noChangeArrowheads="1"/>
          </p:cNvSpPr>
          <p:nvPr>
            <p:ph type="dt" sz="half" idx="10"/>
          </p:nvPr>
        </p:nvSpPr>
        <p:spPr>
          <a:ln/>
        </p:spPr>
        <p:txBody>
          <a:bodyPr/>
          <a:lstStyle>
            <a:lvl1pPr>
              <a:defRPr/>
            </a:lvl1pPr>
          </a:lstStyle>
          <a:p>
            <a:pPr>
              <a:defRPr/>
            </a:pPr>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5" name="Rectangle 6"/>
          <p:cNvSpPr>
            <a:spLocks noGrp="1" noChangeArrowheads="1"/>
          </p:cNvSpPr>
          <p:nvPr>
            <p:ph type="sldNum" sz="quarter" idx="12"/>
          </p:nvPr>
        </p:nvSpPr>
        <p:spPr>
          <a:ln/>
        </p:spPr>
        <p:txBody>
          <a:bodyPr/>
          <a:lstStyle>
            <a:lvl1pPr>
              <a:defRPr/>
            </a:lvl1pPr>
          </a:lstStyle>
          <a:p>
            <a:pPr>
              <a:defRPr/>
            </a:pPr>
            <a:fld id="{E5D3B8A1-BA72-4A20-B9CF-20894742B333}" type="slidenum">
              <a:rPr lang="de-DE"/>
              <a:pPr>
                <a:defRPr/>
              </a:pPr>
              <a:t>‹Nr.›</a:t>
            </a:fld>
            <a:endParaRPr lang="de-DE" dirty="0"/>
          </a:p>
        </p:txBody>
      </p:sp>
    </p:spTree>
    <p:extLst>
      <p:ext uri="{BB962C8B-B14F-4D97-AF65-F5344CB8AC3E}">
        <p14:creationId xmlns:p14="http://schemas.microsoft.com/office/powerpoint/2010/main" val="2107065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4" name="Rectangle 6"/>
          <p:cNvSpPr>
            <a:spLocks noGrp="1" noChangeArrowheads="1"/>
          </p:cNvSpPr>
          <p:nvPr>
            <p:ph type="sldNum" sz="quarter" idx="12"/>
          </p:nvPr>
        </p:nvSpPr>
        <p:spPr>
          <a:ln/>
        </p:spPr>
        <p:txBody>
          <a:bodyPr/>
          <a:lstStyle>
            <a:lvl1pPr>
              <a:defRPr/>
            </a:lvl1pPr>
          </a:lstStyle>
          <a:p>
            <a:pPr>
              <a:defRPr/>
            </a:pPr>
            <a:fld id="{EEE586DF-A5CA-4407-9628-7ACBBC1D1C98}" type="slidenum">
              <a:rPr lang="de-DE"/>
              <a:pPr>
                <a:defRPr/>
              </a:pPr>
              <a:t>‹Nr.›</a:t>
            </a:fld>
            <a:endParaRPr lang="de-DE" dirty="0"/>
          </a:p>
        </p:txBody>
      </p:sp>
    </p:spTree>
    <p:extLst>
      <p:ext uri="{BB962C8B-B14F-4D97-AF65-F5344CB8AC3E}">
        <p14:creationId xmlns:p14="http://schemas.microsoft.com/office/powerpoint/2010/main" val="2102247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6725" y="273050"/>
            <a:ext cx="3067050"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646488" y="273050"/>
            <a:ext cx="52117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66725" y="1435100"/>
            <a:ext cx="30670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D684492A-BD5B-42AE-A913-41766586A81F}" type="slidenum">
              <a:rPr lang="de-DE"/>
              <a:pPr>
                <a:defRPr/>
              </a:pPr>
              <a:t>‹Nr.›</a:t>
            </a:fld>
            <a:endParaRPr lang="de-DE" dirty="0"/>
          </a:p>
        </p:txBody>
      </p:sp>
    </p:spTree>
    <p:extLst>
      <p:ext uri="{BB962C8B-B14F-4D97-AF65-F5344CB8AC3E}">
        <p14:creationId xmlns:p14="http://schemas.microsoft.com/office/powerpoint/2010/main" val="1982915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7213" y="4800600"/>
            <a:ext cx="5595937"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827213" y="612775"/>
            <a:ext cx="559593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dirty="0" smtClean="0"/>
          </a:p>
        </p:txBody>
      </p:sp>
      <p:sp>
        <p:nvSpPr>
          <p:cNvPr id="4" name="Textplatzhalter 3"/>
          <p:cNvSpPr>
            <a:spLocks noGrp="1"/>
          </p:cNvSpPr>
          <p:nvPr>
            <p:ph type="body" sz="half" idx="2"/>
          </p:nvPr>
        </p:nvSpPr>
        <p:spPr>
          <a:xfrm>
            <a:off x="1827213" y="5367338"/>
            <a:ext cx="55959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861FC00E-AAE0-42C7-96D3-C67D335EBFF6}" type="slidenum">
              <a:rPr lang="de-DE"/>
              <a:pPr>
                <a:defRPr/>
              </a:pPr>
              <a:t>‹Nr.›</a:t>
            </a:fld>
            <a:endParaRPr lang="de-DE" dirty="0"/>
          </a:p>
        </p:txBody>
      </p:sp>
    </p:spTree>
    <p:extLst>
      <p:ext uri="{BB962C8B-B14F-4D97-AF65-F5344CB8AC3E}">
        <p14:creationId xmlns:p14="http://schemas.microsoft.com/office/powerpoint/2010/main" val="335327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11"/>
          <p:cNvSpPr txBox="1">
            <a:spLocks noChangeArrowheads="1"/>
          </p:cNvSpPr>
          <p:nvPr userDrawn="1"/>
        </p:nvSpPr>
        <p:spPr bwMode="auto">
          <a:xfrm>
            <a:off x="574675" y="438150"/>
            <a:ext cx="2719388"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de-CH" sz="1500" dirty="0" smtClean="0">
                <a:latin typeface="TradeGothic Light" pitchFamily="34" charset="0"/>
              </a:rPr>
              <a:t>Volkswirtschaftsdepartement</a:t>
            </a:r>
          </a:p>
          <a:p>
            <a:pPr eaLnBrk="1" hangingPunct="1">
              <a:spcBef>
                <a:spcPct val="50000"/>
              </a:spcBef>
              <a:defRPr/>
            </a:pPr>
            <a:r>
              <a:rPr lang="de-CH" sz="1200" b="1" dirty="0" smtClean="0">
                <a:latin typeface="TradeGothic Light" pitchFamily="34" charset="0"/>
              </a:rPr>
              <a:t>Amt für Wirtschaft</a:t>
            </a:r>
          </a:p>
        </p:txBody>
      </p:sp>
      <p:pic>
        <p:nvPicPr>
          <p:cNvPr id="1027" name="Picture 12" descr="SZ_Logo_Verw_m_RGB"/>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151688" y="287338"/>
            <a:ext cx="190341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700088" y="1143000"/>
            <a:ext cx="7924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Klicken, um das Titelformat zu bearbeiten</a:t>
            </a:r>
          </a:p>
        </p:txBody>
      </p:sp>
      <p:sp>
        <p:nvSpPr>
          <p:cNvPr id="1029" name="Rectangle 3"/>
          <p:cNvSpPr>
            <a:spLocks noGrp="1" noChangeArrowheads="1"/>
          </p:cNvSpPr>
          <p:nvPr>
            <p:ph type="body" idx="1"/>
          </p:nvPr>
        </p:nvSpPr>
        <p:spPr bwMode="auto">
          <a:xfrm>
            <a:off x="700088" y="1981200"/>
            <a:ext cx="7924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Klicken Sie, um die Formate des Vorlagentextes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82276" name="Rectangle 4"/>
          <p:cNvSpPr>
            <a:spLocks noGrp="1" noChangeArrowheads="1"/>
          </p:cNvSpPr>
          <p:nvPr>
            <p:ph type="dt" sz="half" idx="2"/>
          </p:nvPr>
        </p:nvSpPr>
        <p:spPr bwMode="auto">
          <a:xfrm>
            <a:off x="700088" y="6248400"/>
            <a:ext cx="1941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mn-lt"/>
              </a:defRPr>
            </a:lvl1pPr>
          </a:lstStyle>
          <a:p>
            <a:pPr>
              <a:defRPr/>
            </a:pPr>
            <a:endParaRPr lang="de-DE" dirty="0"/>
          </a:p>
        </p:txBody>
      </p:sp>
      <p:sp>
        <p:nvSpPr>
          <p:cNvPr id="182277" name="Rectangle 5"/>
          <p:cNvSpPr>
            <a:spLocks noGrp="1" noChangeArrowheads="1"/>
          </p:cNvSpPr>
          <p:nvPr>
            <p:ph type="ftr" sz="quarter" idx="3"/>
          </p:nvPr>
        </p:nvSpPr>
        <p:spPr bwMode="auto">
          <a:xfrm>
            <a:off x="3186113" y="6248400"/>
            <a:ext cx="295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mn-lt"/>
              </a:defRPr>
            </a:lvl1pPr>
          </a:lstStyle>
          <a:p>
            <a:pPr>
              <a:defRPr/>
            </a:pPr>
            <a:endParaRPr lang="de-DE" dirty="0"/>
          </a:p>
        </p:txBody>
      </p:sp>
      <p:sp>
        <p:nvSpPr>
          <p:cNvPr id="182278" name="Rectangle 6"/>
          <p:cNvSpPr>
            <a:spLocks noGrp="1" noChangeArrowheads="1"/>
          </p:cNvSpPr>
          <p:nvPr>
            <p:ph type="sldNum" sz="quarter" idx="4"/>
          </p:nvPr>
        </p:nvSpPr>
        <p:spPr bwMode="auto">
          <a:xfrm>
            <a:off x="7383463" y="6629400"/>
            <a:ext cx="1941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800"/>
            </a:lvl1pPr>
          </a:lstStyle>
          <a:p>
            <a:pPr>
              <a:defRPr/>
            </a:pPr>
            <a:fld id="{2264F949-5759-426A-A87D-89A6F459809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3960"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FF0000"/>
          </a:solidFill>
          <a:latin typeface="+mj-lt"/>
          <a:ea typeface="+mj-ea"/>
          <a:cs typeface="+mj-cs"/>
        </a:defRPr>
      </a:lvl1pPr>
      <a:lvl2pPr algn="l" rtl="0" eaLnBrk="0" fontAlgn="base" hangingPunct="0">
        <a:spcBef>
          <a:spcPct val="0"/>
        </a:spcBef>
        <a:spcAft>
          <a:spcPct val="0"/>
        </a:spcAft>
        <a:defRPr sz="2800" b="1">
          <a:solidFill>
            <a:srgbClr val="FF0000"/>
          </a:solidFill>
          <a:latin typeface="TradeGothic" pitchFamily="34" charset="0"/>
        </a:defRPr>
      </a:lvl2pPr>
      <a:lvl3pPr algn="l" rtl="0" eaLnBrk="0" fontAlgn="base" hangingPunct="0">
        <a:spcBef>
          <a:spcPct val="0"/>
        </a:spcBef>
        <a:spcAft>
          <a:spcPct val="0"/>
        </a:spcAft>
        <a:defRPr sz="2800" b="1">
          <a:solidFill>
            <a:srgbClr val="FF0000"/>
          </a:solidFill>
          <a:latin typeface="TradeGothic" pitchFamily="34" charset="0"/>
        </a:defRPr>
      </a:lvl3pPr>
      <a:lvl4pPr algn="l" rtl="0" eaLnBrk="0" fontAlgn="base" hangingPunct="0">
        <a:spcBef>
          <a:spcPct val="0"/>
        </a:spcBef>
        <a:spcAft>
          <a:spcPct val="0"/>
        </a:spcAft>
        <a:defRPr sz="2800" b="1">
          <a:solidFill>
            <a:srgbClr val="FF0000"/>
          </a:solidFill>
          <a:latin typeface="TradeGothic" pitchFamily="34" charset="0"/>
        </a:defRPr>
      </a:lvl4pPr>
      <a:lvl5pPr algn="l" rtl="0" eaLnBrk="0" fontAlgn="base" hangingPunct="0">
        <a:spcBef>
          <a:spcPct val="0"/>
        </a:spcBef>
        <a:spcAft>
          <a:spcPct val="0"/>
        </a:spcAft>
        <a:defRPr sz="2800" b="1">
          <a:solidFill>
            <a:srgbClr val="FF0000"/>
          </a:solidFill>
          <a:latin typeface="TradeGothic" pitchFamily="34" charset="0"/>
        </a:defRPr>
      </a:lvl5pPr>
      <a:lvl6pPr marL="457200" algn="l" rtl="0" fontAlgn="base">
        <a:spcBef>
          <a:spcPct val="0"/>
        </a:spcBef>
        <a:spcAft>
          <a:spcPct val="0"/>
        </a:spcAft>
        <a:defRPr sz="2800" b="1">
          <a:solidFill>
            <a:srgbClr val="FF0000"/>
          </a:solidFill>
          <a:latin typeface="TradeGothic" pitchFamily="34" charset="0"/>
        </a:defRPr>
      </a:lvl6pPr>
      <a:lvl7pPr marL="914400" algn="l" rtl="0" fontAlgn="base">
        <a:spcBef>
          <a:spcPct val="0"/>
        </a:spcBef>
        <a:spcAft>
          <a:spcPct val="0"/>
        </a:spcAft>
        <a:defRPr sz="2800" b="1">
          <a:solidFill>
            <a:srgbClr val="FF0000"/>
          </a:solidFill>
          <a:latin typeface="TradeGothic" pitchFamily="34" charset="0"/>
        </a:defRPr>
      </a:lvl7pPr>
      <a:lvl8pPr marL="1371600" algn="l" rtl="0" fontAlgn="base">
        <a:spcBef>
          <a:spcPct val="0"/>
        </a:spcBef>
        <a:spcAft>
          <a:spcPct val="0"/>
        </a:spcAft>
        <a:defRPr sz="2800" b="1">
          <a:solidFill>
            <a:srgbClr val="FF0000"/>
          </a:solidFill>
          <a:latin typeface="TradeGothic" pitchFamily="34" charset="0"/>
        </a:defRPr>
      </a:lvl8pPr>
      <a:lvl9pPr marL="1828800" algn="l" rtl="0" fontAlgn="base">
        <a:spcBef>
          <a:spcPct val="0"/>
        </a:spcBef>
        <a:spcAft>
          <a:spcPct val="0"/>
        </a:spcAft>
        <a:defRPr sz="2800" b="1">
          <a:solidFill>
            <a:srgbClr val="FF0000"/>
          </a:solidFill>
          <a:latin typeface="TradeGothic" pitchFamily="34"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6725" y="274638"/>
            <a:ext cx="8391525" cy="1143000"/>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466725" y="1600200"/>
            <a:ext cx="8391525"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466725" y="6356350"/>
            <a:ext cx="217487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1069D-3253-47CA-B240-5BAEE8BF96DF}" type="datetimeFigureOut">
              <a:rPr lang="de-CH" smtClean="0"/>
              <a:t>07.05.2018</a:t>
            </a:fld>
            <a:endParaRPr lang="de-CH"/>
          </a:p>
        </p:txBody>
      </p:sp>
      <p:sp>
        <p:nvSpPr>
          <p:cNvPr id="5" name="Fußzeilenplatzhalter 4"/>
          <p:cNvSpPr>
            <a:spLocks noGrp="1"/>
          </p:cNvSpPr>
          <p:nvPr>
            <p:ph type="ftr" sz="quarter" idx="3"/>
          </p:nvPr>
        </p:nvSpPr>
        <p:spPr>
          <a:xfrm>
            <a:off x="3186113" y="6356350"/>
            <a:ext cx="29527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683375" y="6356350"/>
            <a:ext cx="217487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32FA4-931F-4606-861F-78492BE80F55}" type="slidenum">
              <a:rPr lang="de-CH" smtClean="0"/>
              <a:t>‹Nr.›</a:t>
            </a:fld>
            <a:endParaRPr lang="de-CH"/>
          </a:p>
        </p:txBody>
      </p:sp>
    </p:spTree>
    <p:extLst>
      <p:ext uri="{BB962C8B-B14F-4D97-AF65-F5344CB8AC3E}">
        <p14:creationId xmlns:p14="http://schemas.microsoft.com/office/powerpoint/2010/main" val="630332577"/>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ubTitle" idx="1"/>
          </p:nvPr>
        </p:nvSpPr>
        <p:spPr>
          <a:xfrm>
            <a:off x="1493838" y="4005263"/>
            <a:ext cx="6527800" cy="2519362"/>
          </a:xfrm>
          <a:noFill/>
        </p:spPr>
        <p:txBody>
          <a:bodyPr/>
          <a:lstStyle/>
          <a:p>
            <a:pPr eaLnBrk="1" hangingPunct="1"/>
            <a:endParaRPr lang="de-CH" altLang="de-DE" sz="1600" b="1" dirty="0" smtClean="0"/>
          </a:p>
          <a:p>
            <a:pPr eaLnBrk="1" hangingPunct="1"/>
            <a:endParaRPr lang="de-CH" altLang="de-DE" sz="1600" b="1" dirty="0" smtClean="0"/>
          </a:p>
        </p:txBody>
      </p:sp>
      <p:sp>
        <p:nvSpPr>
          <p:cNvPr id="3075" name="Rectangle 3"/>
          <p:cNvSpPr>
            <a:spLocks noGrp="1" noChangeArrowheads="1"/>
          </p:cNvSpPr>
          <p:nvPr>
            <p:ph type="ctrTitle"/>
          </p:nvPr>
        </p:nvSpPr>
        <p:spPr>
          <a:xfrm>
            <a:off x="1062038" y="1268413"/>
            <a:ext cx="7269162" cy="5184775"/>
          </a:xfrm>
        </p:spPr>
        <p:txBody>
          <a:bodyPr/>
          <a:lstStyle/>
          <a:p>
            <a:pPr algn="ctr" eaLnBrk="1" hangingPunct="1"/>
            <a:r>
              <a:rPr lang="de-CH" altLang="de-DE" sz="3200" dirty="0" smtClean="0">
                <a:solidFill>
                  <a:schemeClr val="tx1"/>
                </a:solidFill>
              </a:rPr>
              <a:t/>
            </a:r>
            <a:br>
              <a:rPr lang="de-CH" altLang="de-DE" sz="3200" dirty="0" smtClean="0">
                <a:solidFill>
                  <a:schemeClr val="tx1"/>
                </a:solidFill>
              </a:rPr>
            </a:br>
            <a:r>
              <a:rPr lang="de-CH" altLang="de-DE" sz="4000" b="0" dirty="0" smtClean="0">
                <a:solidFill>
                  <a:schemeClr val="tx1"/>
                </a:solidFill>
              </a:rPr>
              <a:t>Herzlich willkommen</a:t>
            </a:r>
            <a:r>
              <a:rPr lang="de-CH" altLang="de-DE" sz="3400" dirty="0" smtClean="0">
                <a:solidFill>
                  <a:schemeClr val="tx1"/>
                </a:solidFill>
              </a:rPr>
              <a:t/>
            </a:r>
            <a:br>
              <a:rPr lang="de-CH" altLang="de-DE" sz="3400" dirty="0" smtClean="0">
                <a:solidFill>
                  <a:schemeClr val="tx1"/>
                </a:solidFill>
              </a:rPr>
            </a:br>
            <a:r>
              <a:rPr lang="de-CH" altLang="de-DE" sz="3200" dirty="0" smtClean="0">
                <a:solidFill>
                  <a:schemeClr val="tx1"/>
                </a:solidFill>
              </a:rPr>
              <a:t/>
            </a:r>
            <a:br>
              <a:rPr lang="de-CH" altLang="de-DE" sz="3200" dirty="0" smtClean="0">
                <a:solidFill>
                  <a:schemeClr val="tx1"/>
                </a:solidFill>
              </a:rPr>
            </a:br>
            <a:r>
              <a:rPr lang="de-CH" altLang="de-DE" sz="4000" dirty="0" smtClean="0">
                <a:solidFill>
                  <a:schemeClr val="tx1"/>
                </a:solidFill>
              </a:rPr>
              <a:t>Das Erfolgsmodell Schweiz</a:t>
            </a:r>
            <a:r>
              <a:rPr lang="de-CH" altLang="de-DE" sz="3200" dirty="0" smtClean="0"/>
              <a:t/>
            </a:r>
            <a:br>
              <a:rPr lang="de-CH" altLang="de-DE" sz="3200" dirty="0" smtClean="0"/>
            </a:br>
            <a:r>
              <a:rPr lang="de-CH" altLang="de-DE" sz="3200" dirty="0" smtClean="0"/>
              <a:t/>
            </a:r>
            <a:br>
              <a:rPr lang="de-CH" altLang="de-DE" sz="3200" dirty="0" smtClean="0"/>
            </a:br>
            <a:r>
              <a:rPr lang="de-CH" altLang="de-DE" sz="1600" b="0" dirty="0" smtClean="0">
                <a:solidFill>
                  <a:schemeClr val="tx1"/>
                </a:solidFill>
              </a:rPr>
              <a:t>15. Mai 2018</a:t>
            </a:r>
            <a:r>
              <a:rPr lang="de-CH" altLang="de-DE" sz="1600" dirty="0" smtClean="0"/>
              <a:t/>
            </a:r>
            <a:br>
              <a:rPr lang="de-CH" altLang="de-DE" sz="1600" dirty="0" smtClean="0"/>
            </a:br>
            <a:r>
              <a:rPr lang="de-CH" altLang="de-DE" sz="1600" b="0" dirty="0" smtClean="0">
                <a:solidFill>
                  <a:schemeClr val="tx1"/>
                </a:solidFill>
              </a:rPr>
              <a:t>Urs Durrer, Vorsteher Amt für Wirtschaft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normAutofit/>
          </a:bodyPr>
          <a:lstStyle/>
          <a:p>
            <a:r>
              <a:rPr lang="de-CH" b="0" dirty="0" smtClean="0"/>
              <a:t>Volk als Regulationsorgan</a:t>
            </a:r>
            <a:endParaRPr lang="de-CH" b="0" dirty="0"/>
          </a:p>
        </p:txBody>
      </p:sp>
      <p:sp>
        <p:nvSpPr>
          <p:cNvPr id="3" name="Inhaltsplatzhalter 2"/>
          <p:cNvSpPr>
            <a:spLocks noGrp="1"/>
          </p:cNvSpPr>
          <p:nvPr>
            <p:ph idx="1"/>
          </p:nvPr>
        </p:nvSpPr>
        <p:spPr>
          <a:xfrm>
            <a:off x="486023" y="1981200"/>
            <a:ext cx="7924800" cy="4114800"/>
          </a:xfrm>
        </p:spPr>
        <p:txBody>
          <a:bodyPr/>
          <a:lstStyle/>
          <a:p>
            <a:pPr>
              <a:buClr>
                <a:srgbClr val="FF0000"/>
              </a:buClr>
              <a:buSzPct val="80000"/>
            </a:pPr>
            <a:r>
              <a:rPr lang="de-CH" dirty="0" smtClean="0"/>
              <a:t>entscheidet über Steuersätze,</a:t>
            </a:r>
          </a:p>
          <a:p>
            <a:pPr>
              <a:buClr>
                <a:srgbClr val="FF0000"/>
              </a:buClr>
              <a:buSzPct val="80000"/>
            </a:pPr>
            <a:r>
              <a:rPr lang="de-CH" dirty="0"/>
              <a:t>e</a:t>
            </a:r>
            <a:r>
              <a:rPr lang="de-CH" dirty="0" smtClean="0"/>
              <a:t>ntscheidet über Sachgeschäfte,</a:t>
            </a:r>
          </a:p>
          <a:p>
            <a:pPr>
              <a:buClr>
                <a:srgbClr val="FF0000"/>
              </a:buClr>
              <a:buSzPct val="80000"/>
            </a:pPr>
            <a:endParaRPr lang="de-CH" dirty="0" smtClean="0"/>
          </a:p>
          <a:p>
            <a:pPr>
              <a:buClr>
                <a:srgbClr val="FF0000"/>
              </a:buClr>
              <a:buSzPct val="80000"/>
            </a:pPr>
            <a:r>
              <a:rPr lang="de-CH" dirty="0" smtClean="0"/>
              <a:t>und wählt die Politiker.</a:t>
            </a:r>
          </a:p>
          <a:p>
            <a:endParaRPr lang="de-CH" dirty="0" smtClean="0"/>
          </a:p>
          <a:p>
            <a:endParaRPr lang="de-CH" dirty="0"/>
          </a:p>
        </p:txBody>
      </p:sp>
    </p:spTree>
    <p:extLst>
      <p:ext uri="{BB962C8B-B14F-4D97-AF65-F5344CB8AC3E}">
        <p14:creationId xmlns:p14="http://schemas.microsoft.com/office/powerpoint/2010/main" val="2682320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Schwyz als Vorreiter</a:t>
            </a:r>
            <a:endParaRPr lang="de-CH" b="0" dirty="0"/>
          </a:p>
        </p:txBody>
      </p:sp>
      <p:sp>
        <p:nvSpPr>
          <p:cNvPr id="3" name="Inhaltsplatzhalter 2"/>
          <p:cNvSpPr>
            <a:spLocks noGrp="1"/>
          </p:cNvSpPr>
          <p:nvPr>
            <p:ph idx="1"/>
          </p:nvPr>
        </p:nvSpPr>
        <p:spPr>
          <a:xfrm>
            <a:off x="486023" y="1981200"/>
            <a:ext cx="7924800" cy="4114800"/>
          </a:xfrm>
        </p:spPr>
        <p:txBody>
          <a:bodyPr/>
          <a:lstStyle/>
          <a:p>
            <a:pPr>
              <a:buClr>
                <a:srgbClr val="FF0000"/>
              </a:buClr>
              <a:buSzPct val="80000"/>
            </a:pPr>
            <a:r>
              <a:rPr lang="de-CH" dirty="0" smtClean="0"/>
              <a:t>Kleine und ländliche Kantone als Innovationstreiber im Standortmarketing</a:t>
            </a:r>
          </a:p>
          <a:p>
            <a:pPr>
              <a:buClr>
                <a:srgbClr val="FF0000"/>
              </a:buClr>
              <a:buSzPct val="80000"/>
            </a:pPr>
            <a:r>
              <a:rPr lang="de-CH" dirty="0" smtClean="0"/>
              <a:t>Tiefsteuerstrategie für natürliche und juristische Personen als Standortvorteil</a:t>
            </a:r>
          </a:p>
          <a:p>
            <a:pPr>
              <a:buClr>
                <a:srgbClr val="FF0000"/>
              </a:buClr>
              <a:buSzPct val="80000"/>
            </a:pPr>
            <a:r>
              <a:rPr lang="de-CH" dirty="0" smtClean="0"/>
              <a:t>Vorteile behalten oder Ausbauen durch Anpassungsfähigkeit</a:t>
            </a:r>
          </a:p>
          <a:p>
            <a:pPr marL="0" indent="0">
              <a:buNone/>
            </a:pPr>
            <a:endParaRPr lang="de-CH" dirty="0"/>
          </a:p>
        </p:txBody>
      </p:sp>
    </p:spTree>
    <p:extLst>
      <p:ext uri="{BB962C8B-B14F-4D97-AF65-F5344CB8AC3E}">
        <p14:creationId xmlns:p14="http://schemas.microsoft.com/office/powerpoint/2010/main" val="2011768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1260000"/>
            <a:ext cx="7924800" cy="609600"/>
          </a:xfrm>
        </p:spPr>
        <p:txBody>
          <a:bodyPr/>
          <a:lstStyle/>
          <a:p>
            <a:r>
              <a:rPr lang="de-DE" b="0" dirty="0" smtClean="0">
                <a:cs typeface="Arial" pitchFamily="34" charset="0"/>
              </a:rPr>
              <a:t>Ausschöpfung des Steuersubstrats 2018</a:t>
            </a:r>
            <a:endParaRPr lang="de-CH" b="0" dirty="0"/>
          </a:p>
        </p:txBody>
      </p:sp>
      <p:sp>
        <p:nvSpPr>
          <p:cNvPr id="4" name="Foliennummernplatzhalter 3"/>
          <p:cNvSpPr>
            <a:spLocks noGrp="1"/>
          </p:cNvSpPr>
          <p:nvPr>
            <p:ph type="sldNum" sz="quarter" idx="12"/>
          </p:nvPr>
        </p:nvSpPr>
        <p:spPr/>
        <p:txBody>
          <a:bodyPr/>
          <a:lstStyle/>
          <a:p>
            <a:pPr>
              <a:defRPr/>
            </a:pPr>
            <a:fld id="{3B1A260B-1278-4A0A-8E1E-11ABA8616C45}" type="slidenum">
              <a:rPr lang="de-DE" smtClean="0">
                <a:solidFill>
                  <a:srgbClr val="000000"/>
                </a:solidFill>
              </a:rPr>
              <a:pPr>
                <a:defRPr/>
              </a:pPr>
              <a:t>12</a:t>
            </a:fld>
            <a:endParaRPr lang="de-DE">
              <a:solidFill>
                <a:srgbClr val="000000"/>
              </a:solidFill>
            </a:endParaRPr>
          </a:p>
        </p:txBody>
      </p:sp>
      <p:grpSp>
        <p:nvGrpSpPr>
          <p:cNvPr id="5" name="Gruppieren 4"/>
          <p:cNvGrpSpPr>
            <a:grpSpLocks noChangeAspect="1"/>
          </p:cNvGrpSpPr>
          <p:nvPr/>
        </p:nvGrpSpPr>
        <p:grpSpPr>
          <a:xfrm>
            <a:off x="565282" y="2121233"/>
            <a:ext cx="8633709" cy="4310464"/>
            <a:chOff x="471600" y="1992455"/>
            <a:chExt cx="7772808" cy="4537331"/>
          </a:xfrm>
        </p:grpSpPr>
        <p:graphicFrame>
          <p:nvGraphicFramePr>
            <p:cNvPr id="3" name="Diagramm 2"/>
            <p:cNvGraphicFramePr/>
            <p:nvPr>
              <p:extLst>
                <p:ext uri="{D42A27DB-BD31-4B8C-83A1-F6EECF244321}">
                  <p14:modId xmlns:p14="http://schemas.microsoft.com/office/powerpoint/2010/main" val="2386210398"/>
                </p:ext>
              </p:extLst>
            </p:nvPr>
          </p:nvGraphicFramePr>
          <p:xfrm>
            <a:off x="471600" y="1992455"/>
            <a:ext cx="7319613" cy="4537331"/>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Gerade Verbindung 10"/>
            <p:cNvCxnSpPr/>
            <p:nvPr/>
          </p:nvCxnSpPr>
          <p:spPr>
            <a:xfrm flipH="1">
              <a:off x="1141645" y="3573015"/>
              <a:ext cx="6386400" cy="1"/>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7618541" y="3409255"/>
              <a:ext cx="625867" cy="307777"/>
            </a:xfrm>
            <a:prstGeom prst="rect">
              <a:avLst/>
            </a:prstGeom>
            <a:noFill/>
          </p:spPr>
          <p:txBody>
            <a:bodyPr wrap="square" rtlCol="0">
              <a:spAutoFit/>
            </a:bodyPr>
            <a:lstStyle/>
            <a:p>
              <a:r>
                <a:rPr lang="de-CH" sz="1400" dirty="0" smtClean="0">
                  <a:latin typeface="+mj-lt"/>
                  <a:sym typeface="Symbol"/>
                </a:rPr>
                <a:t> CH</a:t>
              </a:r>
              <a:endParaRPr lang="de-CH" sz="1400" dirty="0">
                <a:latin typeface="+mj-lt"/>
              </a:endParaRPr>
            </a:p>
          </p:txBody>
        </p:sp>
      </p:grpSp>
      <p:sp>
        <p:nvSpPr>
          <p:cNvPr id="12" name="Textfeld 11"/>
          <p:cNvSpPr txBox="1"/>
          <p:nvPr/>
        </p:nvSpPr>
        <p:spPr>
          <a:xfrm>
            <a:off x="8056480" y="4705400"/>
            <a:ext cx="926487" cy="307777"/>
          </a:xfrm>
          <a:prstGeom prst="rect">
            <a:avLst/>
          </a:prstGeom>
          <a:noFill/>
        </p:spPr>
        <p:txBody>
          <a:bodyPr wrap="square" rtlCol="0">
            <a:spAutoFit/>
          </a:bodyPr>
          <a:lstStyle/>
          <a:p>
            <a:r>
              <a:rPr lang="de-CH" sz="1400" dirty="0" smtClean="0">
                <a:latin typeface="+mj-lt"/>
                <a:sym typeface="Symbol"/>
              </a:rPr>
              <a:t>10.4 %</a:t>
            </a:r>
            <a:endParaRPr lang="de-CH" sz="1400" dirty="0">
              <a:latin typeface="+mj-lt"/>
            </a:endParaRPr>
          </a:p>
        </p:txBody>
      </p:sp>
      <p:sp>
        <p:nvSpPr>
          <p:cNvPr id="14" name="Textfeld 13"/>
          <p:cNvSpPr txBox="1"/>
          <p:nvPr/>
        </p:nvSpPr>
        <p:spPr>
          <a:xfrm>
            <a:off x="468000" y="6408679"/>
            <a:ext cx="7699011" cy="307777"/>
          </a:xfrm>
          <a:prstGeom prst="rect">
            <a:avLst/>
          </a:prstGeom>
          <a:noFill/>
        </p:spPr>
        <p:txBody>
          <a:bodyPr wrap="square" rtlCol="0">
            <a:spAutoFit/>
          </a:bodyPr>
          <a:lstStyle/>
          <a:p>
            <a:pPr algn="l"/>
            <a:r>
              <a:rPr lang="de-CH" sz="1400" dirty="0" smtClean="0">
                <a:latin typeface="TradeGothic" panose="020B0503040303020204" pitchFamily="34" charset="0"/>
                <a:cs typeface="Arial" pitchFamily="34" charset="0"/>
              </a:rPr>
              <a:t>Quelle: Eidgenössische Finanzverwaltung</a:t>
            </a:r>
            <a:endParaRPr lang="de-CH" sz="1400" dirty="0">
              <a:latin typeface="TradeGothic" panose="020B0503040303020204" pitchFamily="34" charset="0"/>
              <a:cs typeface="Arial" pitchFamily="34" charset="0"/>
            </a:endParaRPr>
          </a:p>
        </p:txBody>
      </p:sp>
      <p:sp>
        <p:nvSpPr>
          <p:cNvPr id="9" name="Textfeld 8"/>
          <p:cNvSpPr txBox="1"/>
          <p:nvPr/>
        </p:nvSpPr>
        <p:spPr>
          <a:xfrm>
            <a:off x="469287" y="1816453"/>
            <a:ext cx="3346381" cy="307777"/>
          </a:xfrm>
          <a:prstGeom prst="rect">
            <a:avLst/>
          </a:prstGeom>
          <a:noFill/>
        </p:spPr>
        <p:txBody>
          <a:bodyPr wrap="square" rtlCol="0">
            <a:spAutoFit/>
          </a:bodyPr>
          <a:lstStyle/>
          <a:p>
            <a:r>
              <a:rPr lang="de-CH" sz="1400" dirty="0" smtClean="0">
                <a:latin typeface="+mn-lt"/>
              </a:rPr>
              <a:t>Bemessungsgrundlage 2012-2014</a:t>
            </a:r>
            <a:endParaRPr lang="de-CH" sz="1400" dirty="0">
              <a:latin typeface="+mn-lt"/>
            </a:endParaRPr>
          </a:p>
        </p:txBody>
      </p:sp>
    </p:spTree>
    <p:extLst>
      <p:ext uri="{BB962C8B-B14F-4D97-AF65-F5344CB8AC3E}">
        <p14:creationId xmlns:p14="http://schemas.microsoft.com/office/powerpoint/2010/main" val="65903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nummernplatzhalter 5"/>
          <p:cNvSpPr>
            <a:spLocks noGrp="1"/>
          </p:cNvSpPr>
          <p:nvPr>
            <p:ph type="sldNum" sz="quarter" idx="12"/>
          </p:nvPr>
        </p:nvSpPr>
        <p:spPr>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570FA1EB-6B1D-403D-A04A-A6CF9E26CBE9}" type="slidenum">
              <a:rPr lang="de-DE" altLang="de-DE" sz="800" smtClean="0">
                <a:latin typeface="Arial" charset="0"/>
              </a:rPr>
              <a:pPr>
                <a:spcBef>
                  <a:spcPct val="0"/>
                </a:spcBef>
                <a:buFontTx/>
                <a:buNone/>
              </a:pPr>
              <a:t>13</a:t>
            </a:fld>
            <a:endParaRPr lang="de-DE" altLang="de-DE" sz="800" dirty="0" smtClean="0">
              <a:latin typeface="Arial" charset="0"/>
            </a:endParaRPr>
          </a:p>
        </p:txBody>
      </p:sp>
      <p:sp>
        <p:nvSpPr>
          <p:cNvPr id="31747" name="Rectangle 2"/>
          <p:cNvSpPr>
            <a:spLocks noGrp="1" noChangeArrowheads="1"/>
          </p:cNvSpPr>
          <p:nvPr>
            <p:ph type="title"/>
          </p:nvPr>
        </p:nvSpPr>
        <p:spPr>
          <a:xfrm>
            <a:off x="468000" y="1260000"/>
            <a:ext cx="8501063" cy="609600"/>
          </a:xfrm>
        </p:spPr>
        <p:txBody>
          <a:bodyPr/>
          <a:lstStyle/>
          <a:p>
            <a:pPr eaLnBrk="1" hangingPunct="1"/>
            <a:r>
              <a:rPr lang="de-CH" altLang="de-DE" b="0" dirty="0" smtClean="0"/>
              <a:t>Unternehmenssteuer – internationaler Vergleich</a:t>
            </a:r>
          </a:p>
        </p:txBody>
      </p:sp>
      <p:sp>
        <p:nvSpPr>
          <p:cNvPr id="7" name="Text Box 7"/>
          <p:cNvSpPr txBox="1">
            <a:spLocks noChangeArrowheads="1"/>
          </p:cNvSpPr>
          <p:nvPr/>
        </p:nvSpPr>
        <p:spPr bwMode="auto">
          <a:xfrm>
            <a:off x="497173" y="1828571"/>
            <a:ext cx="8341777" cy="296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723" tIns="40362" rIns="80723" bIns="40362">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a:t>Effektive durchschnittliche Steuerbelastung in </a:t>
            </a:r>
            <a:r>
              <a:rPr lang="de-CH" altLang="de-DE" sz="1400" dirty="0" smtClean="0"/>
              <a:t>Prozent</a:t>
            </a:r>
            <a:r>
              <a:rPr lang="de-CH" altLang="de-DE" sz="1400" dirty="0"/>
              <a:t> </a:t>
            </a:r>
            <a:r>
              <a:rPr lang="de-CH" altLang="de-DE" sz="1400" dirty="0" smtClean="0"/>
              <a:t>am Hauptort + </a:t>
            </a:r>
            <a:r>
              <a:rPr lang="de-CH" altLang="de-DE" sz="1400" dirty="0" err="1" smtClean="0"/>
              <a:t>Wollerau</a:t>
            </a:r>
            <a:endParaRPr lang="de-CH" altLang="de-DE" sz="1400" dirty="0"/>
          </a:p>
        </p:txBody>
      </p:sp>
      <p:sp>
        <p:nvSpPr>
          <p:cNvPr id="10" name="Textfeld 9"/>
          <p:cNvSpPr txBox="1"/>
          <p:nvPr/>
        </p:nvSpPr>
        <p:spPr>
          <a:xfrm>
            <a:off x="480934" y="6464369"/>
            <a:ext cx="7699011" cy="307777"/>
          </a:xfrm>
          <a:prstGeom prst="rect">
            <a:avLst/>
          </a:prstGeom>
          <a:noFill/>
        </p:spPr>
        <p:txBody>
          <a:bodyPr wrap="square" rtlCol="0">
            <a:spAutoFit/>
          </a:bodyPr>
          <a:lstStyle/>
          <a:p>
            <a:pPr algn="l"/>
            <a:r>
              <a:rPr lang="de-CH" sz="1400" dirty="0" smtClean="0">
                <a:latin typeface="TradeGothic" panose="020B0503040303020204" pitchFamily="34" charset="0"/>
                <a:cs typeface="Arial" pitchFamily="34" charset="0"/>
              </a:rPr>
              <a:t>Quelle: BAK Taxation Index 2017</a:t>
            </a:r>
            <a:endParaRPr lang="de-CH" sz="1400" dirty="0">
              <a:latin typeface="TradeGothic" panose="020B0503040303020204" pitchFamily="34" charset="0"/>
              <a:cs typeface="Arial" pitchFamily="34" charset="0"/>
            </a:endParaRPr>
          </a:p>
        </p:txBody>
      </p:sp>
      <p:graphicFrame>
        <p:nvGraphicFramePr>
          <p:cNvPr id="8" name="Diagramm 7"/>
          <p:cNvGraphicFramePr>
            <a:graphicFrameLocks/>
          </p:cNvGraphicFramePr>
          <p:nvPr>
            <p:extLst>
              <p:ext uri="{D42A27DB-BD31-4B8C-83A1-F6EECF244321}">
                <p14:modId xmlns:p14="http://schemas.microsoft.com/office/powerpoint/2010/main" val="1490822547"/>
              </p:ext>
            </p:extLst>
          </p:nvPr>
        </p:nvGraphicFramePr>
        <p:xfrm>
          <a:off x="497173" y="2311233"/>
          <a:ext cx="8686800" cy="4124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77687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5"/>
          <p:cNvSpPr>
            <a:spLocks noGrp="1"/>
          </p:cNvSpPr>
          <p:nvPr>
            <p:ph type="sldNum" sz="quarter" idx="12"/>
          </p:nvPr>
        </p:nvSpPr>
        <p:spPr>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20373C9C-FC80-4BAF-A170-8CDA67DF26A3}" type="slidenum">
              <a:rPr lang="de-DE" altLang="de-DE" sz="800" smtClean="0">
                <a:latin typeface="Arial" charset="0"/>
              </a:rPr>
              <a:pPr>
                <a:spcBef>
                  <a:spcPct val="0"/>
                </a:spcBef>
                <a:buFontTx/>
                <a:buNone/>
              </a:pPr>
              <a:t>14</a:t>
            </a:fld>
            <a:endParaRPr lang="de-DE" altLang="de-DE" sz="800" dirty="0" smtClean="0">
              <a:latin typeface="Arial" charset="0"/>
            </a:endParaRPr>
          </a:p>
        </p:txBody>
      </p:sp>
      <p:sp>
        <p:nvSpPr>
          <p:cNvPr id="9" name="Rectangle 2"/>
          <p:cNvSpPr txBox="1">
            <a:spLocks noChangeArrowheads="1"/>
          </p:cNvSpPr>
          <p:nvPr/>
        </p:nvSpPr>
        <p:spPr bwMode="auto">
          <a:xfrm>
            <a:off x="468000" y="1260000"/>
            <a:ext cx="85010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rgbClr val="FF0000"/>
                </a:solidFill>
                <a:latin typeface="+mj-lt"/>
                <a:ea typeface="+mj-ea"/>
                <a:cs typeface="+mj-cs"/>
              </a:defRPr>
            </a:lvl1pPr>
            <a:lvl2pPr algn="l" rtl="0" eaLnBrk="0" fontAlgn="base" hangingPunct="0">
              <a:spcBef>
                <a:spcPct val="0"/>
              </a:spcBef>
              <a:spcAft>
                <a:spcPct val="0"/>
              </a:spcAft>
              <a:defRPr sz="2800" b="1">
                <a:solidFill>
                  <a:srgbClr val="FF0000"/>
                </a:solidFill>
                <a:latin typeface="TradeGothic" pitchFamily="34" charset="0"/>
              </a:defRPr>
            </a:lvl2pPr>
            <a:lvl3pPr algn="l" rtl="0" eaLnBrk="0" fontAlgn="base" hangingPunct="0">
              <a:spcBef>
                <a:spcPct val="0"/>
              </a:spcBef>
              <a:spcAft>
                <a:spcPct val="0"/>
              </a:spcAft>
              <a:defRPr sz="2800" b="1">
                <a:solidFill>
                  <a:srgbClr val="FF0000"/>
                </a:solidFill>
                <a:latin typeface="TradeGothic" pitchFamily="34" charset="0"/>
              </a:defRPr>
            </a:lvl3pPr>
            <a:lvl4pPr algn="l" rtl="0" eaLnBrk="0" fontAlgn="base" hangingPunct="0">
              <a:spcBef>
                <a:spcPct val="0"/>
              </a:spcBef>
              <a:spcAft>
                <a:spcPct val="0"/>
              </a:spcAft>
              <a:defRPr sz="2800" b="1">
                <a:solidFill>
                  <a:srgbClr val="FF0000"/>
                </a:solidFill>
                <a:latin typeface="TradeGothic" pitchFamily="34" charset="0"/>
              </a:defRPr>
            </a:lvl4pPr>
            <a:lvl5pPr algn="l" rtl="0" eaLnBrk="0" fontAlgn="base" hangingPunct="0">
              <a:spcBef>
                <a:spcPct val="0"/>
              </a:spcBef>
              <a:spcAft>
                <a:spcPct val="0"/>
              </a:spcAft>
              <a:defRPr sz="2800" b="1">
                <a:solidFill>
                  <a:srgbClr val="FF0000"/>
                </a:solidFill>
                <a:latin typeface="TradeGothic" pitchFamily="34" charset="0"/>
              </a:defRPr>
            </a:lvl5pPr>
            <a:lvl6pPr marL="457200" algn="l" rtl="0" fontAlgn="base">
              <a:spcBef>
                <a:spcPct val="0"/>
              </a:spcBef>
              <a:spcAft>
                <a:spcPct val="0"/>
              </a:spcAft>
              <a:defRPr sz="2800" b="1">
                <a:solidFill>
                  <a:srgbClr val="FF0000"/>
                </a:solidFill>
                <a:latin typeface="TradeGothic" pitchFamily="34" charset="0"/>
              </a:defRPr>
            </a:lvl6pPr>
            <a:lvl7pPr marL="914400" algn="l" rtl="0" fontAlgn="base">
              <a:spcBef>
                <a:spcPct val="0"/>
              </a:spcBef>
              <a:spcAft>
                <a:spcPct val="0"/>
              </a:spcAft>
              <a:defRPr sz="2800" b="1">
                <a:solidFill>
                  <a:srgbClr val="FF0000"/>
                </a:solidFill>
                <a:latin typeface="TradeGothic" pitchFamily="34" charset="0"/>
              </a:defRPr>
            </a:lvl7pPr>
            <a:lvl8pPr marL="1371600" algn="l" rtl="0" fontAlgn="base">
              <a:spcBef>
                <a:spcPct val="0"/>
              </a:spcBef>
              <a:spcAft>
                <a:spcPct val="0"/>
              </a:spcAft>
              <a:defRPr sz="2800" b="1">
                <a:solidFill>
                  <a:srgbClr val="FF0000"/>
                </a:solidFill>
                <a:latin typeface="TradeGothic" pitchFamily="34" charset="0"/>
              </a:defRPr>
            </a:lvl8pPr>
            <a:lvl9pPr marL="1828800" algn="l" rtl="0" fontAlgn="base">
              <a:spcBef>
                <a:spcPct val="0"/>
              </a:spcBef>
              <a:spcAft>
                <a:spcPct val="0"/>
              </a:spcAft>
              <a:defRPr sz="2800" b="1">
                <a:solidFill>
                  <a:srgbClr val="FF0000"/>
                </a:solidFill>
                <a:latin typeface="TradeGothic" pitchFamily="34" charset="0"/>
              </a:defRPr>
            </a:lvl9pPr>
          </a:lstStyle>
          <a:p>
            <a:pPr eaLnBrk="1" hangingPunct="1"/>
            <a:r>
              <a:rPr lang="de-CH" altLang="de-DE" b="0" kern="0" dirty="0" smtClean="0"/>
              <a:t>Besteuerung hochqualifizierter Arbeitskräfte – internationaler Vergleich</a:t>
            </a:r>
          </a:p>
          <a:p>
            <a:pPr eaLnBrk="1" hangingPunct="1"/>
            <a:endParaRPr lang="de-CH" altLang="de-DE" b="0" kern="0" dirty="0" smtClean="0"/>
          </a:p>
        </p:txBody>
      </p:sp>
      <p:sp>
        <p:nvSpPr>
          <p:cNvPr id="10" name="Text Box 6"/>
          <p:cNvSpPr txBox="1">
            <a:spLocks noChangeArrowheads="1"/>
          </p:cNvSpPr>
          <p:nvPr/>
        </p:nvSpPr>
        <p:spPr bwMode="auto">
          <a:xfrm>
            <a:off x="489845" y="1835900"/>
            <a:ext cx="8413785" cy="296956"/>
          </a:xfrm>
          <a:prstGeom prst="rect">
            <a:avLst/>
          </a:prstGeom>
          <a:solidFill>
            <a:schemeClr val="bg1"/>
          </a:solidFill>
          <a:ln>
            <a:noFill/>
          </a:ln>
          <a:effectLst/>
          <a:extLst/>
        </p:spPr>
        <p:txBody>
          <a:bodyPr wrap="square" lIns="80723" tIns="40362" rIns="80723" bIns="40362">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smtClean="0"/>
              <a:t>Alleinstehender </a:t>
            </a:r>
            <a:r>
              <a:rPr lang="de-CH" altLang="de-DE" sz="1400" dirty="0"/>
              <a:t>Arbeitnehmer, verfügbares Einkommen CHF </a:t>
            </a:r>
            <a:r>
              <a:rPr lang="de-CH" altLang="de-DE" sz="1400" dirty="0" smtClean="0"/>
              <a:t>100‘000 (Hauptort + </a:t>
            </a:r>
            <a:r>
              <a:rPr lang="de-CH" altLang="de-DE" sz="1400" dirty="0"/>
              <a:t>Wollerau) </a:t>
            </a:r>
          </a:p>
        </p:txBody>
      </p:sp>
      <p:sp>
        <p:nvSpPr>
          <p:cNvPr id="11" name="Textfeld 10"/>
          <p:cNvSpPr txBox="1"/>
          <p:nvPr/>
        </p:nvSpPr>
        <p:spPr>
          <a:xfrm>
            <a:off x="480934" y="6382801"/>
            <a:ext cx="7699011" cy="307777"/>
          </a:xfrm>
          <a:prstGeom prst="rect">
            <a:avLst/>
          </a:prstGeom>
          <a:noFill/>
        </p:spPr>
        <p:txBody>
          <a:bodyPr wrap="square" rtlCol="0">
            <a:spAutoFit/>
          </a:bodyPr>
          <a:lstStyle/>
          <a:p>
            <a:pPr algn="l"/>
            <a:r>
              <a:rPr lang="de-CH" sz="1400" dirty="0" smtClean="0">
                <a:latin typeface="TradeGothic" panose="020B0503040303020204" pitchFamily="34" charset="0"/>
                <a:cs typeface="Arial" pitchFamily="34" charset="0"/>
              </a:rPr>
              <a:t>Quelle: BAK Taxation Index 2017</a:t>
            </a:r>
            <a:endParaRPr lang="de-CH" sz="1400" dirty="0">
              <a:latin typeface="TradeGothic" panose="020B0503040303020204" pitchFamily="34" charset="0"/>
              <a:cs typeface="Arial" pitchFamily="34" charset="0"/>
            </a:endParaRPr>
          </a:p>
        </p:txBody>
      </p:sp>
      <p:graphicFrame>
        <p:nvGraphicFramePr>
          <p:cNvPr id="7" name="Diagramm 6"/>
          <p:cNvGraphicFramePr>
            <a:graphicFrameLocks/>
          </p:cNvGraphicFramePr>
          <p:nvPr>
            <p:extLst>
              <p:ext uri="{D42A27DB-BD31-4B8C-83A1-F6EECF244321}">
                <p14:modId xmlns:p14="http://schemas.microsoft.com/office/powerpoint/2010/main" val="3347335075"/>
              </p:ext>
            </p:extLst>
          </p:nvPr>
        </p:nvGraphicFramePr>
        <p:xfrm>
          <a:off x="480934" y="2305476"/>
          <a:ext cx="8533668" cy="407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91215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442913" y="980728"/>
            <a:ext cx="7675958" cy="568647"/>
          </a:xfrm>
          <a:solidFill>
            <a:schemeClr val="bg1"/>
          </a:solidFill>
        </p:spPr>
        <p:txBody>
          <a:bodyPr/>
          <a:lstStyle/>
          <a:p>
            <a:pPr eaLnBrk="1" hangingPunct="1"/>
            <a:r>
              <a:rPr lang="de-CH" altLang="de-DE" b="0" dirty="0" smtClean="0"/>
              <a:t>Hohes verfügbares jährliches Einkommen</a:t>
            </a:r>
          </a:p>
        </p:txBody>
      </p:sp>
      <p:sp>
        <p:nvSpPr>
          <p:cNvPr id="32770" name="Foliennummernplatzhalter 5"/>
          <p:cNvSpPr>
            <a:spLocks noGrp="1"/>
          </p:cNvSpPr>
          <p:nvPr>
            <p:ph type="sldNum" sz="quarter" idx="12"/>
          </p:nvPr>
        </p:nvSpPr>
        <p:spPr>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20373C9C-FC80-4BAF-A170-8CDA67DF26A3}" type="slidenum">
              <a:rPr lang="de-DE" altLang="de-DE" sz="800" smtClean="0">
                <a:latin typeface="Arial" charset="0"/>
              </a:rPr>
              <a:pPr>
                <a:spcBef>
                  <a:spcPct val="0"/>
                </a:spcBef>
                <a:buFontTx/>
                <a:buNone/>
              </a:pPr>
              <a:t>15</a:t>
            </a:fld>
            <a:endParaRPr lang="de-DE" altLang="de-DE" sz="800" dirty="0" smtClean="0">
              <a:latin typeface="Arial" charset="0"/>
            </a:endParaRPr>
          </a:p>
        </p:txBody>
      </p:sp>
      <p:sp>
        <p:nvSpPr>
          <p:cNvPr id="32773" name="Text Box 6"/>
          <p:cNvSpPr txBox="1">
            <a:spLocks noChangeArrowheads="1"/>
          </p:cNvSpPr>
          <p:nvPr/>
        </p:nvSpPr>
        <p:spPr bwMode="auto">
          <a:xfrm>
            <a:off x="449300" y="1405359"/>
            <a:ext cx="8533667" cy="307777"/>
          </a:xfrm>
          <a:prstGeom prst="rect">
            <a:avLst/>
          </a:prstGeom>
          <a:noFill/>
          <a:ln>
            <a:noFill/>
          </a:ln>
          <a:effectLs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smtClean="0"/>
              <a:t>In Euro, nach Abzug der obligatorischen Abgaben (Steuern, Sozialversicherungen, Krankenkasse), 2016</a:t>
            </a:r>
            <a:endParaRPr lang="de-CH" altLang="de-DE" sz="1400" dirty="0"/>
          </a:p>
        </p:txBody>
      </p:sp>
      <p:sp>
        <p:nvSpPr>
          <p:cNvPr id="32772" name="Rectangle 5"/>
          <p:cNvSpPr>
            <a:spLocks noChangeArrowheads="1"/>
          </p:cNvSpPr>
          <p:nvPr/>
        </p:nvSpPr>
        <p:spPr bwMode="auto">
          <a:xfrm>
            <a:off x="7398791" y="6377008"/>
            <a:ext cx="1253548" cy="215444"/>
          </a:xfrm>
          <a:prstGeom prst="rect">
            <a:avLst/>
          </a:prstGeom>
          <a:solidFill>
            <a:schemeClr val="bg1"/>
          </a:solidFill>
          <a:ln>
            <a:noFill/>
          </a:ln>
          <a:extLst/>
        </p:spPr>
        <p:txBody>
          <a:bodyPr wrap="none" lIns="0" tIns="0" rIns="0" bIns="0">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r>
              <a:rPr lang="de-CH" altLang="de-DE" sz="1400" dirty="0">
                <a:solidFill>
                  <a:srgbClr val="000000"/>
                </a:solidFill>
              </a:rPr>
              <a:t>Quelle: </a:t>
            </a:r>
            <a:r>
              <a:rPr lang="de-CH" altLang="de-DE" sz="1400" dirty="0" err="1" smtClean="0">
                <a:solidFill>
                  <a:srgbClr val="000000"/>
                </a:solidFill>
              </a:rPr>
              <a:t>Eurostat</a:t>
            </a:r>
            <a:endParaRPr lang="de-CH" altLang="de-DE" sz="1400" dirty="0"/>
          </a:p>
        </p:txBody>
      </p:sp>
      <p:graphicFrame>
        <p:nvGraphicFramePr>
          <p:cNvPr id="7" name="Diagramm 6"/>
          <p:cNvGraphicFramePr>
            <a:graphicFrameLocks/>
          </p:cNvGraphicFramePr>
          <p:nvPr>
            <p:extLst>
              <p:ext uri="{D42A27DB-BD31-4B8C-83A1-F6EECF244321}">
                <p14:modId xmlns:p14="http://schemas.microsoft.com/office/powerpoint/2010/main" val="3403622853"/>
              </p:ext>
            </p:extLst>
          </p:nvPr>
        </p:nvGraphicFramePr>
        <p:xfrm>
          <a:off x="558800" y="1663346"/>
          <a:ext cx="7977380" cy="52940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3016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nummernplatzhalter 5"/>
          <p:cNvSpPr>
            <a:spLocks noGrp="1"/>
          </p:cNvSpPr>
          <p:nvPr>
            <p:ph type="sldNum" sz="quarter" idx="12"/>
          </p:nvPr>
        </p:nvSpPr>
        <p:spPr>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16</a:t>
            </a:fld>
            <a:endParaRPr lang="de-DE" altLang="de-DE" sz="800" dirty="0" smtClean="0">
              <a:latin typeface="Arial" charset="0"/>
            </a:endParaRPr>
          </a:p>
        </p:txBody>
      </p:sp>
      <p:sp>
        <p:nvSpPr>
          <p:cNvPr id="33795" name="Rectangle 2"/>
          <p:cNvSpPr>
            <a:spLocks noGrp="1" noChangeArrowheads="1"/>
          </p:cNvSpPr>
          <p:nvPr>
            <p:ph type="title"/>
          </p:nvPr>
        </p:nvSpPr>
        <p:spPr>
          <a:xfrm>
            <a:off x="482103" y="1249363"/>
            <a:ext cx="7924800" cy="609600"/>
          </a:xfrm>
        </p:spPr>
        <p:txBody>
          <a:bodyPr/>
          <a:lstStyle/>
          <a:p>
            <a:pPr eaLnBrk="1" hangingPunct="1"/>
            <a:r>
              <a:rPr lang="de-CH" altLang="de-DE" b="0" dirty="0" smtClean="0"/>
              <a:t>Steuern für Privatpersonen</a:t>
            </a:r>
          </a:p>
        </p:txBody>
      </p:sp>
      <p:sp>
        <p:nvSpPr>
          <p:cNvPr id="33796" name="AutoShape 3" descr="2Q=="/>
          <p:cNvSpPr>
            <a:spLocks noChangeAspect="1" noChangeArrowheads="1"/>
          </p:cNvSpPr>
          <p:nvPr/>
        </p:nvSpPr>
        <p:spPr bwMode="auto">
          <a:xfrm>
            <a:off x="3429000" y="2505075"/>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endParaRPr lang="de-DE" altLang="de-DE" sz="1800" dirty="0">
              <a:latin typeface="Arial" charset="0"/>
            </a:endParaRPr>
          </a:p>
        </p:txBody>
      </p:sp>
      <p:sp>
        <p:nvSpPr>
          <p:cNvPr id="33797" name="AutoShape 4" descr="2Q=="/>
          <p:cNvSpPr>
            <a:spLocks noChangeAspect="1" noChangeArrowheads="1"/>
          </p:cNvSpPr>
          <p:nvPr/>
        </p:nvSpPr>
        <p:spPr bwMode="auto">
          <a:xfrm>
            <a:off x="3438525" y="2492375"/>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endParaRPr lang="de-DE" altLang="de-DE" sz="1800" dirty="0">
              <a:latin typeface="Arial" charset="0"/>
            </a:endParaRPr>
          </a:p>
        </p:txBody>
      </p:sp>
      <p:sp>
        <p:nvSpPr>
          <p:cNvPr id="33798" name="Text Box 5"/>
          <p:cNvSpPr txBox="1">
            <a:spLocks noChangeArrowheads="1"/>
          </p:cNvSpPr>
          <p:nvPr/>
        </p:nvSpPr>
        <p:spPr bwMode="auto">
          <a:xfrm>
            <a:off x="486543" y="2060848"/>
            <a:ext cx="8280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66700" eaLnBrk="0" hangingPunct="0">
              <a:spcBef>
                <a:spcPct val="20000"/>
              </a:spcBef>
              <a:buChar char="•"/>
              <a:tabLst>
                <a:tab pos="266700" algn="l"/>
              </a:tabLst>
              <a:defRPr sz="2000">
                <a:solidFill>
                  <a:schemeClr val="tx1"/>
                </a:solidFill>
                <a:latin typeface="TradeGothic" pitchFamily="34" charset="0"/>
              </a:defRPr>
            </a:lvl1pPr>
            <a:lvl2pPr marL="742950" indent="-285750" eaLnBrk="0" hangingPunct="0">
              <a:spcBef>
                <a:spcPct val="20000"/>
              </a:spcBef>
              <a:buChar char="–"/>
              <a:tabLst>
                <a:tab pos="266700" algn="l"/>
              </a:tabLst>
              <a:defRPr>
                <a:solidFill>
                  <a:schemeClr val="tx1"/>
                </a:solidFill>
                <a:latin typeface="TradeGothic" pitchFamily="34" charset="0"/>
              </a:defRPr>
            </a:lvl2pPr>
            <a:lvl3pPr marL="1143000" indent="-228600" eaLnBrk="0" hangingPunct="0">
              <a:spcBef>
                <a:spcPct val="20000"/>
              </a:spcBef>
              <a:buChar char="•"/>
              <a:tabLst>
                <a:tab pos="266700" algn="l"/>
              </a:tabLst>
              <a:defRPr sz="1600">
                <a:solidFill>
                  <a:schemeClr val="tx1"/>
                </a:solidFill>
                <a:latin typeface="TradeGothic" pitchFamily="34" charset="0"/>
              </a:defRPr>
            </a:lvl3pPr>
            <a:lvl4pPr marL="1600200" indent="-228600" eaLnBrk="0" hangingPunct="0">
              <a:spcBef>
                <a:spcPct val="20000"/>
              </a:spcBef>
              <a:buChar char="–"/>
              <a:tabLst>
                <a:tab pos="266700" algn="l"/>
              </a:tabLst>
              <a:defRPr sz="2000">
                <a:solidFill>
                  <a:schemeClr val="tx1"/>
                </a:solidFill>
                <a:latin typeface="TradeGothic" pitchFamily="34" charset="0"/>
              </a:defRPr>
            </a:lvl4pPr>
            <a:lvl5pPr marL="2057400" indent="-228600" eaLnBrk="0" hangingPunct="0">
              <a:spcBef>
                <a:spcPct val="20000"/>
              </a:spcBef>
              <a:buChar char="»"/>
              <a:tabLst>
                <a:tab pos="266700" algn="l"/>
              </a:tabLst>
              <a:defRPr sz="2000">
                <a:solidFill>
                  <a:schemeClr val="tx1"/>
                </a:solidFill>
                <a:latin typeface="TradeGothic" pitchFamily="34" charset="0"/>
              </a:defRPr>
            </a:lvl5pPr>
            <a:lvl6pPr marL="2514600" indent="-228600" eaLnBrk="0" fontAlgn="base" hangingPunct="0">
              <a:spcBef>
                <a:spcPct val="20000"/>
              </a:spcBef>
              <a:spcAft>
                <a:spcPct val="0"/>
              </a:spcAft>
              <a:buChar char="»"/>
              <a:tabLst>
                <a:tab pos="266700" algn="l"/>
              </a:tabLst>
              <a:defRPr sz="2000">
                <a:solidFill>
                  <a:schemeClr val="tx1"/>
                </a:solidFill>
                <a:latin typeface="TradeGothic" pitchFamily="34" charset="0"/>
              </a:defRPr>
            </a:lvl6pPr>
            <a:lvl7pPr marL="2971800" indent="-228600" eaLnBrk="0" fontAlgn="base" hangingPunct="0">
              <a:spcBef>
                <a:spcPct val="20000"/>
              </a:spcBef>
              <a:spcAft>
                <a:spcPct val="0"/>
              </a:spcAft>
              <a:buChar char="»"/>
              <a:tabLst>
                <a:tab pos="266700" algn="l"/>
              </a:tabLst>
              <a:defRPr sz="2000">
                <a:solidFill>
                  <a:schemeClr val="tx1"/>
                </a:solidFill>
                <a:latin typeface="TradeGothic" pitchFamily="34" charset="0"/>
              </a:defRPr>
            </a:lvl7pPr>
            <a:lvl8pPr marL="3429000" indent="-228600" eaLnBrk="0" fontAlgn="base" hangingPunct="0">
              <a:spcBef>
                <a:spcPct val="20000"/>
              </a:spcBef>
              <a:spcAft>
                <a:spcPct val="0"/>
              </a:spcAft>
              <a:buChar char="»"/>
              <a:tabLst>
                <a:tab pos="266700" algn="l"/>
              </a:tabLst>
              <a:defRPr sz="2000">
                <a:solidFill>
                  <a:schemeClr val="tx1"/>
                </a:solidFill>
                <a:latin typeface="TradeGothic" pitchFamily="34" charset="0"/>
              </a:defRPr>
            </a:lvl8pPr>
            <a:lvl9pPr marL="3886200" indent="-228600" eaLnBrk="0" fontAlgn="base" hangingPunct="0">
              <a:spcBef>
                <a:spcPct val="20000"/>
              </a:spcBef>
              <a:spcAft>
                <a:spcPct val="0"/>
              </a:spcAft>
              <a:buChar char="»"/>
              <a:tabLst>
                <a:tab pos="266700" algn="l"/>
              </a:tabLst>
              <a:defRPr sz="2000">
                <a:solidFill>
                  <a:schemeClr val="tx1"/>
                </a:solidFill>
                <a:latin typeface="TradeGothic" pitchFamily="34" charset="0"/>
              </a:defRPr>
            </a:lvl9pPr>
          </a:lstStyle>
          <a:p>
            <a:pPr eaLnBrk="1" hangingPunct="1">
              <a:spcBef>
                <a:spcPct val="50000"/>
              </a:spcBef>
              <a:buClr>
                <a:srgbClr val="FF0000"/>
              </a:buClr>
              <a:buSzPct val="80000"/>
            </a:pPr>
            <a:r>
              <a:rPr lang="de-CH" altLang="de-DE" dirty="0">
                <a:latin typeface="+mj-lt"/>
              </a:rPr>
              <a:t>Steuerbares Einkommen von CHF 300‘000 </a:t>
            </a:r>
            <a:r>
              <a:rPr lang="de-CH" altLang="de-DE" dirty="0" smtClean="0">
                <a:latin typeface="+mj-lt"/>
              </a:rPr>
              <a:t>(EUR 277’800)* hat </a:t>
            </a:r>
            <a:r>
              <a:rPr lang="de-CH" altLang="de-DE" dirty="0">
                <a:latin typeface="+mj-lt"/>
              </a:rPr>
              <a:t>in </a:t>
            </a:r>
            <a:r>
              <a:rPr lang="de-CH" altLang="de-DE" dirty="0" smtClean="0">
                <a:latin typeface="+mj-lt"/>
              </a:rPr>
              <a:t>	Wollerau CHF 57’800 (EUR 53’500)* Steuern </a:t>
            </a:r>
            <a:r>
              <a:rPr lang="de-CH" altLang="de-DE" dirty="0">
                <a:latin typeface="+mj-lt"/>
              </a:rPr>
              <a:t>zur </a:t>
            </a:r>
            <a:r>
              <a:rPr lang="de-CH" altLang="de-DE" dirty="0" smtClean="0">
                <a:latin typeface="+mj-lt"/>
              </a:rPr>
              <a:t>Folge (Gemeinde-, 	Bezirks-, Kantons- und Bundessteuer, ohne Kirchensteuer)</a:t>
            </a:r>
            <a:endParaRPr lang="de-CH" altLang="de-DE" dirty="0">
              <a:latin typeface="+mj-lt"/>
            </a:endParaRPr>
          </a:p>
          <a:p>
            <a:pPr eaLnBrk="1" hangingPunct="1">
              <a:spcBef>
                <a:spcPct val="50000"/>
              </a:spcBef>
              <a:buClr>
                <a:srgbClr val="FF0000"/>
              </a:buClr>
              <a:buSzPct val="80000"/>
              <a:tabLst>
                <a:tab pos="266700" algn="l"/>
                <a:tab pos="446088" algn="l"/>
                <a:tab pos="1438275" algn="l"/>
              </a:tabLst>
            </a:pPr>
            <a:r>
              <a:rPr lang="de-CH" altLang="de-DE" dirty="0">
                <a:latin typeface="+mj-lt"/>
              </a:rPr>
              <a:t>Dividendenbesteuerung (Mindestbeteiligung 10 %):</a:t>
            </a:r>
            <a:br>
              <a:rPr lang="de-CH" altLang="de-DE" dirty="0">
                <a:latin typeface="+mj-lt"/>
              </a:rPr>
            </a:br>
            <a:r>
              <a:rPr lang="de-CH" altLang="de-DE" dirty="0">
                <a:latin typeface="+mj-lt"/>
              </a:rPr>
              <a:t>	</a:t>
            </a:r>
            <a:r>
              <a:rPr lang="de-CH" altLang="de-DE" dirty="0" smtClean="0">
                <a:latin typeface="+mj-lt"/>
              </a:rPr>
              <a:t>-	Bund:	50 % steuerbar als Geschäftsvermögen </a:t>
            </a:r>
            <a:br>
              <a:rPr lang="de-CH" altLang="de-DE" dirty="0" smtClean="0">
                <a:latin typeface="+mj-lt"/>
              </a:rPr>
            </a:br>
            <a:r>
              <a:rPr lang="de-CH" altLang="de-DE" dirty="0" smtClean="0">
                <a:latin typeface="+mj-lt"/>
              </a:rPr>
              <a:t>			60 % steuerbar als Privatvermögen</a:t>
            </a:r>
            <a:r>
              <a:rPr lang="de-CH" altLang="de-DE" dirty="0">
                <a:latin typeface="+mj-lt"/>
              </a:rPr>
              <a:t/>
            </a:r>
            <a:br>
              <a:rPr lang="de-CH" altLang="de-DE" dirty="0">
                <a:latin typeface="+mj-lt"/>
              </a:rPr>
            </a:br>
            <a:r>
              <a:rPr lang="de-CH" altLang="de-DE" dirty="0">
                <a:latin typeface="+mj-lt"/>
              </a:rPr>
              <a:t>	</a:t>
            </a:r>
            <a:r>
              <a:rPr lang="de-CH" altLang="de-DE" dirty="0" smtClean="0">
                <a:latin typeface="+mj-lt"/>
              </a:rPr>
              <a:t>-	Kanton: 	50 % steuerbar</a:t>
            </a:r>
            <a:endParaRPr lang="de-CH" altLang="de-DE" dirty="0">
              <a:latin typeface="+mj-lt"/>
            </a:endParaRPr>
          </a:p>
          <a:p>
            <a:pPr eaLnBrk="1" hangingPunct="1">
              <a:spcBef>
                <a:spcPct val="50000"/>
              </a:spcBef>
              <a:buClr>
                <a:srgbClr val="FF0000"/>
              </a:buClr>
              <a:buSzPct val="80000"/>
            </a:pPr>
            <a:r>
              <a:rPr lang="de-CH" altLang="de-DE" dirty="0">
                <a:latin typeface="+mj-lt"/>
              </a:rPr>
              <a:t>Vermögenssteuer Kanton </a:t>
            </a:r>
            <a:r>
              <a:rPr lang="de-CH" altLang="de-DE" dirty="0" smtClean="0">
                <a:latin typeface="+mj-lt"/>
              </a:rPr>
              <a:t>0.6 </a:t>
            </a:r>
            <a:r>
              <a:rPr lang="de-CH" altLang="de-DE" dirty="0">
                <a:latin typeface="+mj-lt"/>
              </a:rPr>
              <a:t>‰ / Vermögenssteuersatz proportional 	(nicht progressiv)</a:t>
            </a:r>
          </a:p>
          <a:p>
            <a:pPr eaLnBrk="1" hangingPunct="1">
              <a:spcBef>
                <a:spcPct val="50000"/>
              </a:spcBef>
              <a:buClr>
                <a:srgbClr val="FF0000"/>
              </a:buClr>
              <a:buSzPct val="80000"/>
            </a:pPr>
            <a:r>
              <a:rPr lang="de-CH" altLang="de-DE" dirty="0">
                <a:latin typeface="+mj-lt"/>
              </a:rPr>
              <a:t>Keine Erbschaftssteuer</a:t>
            </a:r>
          </a:p>
          <a:p>
            <a:pPr eaLnBrk="1" hangingPunct="1">
              <a:spcBef>
                <a:spcPct val="50000"/>
              </a:spcBef>
              <a:buClr>
                <a:srgbClr val="FF0000"/>
              </a:buClr>
              <a:buSzPct val="80000"/>
            </a:pPr>
            <a:r>
              <a:rPr lang="de-CH" altLang="de-DE" dirty="0">
                <a:latin typeface="+mj-lt"/>
              </a:rPr>
              <a:t>Keine Schenkungssteuer</a:t>
            </a:r>
          </a:p>
        </p:txBody>
      </p:sp>
      <p:sp>
        <p:nvSpPr>
          <p:cNvPr id="7" name="Textfeld 6"/>
          <p:cNvSpPr txBox="1"/>
          <p:nvPr/>
        </p:nvSpPr>
        <p:spPr>
          <a:xfrm>
            <a:off x="479974" y="6359026"/>
            <a:ext cx="3312368" cy="307777"/>
          </a:xfrm>
          <a:prstGeom prst="rect">
            <a:avLst/>
          </a:prstGeom>
          <a:noFill/>
        </p:spPr>
        <p:txBody>
          <a:bodyPr wrap="square" rtlCol="0">
            <a:spAutoFit/>
          </a:bodyPr>
          <a:lstStyle/>
          <a:p>
            <a:r>
              <a:rPr lang="de-CH" sz="1400" dirty="0">
                <a:latin typeface="+mn-lt"/>
              </a:rPr>
              <a:t>* Kurs: CHF </a:t>
            </a:r>
            <a:r>
              <a:rPr lang="de-CH" sz="1400" dirty="0" smtClean="0">
                <a:latin typeface="+mn-lt"/>
              </a:rPr>
              <a:t>1.08 </a:t>
            </a:r>
            <a:r>
              <a:rPr lang="de-CH" sz="1400" dirty="0">
                <a:latin typeface="+mn-lt"/>
              </a:rPr>
              <a:t>= EUR </a:t>
            </a:r>
            <a:r>
              <a:rPr lang="de-CH" sz="1400" dirty="0" smtClean="0">
                <a:latin typeface="+mn-lt"/>
              </a:rPr>
              <a:t>1.00</a:t>
            </a:r>
            <a:endParaRPr lang="de-CH" sz="1400" dirty="0">
              <a:latin typeface="+mn-lt"/>
            </a:endParaRPr>
          </a:p>
        </p:txBody>
      </p:sp>
    </p:spTree>
    <p:extLst>
      <p:ext uri="{BB962C8B-B14F-4D97-AF65-F5344CB8AC3E}">
        <p14:creationId xmlns:p14="http://schemas.microsoft.com/office/powerpoint/2010/main" val="2722253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2103" y="1235224"/>
            <a:ext cx="7924800" cy="609600"/>
          </a:xfrm>
        </p:spPr>
        <p:txBody>
          <a:bodyPr/>
          <a:lstStyle/>
          <a:p>
            <a:r>
              <a:rPr lang="de-CH" b="0" dirty="0" smtClean="0"/>
              <a:t>Fokus auf …</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marL="0" indent="0">
              <a:buClr>
                <a:srgbClr val="FF0000"/>
              </a:buClr>
              <a:buSzPct val="80000"/>
              <a:buNone/>
            </a:pPr>
            <a:r>
              <a:rPr lang="de-CH" dirty="0" smtClean="0"/>
              <a:t>… Branchen</a:t>
            </a:r>
          </a:p>
          <a:p>
            <a:pPr>
              <a:buClr>
                <a:srgbClr val="FF0000"/>
              </a:buClr>
              <a:buSzPct val="80000"/>
            </a:pPr>
            <a:r>
              <a:rPr lang="de-CH" dirty="0" smtClean="0"/>
              <a:t>Finanzen</a:t>
            </a:r>
          </a:p>
          <a:p>
            <a:pPr>
              <a:buClr>
                <a:srgbClr val="FF0000"/>
              </a:buClr>
              <a:buSzPct val="80000"/>
            </a:pPr>
            <a:r>
              <a:rPr lang="de-CH" dirty="0" smtClean="0"/>
              <a:t>Handel</a:t>
            </a:r>
          </a:p>
          <a:p>
            <a:pPr>
              <a:buClr>
                <a:srgbClr val="FF0000"/>
              </a:buClr>
              <a:buSzPct val="80000"/>
            </a:pPr>
            <a:r>
              <a:rPr lang="de-CH" dirty="0" smtClean="0"/>
              <a:t>Life Science</a:t>
            </a:r>
          </a:p>
          <a:p>
            <a:pPr>
              <a:buClr>
                <a:srgbClr val="FF0000"/>
              </a:buClr>
              <a:buSzPct val="80000"/>
            </a:pPr>
            <a:r>
              <a:rPr lang="de-CH" dirty="0" smtClean="0"/>
              <a:t>Präzisionstechnologie</a:t>
            </a:r>
          </a:p>
          <a:p>
            <a:pPr>
              <a:buSzPct val="80000"/>
            </a:pPr>
            <a:endParaRPr lang="de-CH" sz="3500" dirty="0"/>
          </a:p>
          <a:p>
            <a:pPr marL="0" indent="0">
              <a:buSzPct val="80000"/>
              <a:buNone/>
            </a:pPr>
            <a:r>
              <a:rPr lang="de-CH" dirty="0" smtClean="0"/>
              <a:t>… und Funktionen</a:t>
            </a:r>
          </a:p>
          <a:p>
            <a:pPr>
              <a:buClr>
                <a:srgbClr val="FF0000"/>
              </a:buClr>
              <a:buSzPct val="80000"/>
            </a:pPr>
            <a:r>
              <a:rPr lang="de-CH" dirty="0" smtClean="0"/>
              <a:t>Headquarters </a:t>
            </a:r>
            <a:endParaRPr lang="de-CH" dirty="0"/>
          </a:p>
          <a:p>
            <a:pPr>
              <a:buClr>
                <a:srgbClr val="FF0000"/>
              </a:buClr>
              <a:buSzPct val="80000"/>
            </a:pPr>
            <a:r>
              <a:rPr lang="de-CH" dirty="0" smtClean="0"/>
              <a:t>Forschung und Entwicklung</a:t>
            </a:r>
          </a:p>
          <a:p>
            <a:pPr>
              <a:buClr>
                <a:srgbClr val="FF0000"/>
              </a:buClr>
              <a:buSzPct val="80000"/>
            </a:pPr>
            <a:r>
              <a:rPr lang="de-CH" dirty="0"/>
              <a:t>ICT</a:t>
            </a:r>
          </a:p>
          <a:p>
            <a:pPr marL="0" indent="0">
              <a:buClr>
                <a:srgbClr val="FF0000"/>
              </a:buClr>
              <a:buSzPct val="80000"/>
              <a:buNone/>
            </a:pPr>
            <a:endParaRPr lang="de-CH" dirty="0"/>
          </a:p>
          <a:p>
            <a:pPr marL="0" indent="0">
              <a:buNone/>
            </a:pPr>
            <a:endParaRPr lang="de-CH" dirty="0"/>
          </a:p>
        </p:txBody>
      </p:sp>
      <p:sp>
        <p:nvSpPr>
          <p:cNvPr id="4"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17</a:t>
            </a:fld>
            <a:endParaRPr lang="de-DE" altLang="de-DE" sz="800" dirty="0" smtClean="0">
              <a:latin typeface="Arial" charset="0"/>
            </a:endParaRPr>
          </a:p>
        </p:txBody>
      </p:sp>
    </p:spTree>
    <p:extLst>
      <p:ext uri="{BB962C8B-B14F-4D97-AF65-F5344CB8AC3E}">
        <p14:creationId xmlns:p14="http://schemas.microsoft.com/office/powerpoint/2010/main" val="3832346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74713" y="1216002"/>
            <a:ext cx="8280400" cy="609600"/>
          </a:xfrm>
        </p:spPr>
        <p:txBody>
          <a:bodyPr/>
          <a:lstStyle/>
          <a:p>
            <a:pPr eaLnBrk="1" hangingPunct="1"/>
            <a:r>
              <a:rPr lang="de-CH" altLang="de-DE" b="0" dirty="0" smtClean="0"/>
              <a:t>Aufwandseite: Kantonaler Vergleich Staatsausgaben pro Einwohner 2015</a:t>
            </a:r>
          </a:p>
        </p:txBody>
      </p:sp>
      <p:sp>
        <p:nvSpPr>
          <p:cNvPr id="5"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18</a:t>
            </a:fld>
            <a:endParaRPr lang="de-DE" altLang="de-DE" sz="800" dirty="0" smtClean="0">
              <a:latin typeface="Arial" charset="0"/>
            </a:endParaRPr>
          </a:p>
        </p:txBody>
      </p:sp>
      <p:graphicFrame>
        <p:nvGraphicFramePr>
          <p:cNvPr id="6" name="Diagramm 5"/>
          <p:cNvGraphicFramePr/>
          <p:nvPr>
            <p:extLst>
              <p:ext uri="{D42A27DB-BD31-4B8C-83A1-F6EECF244321}">
                <p14:modId xmlns:p14="http://schemas.microsoft.com/office/powerpoint/2010/main" val="3114368277"/>
              </p:ext>
            </p:extLst>
          </p:nvPr>
        </p:nvGraphicFramePr>
        <p:xfrm>
          <a:off x="498726" y="1988840"/>
          <a:ext cx="6972074" cy="469939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feld 6"/>
          <p:cNvSpPr txBox="1"/>
          <p:nvPr/>
        </p:nvSpPr>
        <p:spPr>
          <a:xfrm>
            <a:off x="7326783" y="5229200"/>
            <a:ext cx="1766692" cy="738664"/>
          </a:xfrm>
          <a:prstGeom prst="rect">
            <a:avLst/>
          </a:prstGeom>
          <a:noFill/>
        </p:spPr>
        <p:txBody>
          <a:bodyPr wrap="square" rtlCol="0">
            <a:spAutoFit/>
          </a:bodyPr>
          <a:lstStyle/>
          <a:p>
            <a:r>
              <a:rPr lang="de-CH" sz="1400" dirty="0" smtClean="0">
                <a:latin typeface="TradeGothic" panose="020B0503040303020204" pitchFamily="34" charset="0"/>
              </a:rPr>
              <a:t>Quelle: </a:t>
            </a:r>
            <a:br>
              <a:rPr lang="de-CH" sz="1400" dirty="0" smtClean="0">
                <a:latin typeface="TradeGothic" panose="020B0503040303020204" pitchFamily="34" charset="0"/>
              </a:rPr>
            </a:br>
            <a:r>
              <a:rPr lang="de-CH" sz="1400" dirty="0" smtClean="0">
                <a:latin typeface="TradeGothic" panose="020B0503040303020204" pitchFamily="34" charset="0"/>
              </a:rPr>
              <a:t>EFV, BFS, </a:t>
            </a:r>
            <a:br>
              <a:rPr lang="de-CH" sz="1400" dirty="0" smtClean="0">
                <a:latin typeface="TradeGothic" panose="020B0503040303020204" pitchFamily="34" charset="0"/>
              </a:rPr>
            </a:br>
            <a:r>
              <a:rPr lang="de-CH" sz="1400" dirty="0" smtClean="0">
                <a:latin typeface="TradeGothic" panose="020B0503040303020204" pitchFamily="34" charset="0"/>
              </a:rPr>
              <a:t>Amt für Wirtschaft</a:t>
            </a:r>
            <a:endParaRPr lang="de-CH" sz="1400" dirty="0">
              <a:latin typeface="TradeGothic" panose="020B0503040303020204" pitchFamily="34" charset="0"/>
            </a:endParaRPr>
          </a:p>
        </p:txBody>
      </p:sp>
    </p:spTree>
    <p:extLst>
      <p:ext uri="{BB962C8B-B14F-4D97-AF65-F5344CB8AC3E}">
        <p14:creationId xmlns:p14="http://schemas.microsoft.com/office/powerpoint/2010/main" val="211724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2103" y="1235224"/>
            <a:ext cx="7924800" cy="609600"/>
          </a:xfrm>
        </p:spPr>
        <p:txBody>
          <a:bodyPr/>
          <a:lstStyle/>
          <a:p>
            <a:r>
              <a:rPr lang="de-CH" b="0" dirty="0" smtClean="0"/>
              <a:t>Solidarität unter den Kantonen</a:t>
            </a:r>
            <a:endParaRPr lang="de-CH" b="0" dirty="0"/>
          </a:p>
        </p:txBody>
      </p:sp>
      <p:sp>
        <p:nvSpPr>
          <p:cNvPr id="3" name="Inhaltsplatzhalter 2"/>
          <p:cNvSpPr>
            <a:spLocks noGrp="1"/>
          </p:cNvSpPr>
          <p:nvPr>
            <p:ph idx="1"/>
          </p:nvPr>
        </p:nvSpPr>
        <p:spPr>
          <a:xfrm>
            <a:off x="466248" y="2215405"/>
            <a:ext cx="8628006" cy="4525963"/>
          </a:xfrm>
        </p:spPr>
        <p:txBody>
          <a:bodyPr>
            <a:normAutofit/>
          </a:bodyPr>
          <a:lstStyle/>
          <a:p>
            <a:pPr marL="0" indent="0">
              <a:buNone/>
            </a:pPr>
            <a:r>
              <a:rPr lang="de-CH" dirty="0" smtClean="0"/>
              <a:t>Der Finanzausgleich stützt Kantone</a:t>
            </a:r>
            <a:r>
              <a:rPr lang="de-CH" dirty="0"/>
              <a:t>, die </a:t>
            </a:r>
            <a:r>
              <a:rPr lang="de-CH" dirty="0" smtClean="0"/>
              <a:t>aufgrund </a:t>
            </a:r>
          </a:p>
          <a:p>
            <a:pPr>
              <a:buClr>
                <a:srgbClr val="FF0000"/>
              </a:buClr>
              <a:buSzPct val="80000"/>
              <a:buFont typeface="Arial" panose="020B0604020202020204" pitchFamily="34" charset="0"/>
              <a:buChar char="•"/>
            </a:pPr>
            <a:r>
              <a:rPr lang="de-CH" dirty="0"/>
              <a:t>v</a:t>
            </a:r>
            <a:r>
              <a:rPr lang="de-CH" dirty="0" smtClean="0"/>
              <a:t>on Ressourcen</a:t>
            </a:r>
            <a:r>
              <a:rPr lang="de-CH" dirty="0"/>
              <a:t>, </a:t>
            </a:r>
            <a:endParaRPr lang="de-CH" dirty="0" smtClean="0"/>
          </a:p>
          <a:p>
            <a:pPr>
              <a:buClr>
                <a:srgbClr val="FF0000"/>
              </a:buClr>
              <a:buSzPct val="80000"/>
              <a:buFont typeface="Arial" panose="020B0604020202020204" pitchFamily="34" charset="0"/>
              <a:buChar char="•"/>
            </a:pPr>
            <a:r>
              <a:rPr lang="de-CH" dirty="0" smtClean="0"/>
              <a:t>geografisch-topografischen </a:t>
            </a:r>
            <a:r>
              <a:rPr lang="de-CH" dirty="0"/>
              <a:t>und </a:t>
            </a:r>
            <a:endParaRPr lang="de-CH" dirty="0" smtClean="0"/>
          </a:p>
          <a:p>
            <a:pPr>
              <a:buClr>
                <a:srgbClr val="FF0000"/>
              </a:buClr>
              <a:buSzPct val="80000"/>
              <a:buFont typeface="Arial" panose="020B0604020202020204" pitchFamily="34" charset="0"/>
              <a:buChar char="•"/>
            </a:pPr>
            <a:r>
              <a:rPr lang="de-CH" dirty="0" smtClean="0"/>
              <a:t>soziodemografischen Unterschieden </a:t>
            </a:r>
          </a:p>
          <a:p>
            <a:pPr marL="0" indent="0">
              <a:buNone/>
            </a:pPr>
            <a:r>
              <a:rPr lang="de-CH" dirty="0" smtClean="0"/>
              <a:t>schlechter </a:t>
            </a:r>
            <a:r>
              <a:rPr lang="de-CH" dirty="0"/>
              <a:t>gestellt </a:t>
            </a:r>
            <a:r>
              <a:rPr lang="de-CH" dirty="0" smtClean="0"/>
              <a:t>sind. </a:t>
            </a:r>
          </a:p>
          <a:p>
            <a:pPr marL="0" indent="0">
              <a:buNone/>
            </a:pPr>
            <a:endParaRPr lang="de-CH" dirty="0"/>
          </a:p>
        </p:txBody>
      </p:sp>
      <p:sp>
        <p:nvSpPr>
          <p:cNvPr id="4"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19</a:t>
            </a:fld>
            <a:endParaRPr lang="de-DE" altLang="de-DE" sz="800" dirty="0" smtClean="0">
              <a:latin typeface="Arial" charset="0"/>
            </a:endParaRPr>
          </a:p>
        </p:txBody>
      </p:sp>
    </p:spTree>
    <p:extLst>
      <p:ext uri="{BB962C8B-B14F-4D97-AF65-F5344CB8AC3E}">
        <p14:creationId xmlns:p14="http://schemas.microsoft.com/office/powerpoint/2010/main" val="1030597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Souveränität der Kantone</a:t>
            </a:r>
            <a:endParaRPr lang="de-CH" b="0" dirty="0"/>
          </a:p>
        </p:txBody>
      </p:sp>
      <p:sp>
        <p:nvSpPr>
          <p:cNvPr id="3" name="Inhaltsplatzhalter 2"/>
          <p:cNvSpPr>
            <a:spLocks noGrp="1"/>
          </p:cNvSpPr>
          <p:nvPr>
            <p:ph idx="1"/>
          </p:nvPr>
        </p:nvSpPr>
        <p:spPr>
          <a:xfrm>
            <a:off x="486023" y="1981200"/>
            <a:ext cx="7924800" cy="4114800"/>
          </a:xfrm>
        </p:spPr>
        <p:txBody>
          <a:bodyPr/>
          <a:lstStyle/>
          <a:p>
            <a:pPr>
              <a:buClr>
                <a:srgbClr val="FF0000"/>
              </a:buClr>
            </a:pPr>
            <a:r>
              <a:rPr lang="de-CH" b="1" dirty="0" smtClean="0"/>
              <a:t>BV, Art. 3 Kantone</a:t>
            </a:r>
            <a:endParaRPr lang="de-CH" b="1" dirty="0"/>
          </a:p>
          <a:p>
            <a:endParaRPr lang="de-CH" dirty="0" smtClean="0"/>
          </a:p>
          <a:p>
            <a:pPr marL="0" indent="0" algn="ctr">
              <a:buNone/>
            </a:pPr>
            <a:r>
              <a:rPr lang="de-CH" sz="2800" dirty="0" smtClean="0"/>
              <a:t>«Die </a:t>
            </a:r>
            <a:r>
              <a:rPr lang="de-CH" sz="2800" dirty="0"/>
              <a:t>Kantone sind souverän, soweit ihre Souveränität nicht durch die Bundesverfassung beschränkt ist; sie üben alle Rechte aus, die nicht dem Bund übertragen sind</a:t>
            </a:r>
            <a:r>
              <a:rPr lang="de-CH" sz="2800" dirty="0" smtClean="0"/>
              <a:t>.»</a:t>
            </a:r>
            <a:endParaRPr lang="de-CH" sz="2800" dirty="0"/>
          </a:p>
          <a:p>
            <a:endParaRPr lang="de-CH" dirty="0"/>
          </a:p>
        </p:txBody>
      </p:sp>
    </p:spTree>
    <p:extLst>
      <p:ext uri="{BB962C8B-B14F-4D97-AF65-F5344CB8AC3E}">
        <p14:creationId xmlns:p14="http://schemas.microsoft.com/office/powerpoint/2010/main" val="836887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Solidarität unter den Kantonen</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marL="0" indent="0">
              <a:buNone/>
            </a:pPr>
            <a:r>
              <a:rPr lang="de-CH" dirty="0" smtClean="0"/>
              <a:t>Der Finanzausgleich soll weiter </a:t>
            </a:r>
          </a:p>
          <a:p>
            <a:pPr>
              <a:buClr>
                <a:srgbClr val="FF0000"/>
              </a:buClr>
              <a:buSzPct val="80000"/>
              <a:buFont typeface="Arial" panose="020B0604020202020204" pitchFamily="34" charset="0"/>
              <a:buChar char="•"/>
            </a:pPr>
            <a:r>
              <a:rPr lang="de-CH" dirty="0" smtClean="0"/>
              <a:t>die </a:t>
            </a:r>
            <a:r>
              <a:rPr lang="de-CH" dirty="0"/>
              <a:t>kantonale </a:t>
            </a:r>
            <a:r>
              <a:rPr lang="de-CH" dirty="0" smtClean="0"/>
              <a:t>Finanzautonomie </a:t>
            </a:r>
            <a:r>
              <a:rPr lang="de-CH" dirty="0"/>
              <a:t>stärken, </a:t>
            </a:r>
            <a:endParaRPr lang="de-CH" dirty="0" smtClean="0"/>
          </a:p>
          <a:p>
            <a:pPr>
              <a:buClr>
                <a:srgbClr val="FF0000"/>
              </a:buClr>
              <a:buSzPct val="80000"/>
              <a:buFont typeface="Arial" panose="020B0604020202020204" pitchFamily="34" charset="0"/>
              <a:buChar char="•"/>
            </a:pPr>
            <a:r>
              <a:rPr lang="de-CH" dirty="0" smtClean="0"/>
              <a:t>die Unterschiede </a:t>
            </a:r>
            <a:r>
              <a:rPr lang="de-CH" dirty="0"/>
              <a:t>in der Steuerbelastung zwischen den Kantonen </a:t>
            </a:r>
            <a:r>
              <a:rPr lang="de-CH" dirty="0" smtClean="0"/>
              <a:t>verringern und</a:t>
            </a:r>
          </a:p>
          <a:p>
            <a:pPr>
              <a:buClr>
                <a:srgbClr val="FF0000"/>
              </a:buClr>
              <a:buSzPct val="80000"/>
              <a:buFont typeface="Arial" panose="020B0604020202020204" pitchFamily="34" charset="0"/>
              <a:buChar char="•"/>
            </a:pPr>
            <a:r>
              <a:rPr lang="de-CH" dirty="0" smtClean="0"/>
              <a:t>den </a:t>
            </a:r>
            <a:r>
              <a:rPr lang="de-CH" dirty="0"/>
              <a:t>Lastenausgleich zwischen den Kantonen </a:t>
            </a:r>
            <a:r>
              <a:rPr lang="de-CH" dirty="0" smtClean="0"/>
              <a:t>gewährleisten.</a:t>
            </a:r>
            <a:endParaRPr lang="de-CH" dirty="0"/>
          </a:p>
          <a:p>
            <a:endParaRPr lang="de-CH" dirty="0"/>
          </a:p>
        </p:txBody>
      </p:sp>
      <p:sp>
        <p:nvSpPr>
          <p:cNvPr id="4"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20</a:t>
            </a:fld>
            <a:endParaRPr lang="de-DE" altLang="de-DE" sz="800" dirty="0" smtClean="0">
              <a:latin typeface="Arial" charset="0"/>
            </a:endParaRPr>
          </a:p>
        </p:txBody>
      </p:sp>
    </p:spTree>
    <p:extLst>
      <p:ext uri="{BB962C8B-B14F-4D97-AF65-F5344CB8AC3E}">
        <p14:creationId xmlns:p14="http://schemas.microsoft.com/office/powerpoint/2010/main" val="3677381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4015" y="1257424"/>
            <a:ext cx="7924800" cy="609600"/>
          </a:xfrm>
        </p:spPr>
        <p:txBody>
          <a:bodyPr/>
          <a:lstStyle/>
          <a:p>
            <a:r>
              <a:rPr lang="de-CH" b="0" dirty="0" smtClean="0"/>
              <a:t>Finanzausgleich 2018</a:t>
            </a:r>
            <a:endParaRPr lang="de-CH" b="0" dirty="0"/>
          </a:p>
        </p:txBody>
      </p:sp>
      <p:graphicFrame>
        <p:nvGraphicFramePr>
          <p:cNvPr id="8" name="Diagramm 7"/>
          <p:cNvGraphicFramePr>
            <a:graphicFrameLocks/>
          </p:cNvGraphicFramePr>
          <p:nvPr>
            <p:extLst>
              <p:ext uri="{D42A27DB-BD31-4B8C-83A1-F6EECF244321}">
                <p14:modId xmlns:p14="http://schemas.microsoft.com/office/powerpoint/2010/main" val="3895917061"/>
              </p:ext>
            </p:extLst>
          </p:nvPr>
        </p:nvGraphicFramePr>
        <p:xfrm>
          <a:off x="881886" y="2025452"/>
          <a:ext cx="7992888" cy="4477071"/>
        </p:xfrm>
        <a:graphic>
          <a:graphicData uri="http://schemas.openxmlformats.org/drawingml/2006/chart">
            <c:chart xmlns:c="http://schemas.openxmlformats.org/drawingml/2006/chart" xmlns:r="http://schemas.openxmlformats.org/officeDocument/2006/relationships" r:id="rId3"/>
          </a:graphicData>
        </a:graphic>
      </p:graphicFrame>
      <p:sp>
        <p:nvSpPr>
          <p:cNvPr id="9" name="Rechteck 1"/>
          <p:cNvSpPr>
            <a:spLocks noChangeArrowheads="1"/>
          </p:cNvSpPr>
          <p:nvPr/>
        </p:nvSpPr>
        <p:spPr bwMode="auto">
          <a:xfrm>
            <a:off x="486023" y="6359751"/>
            <a:ext cx="41455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r>
              <a:rPr lang="de-CH" altLang="de-DE" sz="1400" dirty="0">
                <a:solidFill>
                  <a:srgbClr val="000000"/>
                </a:solidFill>
              </a:rPr>
              <a:t>Quelle: </a:t>
            </a:r>
            <a:r>
              <a:rPr lang="de-CH" altLang="de-DE" sz="1400" dirty="0" smtClean="0">
                <a:solidFill>
                  <a:srgbClr val="000000"/>
                </a:solidFill>
              </a:rPr>
              <a:t>EFD</a:t>
            </a:r>
          </a:p>
        </p:txBody>
      </p:sp>
      <p:sp>
        <p:nvSpPr>
          <p:cNvPr id="7"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21</a:t>
            </a:fld>
            <a:endParaRPr lang="de-DE" altLang="de-DE" sz="800" dirty="0" smtClean="0">
              <a:latin typeface="Arial" charset="0"/>
            </a:endParaRPr>
          </a:p>
        </p:txBody>
      </p:sp>
      <p:sp>
        <p:nvSpPr>
          <p:cNvPr id="10" name="Text Box 6"/>
          <p:cNvSpPr txBox="1">
            <a:spLocks noChangeArrowheads="1"/>
          </p:cNvSpPr>
          <p:nvPr/>
        </p:nvSpPr>
        <p:spPr bwMode="auto">
          <a:xfrm>
            <a:off x="486023" y="1731369"/>
            <a:ext cx="7669571" cy="307777"/>
          </a:xfrm>
          <a:prstGeom prst="rect">
            <a:avLst/>
          </a:prstGeom>
          <a:noFill/>
          <a:ln>
            <a:noFill/>
          </a:ln>
          <a:effectLs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smtClean="0"/>
              <a:t>Total Zahlungen in Mio. Fr.</a:t>
            </a:r>
            <a:endParaRPr lang="de-CH" altLang="de-DE" sz="1400" dirty="0"/>
          </a:p>
        </p:txBody>
      </p:sp>
    </p:spTree>
    <p:extLst>
      <p:ext uri="{BB962C8B-B14F-4D97-AF65-F5344CB8AC3E}">
        <p14:creationId xmlns:p14="http://schemas.microsoft.com/office/powerpoint/2010/main" val="27107352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82103" y="2564904"/>
            <a:ext cx="7924800" cy="609600"/>
          </a:xfrm>
        </p:spPr>
        <p:txBody>
          <a:bodyPr>
            <a:noAutofit/>
          </a:bodyPr>
          <a:lstStyle/>
          <a:p>
            <a:r>
              <a:rPr lang="de-CH" b="0" dirty="0" smtClean="0"/>
              <a:t>Fazit: </a:t>
            </a:r>
            <a:br>
              <a:rPr lang="de-CH" b="0" dirty="0" smtClean="0"/>
            </a:br>
            <a:r>
              <a:rPr lang="de-CH" b="0" dirty="0" smtClean="0"/>
              <a:t>Das Kantonsmodell ist ein Erfolg …</a:t>
            </a:r>
            <a:endParaRPr lang="de-CH" b="0" dirty="0"/>
          </a:p>
        </p:txBody>
      </p:sp>
      <p:sp>
        <p:nvSpPr>
          <p:cNvPr id="3"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22</a:t>
            </a:fld>
            <a:endParaRPr lang="de-DE" altLang="de-DE" sz="800" dirty="0" smtClean="0">
              <a:latin typeface="Arial" charset="0"/>
            </a:endParaRPr>
          </a:p>
        </p:txBody>
      </p:sp>
    </p:spTree>
    <p:extLst>
      <p:ext uri="{BB962C8B-B14F-4D97-AF65-F5344CB8AC3E}">
        <p14:creationId xmlns:p14="http://schemas.microsoft.com/office/powerpoint/2010/main" val="1119845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9801" y="1235224"/>
            <a:ext cx="7924800" cy="609600"/>
          </a:xfrm>
        </p:spPr>
        <p:txBody>
          <a:bodyPr/>
          <a:lstStyle/>
          <a:p>
            <a:r>
              <a:rPr lang="de-CH" b="0" dirty="0" smtClean="0"/>
              <a:t>Es prägt die Schweiz</a:t>
            </a:r>
            <a:endParaRPr lang="de-CH" b="0" dirty="0"/>
          </a:p>
        </p:txBody>
      </p:sp>
      <p:sp>
        <p:nvSpPr>
          <p:cNvPr id="5" name="Inhaltsplatzhalter 4"/>
          <p:cNvSpPr>
            <a:spLocks noGrp="1"/>
          </p:cNvSpPr>
          <p:nvPr>
            <p:ph idx="1"/>
          </p:nvPr>
        </p:nvSpPr>
        <p:spPr>
          <a:xfrm>
            <a:off x="486023" y="1916832"/>
            <a:ext cx="7924800" cy="4114800"/>
          </a:xfrm>
        </p:spPr>
        <p:txBody>
          <a:bodyPr>
            <a:normAutofit/>
          </a:bodyPr>
          <a:lstStyle/>
          <a:p>
            <a:pPr marL="266700" indent="-266700">
              <a:spcBef>
                <a:spcPct val="70000"/>
              </a:spcBef>
              <a:buClr>
                <a:srgbClr val="FF0000"/>
              </a:buClr>
              <a:buSzPct val="80000"/>
              <a:defRPr/>
            </a:pPr>
            <a:r>
              <a:rPr lang="de-CH" dirty="0" smtClean="0"/>
              <a:t>als wirtschaftlich freistes </a:t>
            </a:r>
            <a:r>
              <a:rPr lang="de-CH" dirty="0"/>
              <a:t>Land in Europa </a:t>
            </a:r>
            <a:br>
              <a:rPr lang="de-CH" dirty="0"/>
            </a:br>
            <a:r>
              <a:rPr lang="de-CH" dirty="0"/>
              <a:t>(Liberales Institut, </a:t>
            </a:r>
            <a:r>
              <a:rPr lang="de-CH" dirty="0" smtClean="0"/>
              <a:t>2017)</a:t>
            </a:r>
            <a:endParaRPr lang="de-CH" dirty="0"/>
          </a:p>
          <a:p>
            <a:pPr marL="266700" indent="-266700">
              <a:spcBef>
                <a:spcPct val="70000"/>
              </a:spcBef>
              <a:buClr>
                <a:srgbClr val="FF0000"/>
              </a:buClr>
              <a:buSzPct val="80000"/>
              <a:defRPr/>
            </a:pPr>
            <a:r>
              <a:rPr lang="de-CH" dirty="0" smtClean="0"/>
              <a:t>als innovativstes </a:t>
            </a:r>
            <a:r>
              <a:rPr lang="de-CH" dirty="0"/>
              <a:t>Land der Welt </a:t>
            </a:r>
            <a:br>
              <a:rPr lang="de-CH" dirty="0"/>
            </a:br>
            <a:r>
              <a:rPr lang="de-CH" dirty="0"/>
              <a:t>(Global Innovation Index </a:t>
            </a:r>
            <a:r>
              <a:rPr lang="de-CH" dirty="0" smtClean="0"/>
              <a:t>2017)</a:t>
            </a:r>
            <a:endParaRPr lang="de-CH" dirty="0"/>
          </a:p>
          <a:p>
            <a:pPr marL="266700" indent="-266700">
              <a:spcBef>
                <a:spcPct val="70000"/>
              </a:spcBef>
              <a:buClr>
                <a:srgbClr val="FF0000"/>
              </a:buClr>
              <a:buSzPct val="80000"/>
              <a:defRPr/>
            </a:pPr>
            <a:r>
              <a:rPr lang="de-CH" dirty="0" smtClean="0"/>
              <a:t>als wettbewerbsfähigstes </a:t>
            </a:r>
            <a:r>
              <a:rPr lang="de-CH" dirty="0"/>
              <a:t>Land </a:t>
            </a:r>
            <a:r>
              <a:rPr lang="de-CH" dirty="0" smtClean="0"/>
              <a:t>der </a:t>
            </a:r>
            <a:r>
              <a:rPr lang="de-CH" dirty="0"/>
              <a:t>Welt </a:t>
            </a:r>
            <a:br>
              <a:rPr lang="de-CH" dirty="0"/>
            </a:br>
            <a:r>
              <a:rPr lang="de-CH" dirty="0"/>
              <a:t>(WEF, Global </a:t>
            </a:r>
            <a:r>
              <a:rPr lang="de-CH" dirty="0" err="1"/>
              <a:t>Competitiveness</a:t>
            </a:r>
            <a:r>
              <a:rPr lang="de-CH" dirty="0"/>
              <a:t> Report </a:t>
            </a:r>
            <a:r>
              <a:rPr lang="de-CH" dirty="0" smtClean="0"/>
              <a:t>2017-2018)</a:t>
            </a:r>
            <a:endParaRPr lang="de-CH" dirty="0"/>
          </a:p>
          <a:p>
            <a:pPr marL="266700" indent="-266700">
              <a:spcBef>
                <a:spcPct val="70000"/>
              </a:spcBef>
              <a:buClr>
                <a:srgbClr val="FF0000"/>
              </a:buClr>
              <a:buSzPct val="80000"/>
              <a:defRPr/>
            </a:pPr>
            <a:r>
              <a:rPr lang="de-CH" dirty="0"/>
              <a:t>t</a:t>
            </a:r>
            <a:r>
              <a:rPr lang="de-CH" dirty="0" smtClean="0"/>
              <a:t>op </a:t>
            </a:r>
            <a:r>
              <a:rPr lang="de-CH" dirty="0"/>
              <a:t>im Bereich der Lebensqualität </a:t>
            </a:r>
            <a:br>
              <a:rPr lang="de-CH" dirty="0"/>
            </a:br>
            <a:r>
              <a:rPr lang="de-CH" dirty="0"/>
              <a:t>(Diverse)</a:t>
            </a:r>
          </a:p>
          <a:p>
            <a:pPr>
              <a:buClr>
                <a:srgbClr val="FF0000"/>
              </a:buClr>
            </a:pPr>
            <a:endParaRPr lang="de-CH" dirty="0"/>
          </a:p>
        </p:txBody>
      </p:sp>
      <p:sp>
        <p:nvSpPr>
          <p:cNvPr id="6"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23</a:t>
            </a:fld>
            <a:endParaRPr lang="de-DE" altLang="de-DE" sz="800" dirty="0" smtClean="0">
              <a:latin typeface="Arial" charset="0"/>
            </a:endParaRPr>
          </a:p>
        </p:txBody>
      </p:sp>
    </p:spTree>
    <p:extLst>
      <p:ext uri="{BB962C8B-B14F-4D97-AF65-F5344CB8AC3E}">
        <p14:creationId xmlns:p14="http://schemas.microsoft.com/office/powerpoint/2010/main" val="13400329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idx="4294967295"/>
          </p:nvPr>
        </p:nvSpPr>
        <p:spPr>
          <a:xfrm>
            <a:off x="486023" y="2130425"/>
            <a:ext cx="8462963" cy="1470025"/>
          </a:xfrm>
        </p:spPr>
        <p:txBody>
          <a:bodyPr>
            <a:normAutofit/>
          </a:bodyPr>
          <a:lstStyle/>
          <a:p>
            <a:r>
              <a:rPr lang="de-CH" b="0" dirty="0" smtClean="0"/>
              <a:t>… solange der Solidaritätsgedanke</a:t>
            </a:r>
            <a:br>
              <a:rPr lang="de-CH" b="0" dirty="0" smtClean="0"/>
            </a:br>
            <a:r>
              <a:rPr lang="de-CH" b="0" dirty="0" smtClean="0"/>
              <a:t>auch in Zukunft gelebt wird.</a:t>
            </a:r>
            <a:endParaRPr lang="de-CH" b="0" dirty="0"/>
          </a:p>
        </p:txBody>
      </p:sp>
      <p:sp>
        <p:nvSpPr>
          <p:cNvPr id="3"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24</a:t>
            </a:fld>
            <a:endParaRPr lang="de-DE" altLang="de-DE" sz="800" dirty="0" smtClean="0">
              <a:latin typeface="Arial" charset="0"/>
            </a:endParaRPr>
          </a:p>
        </p:txBody>
      </p:sp>
    </p:spTree>
    <p:extLst>
      <p:ext uri="{BB962C8B-B14F-4D97-AF65-F5344CB8AC3E}">
        <p14:creationId xmlns:p14="http://schemas.microsoft.com/office/powerpoint/2010/main" val="654640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8649" y="1246375"/>
            <a:ext cx="7924800" cy="609600"/>
          </a:xfrm>
        </p:spPr>
        <p:txBody>
          <a:bodyPr/>
          <a:lstStyle/>
          <a:p>
            <a:r>
              <a:rPr lang="de-CH" b="0" dirty="0" smtClean="0"/>
              <a:t>Und solange …</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a:buClr>
                <a:srgbClr val="FF0000"/>
              </a:buClr>
              <a:buSzPct val="80000"/>
              <a:tabLst>
                <a:tab pos="442913" algn="l"/>
              </a:tabLst>
            </a:pPr>
            <a:r>
              <a:rPr lang="de-CH" dirty="0" smtClean="0">
                <a:latin typeface="TradeGothic" panose="020B0503040303020204" pitchFamily="34" charset="0"/>
              </a:rPr>
              <a:t>der Finanzausgleich für die prosperierenden Kantone nicht zum Motivationskiller wird;</a:t>
            </a:r>
            <a:endParaRPr lang="de-CH" dirty="0">
              <a:latin typeface="TradeGothic" panose="020B0503040303020204" pitchFamily="34" charset="0"/>
            </a:endParaRPr>
          </a:p>
          <a:p>
            <a:pPr>
              <a:buClr>
                <a:srgbClr val="FF0000"/>
              </a:buClr>
              <a:buSzPct val="80000"/>
              <a:tabLst>
                <a:tab pos="442913" algn="l"/>
              </a:tabLst>
            </a:pPr>
            <a:r>
              <a:rPr lang="de-CH" dirty="0" smtClean="0">
                <a:latin typeface="TradeGothic" panose="020B0503040303020204" pitchFamily="34" charset="0"/>
              </a:rPr>
              <a:t>Volksbegehren und Aussenpolitik nicht dazu benutzt werden, Kantonskompetenzen auf Bundesebene zu regeln (Erbschaftsinitiative, Zweitwohnungsinitiative etc.).</a:t>
            </a:r>
          </a:p>
          <a:p>
            <a:pPr marL="0" indent="0" algn="ctr">
              <a:buClr>
                <a:srgbClr val="FF0000"/>
              </a:buClr>
              <a:buSzPct val="80000"/>
              <a:buNone/>
            </a:pPr>
            <a:endParaRPr lang="de-CH" dirty="0" smtClean="0"/>
          </a:p>
          <a:p>
            <a:pPr>
              <a:buClr>
                <a:srgbClr val="FF0000"/>
              </a:buClr>
              <a:buSzPct val="80000"/>
            </a:pPr>
            <a:endParaRPr lang="de-CH" dirty="0"/>
          </a:p>
          <a:p>
            <a:pPr marL="0" indent="0">
              <a:buClr>
                <a:srgbClr val="FF0000"/>
              </a:buClr>
              <a:buSzPct val="80000"/>
              <a:buNone/>
            </a:pPr>
            <a:endParaRPr lang="de-CH" dirty="0" smtClean="0"/>
          </a:p>
          <a:p>
            <a:pPr marL="0" indent="0">
              <a:buClr>
                <a:srgbClr val="FF0000"/>
              </a:buClr>
              <a:buSzPct val="80000"/>
              <a:buNone/>
            </a:pPr>
            <a:endParaRPr lang="de-CH" dirty="0"/>
          </a:p>
        </p:txBody>
      </p:sp>
      <p:sp>
        <p:nvSpPr>
          <p:cNvPr id="4"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25</a:t>
            </a:fld>
            <a:endParaRPr lang="de-DE" altLang="de-DE" sz="800" dirty="0" smtClean="0">
              <a:latin typeface="Arial" charset="0"/>
            </a:endParaRPr>
          </a:p>
        </p:txBody>
      </p:sp>
    </p:spTree>
    <p:extLst>
      <p:ext uri="{BB962C8B-B14F-4D97-AF65-F5344CB8AC3E}">
        <p14:creationId xmlns:p14="http://schemas.microsoft.com/office/powerpoint/2010/main" val="3054419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idx="4294967295"/>
          </p:nvPr>
        </p:nvSpPr>
        <p:spPr>
          <a:xfrm>
            <a:off x="482103" y="2130425"/>
            <a:ext cx="7924800" cy="1470025"/>
          </a:xfrm>
        </p:spPr>
        <p:txBody>
          <a:bodyPr>
            <a:normAutofit/>
          </a:bodyPr>
          <a:lstStyle/>
          <a:p>
            <a:r>
              <a:rPr lang="de-CH" dirty="0" smtClean="0"/>
              <a:t>Besten Dank </a:t>
            </a:r>
            <a:r>
              <a:rPr lang="de-CH" smtClean="0"/>
              <a:t>für Ihre </a:t>
            </a:r>
            <a:r>
              <a:rPr lang="de-CH" dirty="0" smtClean="0"/>
              <a:t>Aufmerksamkeit.</a:t>
            </a:r>
            <a:endParaRPr lang="de-CH" dirty="0"/>
          </a:p>
        </p:txBody>
      </p:sp>
      <p:sp>
        <p:nvSpPr>
          <p:cNvPr id="6" name="Titel 3"/>
          <p:cNvSpPr txBox="1">
            <a:spLocks/>
          </p:cNvSpPr>
          <p:nvPr/>
        </p:nvSpPr>
        <p:spPr>
          <a:xfrm>
            <a:off x="854789" y="4139905"/>
            <a:ext cx="7926229"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de-CH" sz="2400" dirty="0" smtClean="0"/>
              <a:t>Urs Durrer</a:t>
            </a:r>
          </a:p>
          <a:p>
            <a:r>
              <a:rPr lang="de-CH" sz="2400" dirty="0" smtClean="0"/>
              <a:t>Vorsteher Amt für Wirtschaft Kanton Schwyz</a:t>
            </a:r>
          </a:p>
          <a:p>
            <a:r>
              <a:rPr lang="de-CH" sz="2400" dirty="0" smtClean="0"/>
              <a:t>urs.durrer@sz.ch</a:t>
            </a:r>
          </a:p>
        </p:txBody>
      </p:sp>
      <p:sp>
        <p:nvSpPr>
          <p:cNvPr id="5"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26</a:t>
            </a:fld>
            <a:endParaRPr lang="de-DE" altLang="de-DE" sz="800" dirty="0" smtClean="0">
              <a:latin typeface="Arial" charset="0"/>
            </a:endParaRPr>
          </a:p>
        </p:txBody>
      </p:sp>
    </p:spTree>
    <p:extLst>
      <p:ext uri="{BB962C8B-B14F-4D97-AF65-F5344CB8AC3E}">
        <p14:creationId xmlns:p14="http://schemas.microsoft.com/office/powerpoint/2010/main" val="3948790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Gewolltes Konkurrenzdenken</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a:buClr>
                <a:srgbClr val="FF0000"/>
              </a:buClr>
              <a:buSzPct val="80000"/>
            </a:pPr>
            <a:r>
              <a:rPr lang="de-CH" dirty="0" smtClean="0"/>
              <a:t>Kantone und Gemeinden als Unternehmer</a:t>
            </a:r>
          </a:p>
          <a:p>
            <a:pPr>
              <a:buClr>
                <a:srgbClr val="FF0000"/>
              </a:buClr>
              <a:buSzPct val="80000"/>
            </a:pPr>
            <a:r>
              <a:rPr lang="de-CH" dirty="0" smtClean="0"/>
              <a:t>Schaffung optimaler wirtschaftlicher Rahmenbedingungen</a:t>
            </a:r>
          </a:p>
          <a:p>
            <a:pPr>
              <a:buClr>
                <a:srgbClr val="FF0000"/>
              </a:buClr>
              <a:buSzPct val="80000"/>
            </a:pPr>
            <a:r>
              <a:rPr lang="de-CH" dirty="0" smtClean="0"/>
              <a:t>Ämter als Dienstleister der Wirtschaft</a:t>
            </a:r>
          </a:p>
          <a:p>
            <a:endParaRPr lang="de-CH" dirty="0" smtClean="0"/>
          </a:p>
        </p:txBody>
      </p:sp>
    </p:spTree>
    <p:extLst>
      <p:ext uri="{BB962C8B-B14F-4D97-AF65-F5344CB8AC3E}">
        <p14:creationId xmlns:p14="http://schemas.microsoft.com/office/powerpoint/2010/main" val="216749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Kaufkraft 2018 – Top 10 Bezirke Schweiz</a:t>
            </a:r>
            <a:endParaRPr lang="de-CH" b="0" dirty="0"/>
          </a:p>
        </p:txBody>
      </p:sp>
      <p:sp>
        <p:nvSpPr>
          <p:cNvPr id="4" name="Text Box 6"/>
          <p:cNvSpPr txBox="1">
            <a:spLocks noChangeArrowheads="1"/>
          </p:cNvSpPr>
          <p:nvPr/>
        </p:nvSpPr>
        <p:spPr bwMode="auto">
          <a:xfrm>
            <a:off x="486023" y="1731369"/>
            <a:ext cx="8712968" cy="523220"/>
          </a:xfrm>
          <a:prstGeom prst="rect">
            <a:avLst/>
          </a:prstGeom>
          <a:noFill/>
          <a:ln>
            <a:noFill/>
          </a:ln>
          <a:effectLs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smtClean="0"/>
              <a:t>Nominal verfügbares Nettoeinkommen inkl. staatlicher Leistungen wie Arbeitslosengeld, Kindergeld und Renten</a:t>
            </a:r>
            <a:endParaRPr lang="de-CH" altLang="de-DE" sz="1400"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57179986"/>
              </p:ext>
            </p:extLst>
          </p:nvPr>
        </p:nvGraphicFramePr>
        <p:xfrm>
          <a:off x="558799" y="2348880"/>
          <a:ext cx="8352159" cy="4079240"/>
        </p:xfrm>
        <a:graphic>
          <a:graphicData uri="http://schemas.openxmlformats.org/drawingml/2006/table">
            <a:tbl>
              <a:tblPr firstRow="1" bandRow="1">
                <a:tableStyleId>{5C22544A-7EE6-4342-B048-85BDC9FD1C3A}</a:tableStyleId>
              </a:tblPr>
              <a:tblGrid>
                <a:gridCol w="1727424"/>
                <a:gridCol w="2880320"/>
                <a:gridCol w="3744415"/>
              </a:tblGrid>
              <a:tr h="370840">
                <a:tc>
                  <a:txBody>
                    <a:bodyPr/>
                    <a:lstStyle/>
                    <a:p>
                      <a:r>
                        <a:rPr lang="de-CH" dirty="0" smtClean="0">
                          <a:solidFill>
                            <a:schemeClr val="tx1"/>
                          </a:solidFill>
                        </a:rPr>
                        <a:t>Rang</a:t>
                      </a:r>
                      <a:endParaRPr lang="de-CH" dirty="0">
                        <a:solidFill>
                          <a:schemeClr val="tx1"/>
                        </a:solidFill>
                      </a:endParaRPr>
                    </a:p>
                  </a:txBody>
                  <a:tcPr>
                    <a:noFill/>
                  </a:tcPr>
                </a:tc>
                <a:tc>
                  <a:txBody>
                    <a:bodyPr/>
                    <a:lstStyle/>
                    <a:p>
                      <a:r>
                        <a:rPr lang="de-CH" dirty="0" smtClean="0">
                          <a:solidFill>
                            <a:schemeClr val="tx1"/>
                          </a:solidFill>
                        </a:rPr>
                        <a:t>Bezirk</a:t>
                      </a:r>
                      <a:endParaRPr lang="de-CH" dirty="0">
                        <a:solidFill>
                          <a:schemeClr val="tx1"/>
                        </a:solidFill>
                      </a:endParaRPr>
                    </a:p>
                  </a:txBody>
                  <a:tcPr>
                    <a:noFill/>
                  </a:tcPr>
                </a:tc>
                <a:tc>
                  <a:txBody>
                    <a:bodyPr/>
                    <a:lstStyle/>
                    <a:p>
                      <a:r>
                        <a:rPr lang="de-CH" dirty="0" smtClean="0">
                          <a:solidFill>
                            <a:schemeClr val="tx1"/>
                          </a:solidFill>
                        </a:rPr>
                        <a:t>Kaufkraft pro Einwohner in €</a:t>
                      </a:r>
                      <a:endParaRPr lang="de-CH" dirty="0">
                        <a:solidFill>
                          <a:schemeClr val="tx1"/>
                        </a:solidFill>
                      </a:endParaRPr>
                    </a:p>
                  </a:txBody>
                  <a:tcPr>
                    <a:noFill/>
                  </a:tcPr>
                </a:tc>
              </a:tr>
              <a:tr h="370840">
                <a:tc>
                  <a:txBody>
                    <a:bodyPr/>
                    <a:lstStyle/>
                    <a:p>
                      <a:r>
                        <a:rPr lang="de-CH" b="1" dirty="0" smtClean="0">
                          <a:solidFill>
                            <a:srgbClr val="FF0000"/>
                          </a:solidFill>
                        </a:rPr>
                        <a:t>1</a:t>
                      </a:r>
                      <a:endParaRPr lang="de-CH" b="1" dirty="0">
                        <a:solidFill>
                          <a:srgbClr val="FF0000"/>
                        </a:solidFill>
                      </a:endParaRPr>
                    </a:p>
                  </a:txBody>
                  <a:tcPr>
                    <a:noFill/>
                  </a:tcPr>
                </a:tc>
                <a:tc>
                  <a:txBody>
                    <a:bodyPr/>
                    <a:lstStyle/>
                    <a:p>
                      <a:r>
                        <a:rPr lang="de-CH" b="1" dirty="0" smtClean="0">
                          <a:solidFill>
                            <a:srgbClr val="FF0000"/>
                          </a:solidFill>
                        </a:rPr>
                        <a:t>Bezirk Höfe</a:t>
                      </a:r>
                      <a:endParaRPr lang="de-CH" b="1" dirty="0">
                        <a:solidFill>
                          <a:srgbClr val="FF0000"/>
                        </a:solidFill>
                      </a:endParaRPr>
                    </a:p>
                  </a:txBody>
                  <a:tcPr>
                    <a:noFill/>
                  </a:tcPr>
                </a:tc>
                <a:tc>
                  <a:txBody>
                    <a:bodyPr/>
                    <a:lstStyle/>
                    <a:p>
                      <a:pPr algn="ctr"/>
                      <a:r>
                        <a:rPr lang="de-CH" b="1" dirty="0" smtClean="0">
                          <a:solidFill>
                            <a:srgbClr val="FF0000"/>
                          </a:solidFill>
                        </a:rPr>
                        <a:t>87’853</a:t>
                      </a:r>
                      <a:endParaRPr lang="de-CH" b="1" dirty="0">
                        <a:solidFill>
                          <a:srgbClr val="FF0000"/>
                        </a:solidFill>
                      </a:endParaRPr>
                    </a:p>
                  </a:txBody>
                  <a:tcPr>
                    <a:noFill/>
                  </a:tcPr>
                </a:tc>
              </a:tr>
              <a:tr h="370840">
                <a:tc>
                  <a:txBody>
                    <a:bodyPr/>
                    <a:lstStyle/>
                    <a:p>
                      <a:r>
                        <a:rPr lang="de-CH" dirty="0" smtClean="0"/>
                        <a:t>2</a:t>
                      </a:r>
                      <a:endParaRPr lang="de-CH" dirty="0"/>
                    </a:p>
                  </a:txBody>
                  <a:tcPr>
                    <a:noFill/>
                  </a:tcPr>
                </a:tc>
                <a:tc>
                  <a:txBody>
                    <a:bodyPr/>
                    <a:lstStyle/>
                    <a:p>
                      <a:r>
                        <a:rPr lang="de-CH" dirty="0" smtClean="0"/>
                        <a:t>Bezirk Meilen</a:t>
                      </a:r>
                      <a:endParaRPr lang="de-CH" dirty="0"/>
                    </a:p>
                  </a:txBody>
                  <a:tcPr>
                    <a:noFill/>
                  </a:tcPr>
                </a:tc>
                <a:tc>
                  <a:txBody>
                    <a:bodyPr/>
                    <a:lstStyle/>
                    <a:p>
                      <a:pPr algn="ctr"/>
                      <a:r>
                        <a:rPr lang="de-CH" dirty="0" smtClean="0"/>
                        <a:t>61’431</a:t>
                      </a:r>
                      <a:endParaRPr lang="de-CH" dirty="0"/>
                    </a:p>
                  </a:txBody>
                  <a:tcPr>
                    <a:noFill/>
                  </a:tcPr>
                </a:tc>
              </a:tr>
              <a:tr h="370840">
                <a:tc>
                  <a:txBody>
                    <a:bodyPr/>
                    <a:lstStyle/>
                    <a:p>
                      <a:r>
                        <a:rPr lang="de-CH" dirty="0" smtClean="0"/>
                        <a:t>3</a:t>
                      </a:r>
                      <a:endParaRPr lang="de-CH" dirty="0"/>
                    </a:p>
                  </a:txBody>
                  <a:tcPr>
                    <a:noFill/>
                  </a:tcPr>
                </a:tc>
                <a:tc>
                  <a:txBody>
                    <a:bodyPr/>
                    <a:lstStyle/>
                    <a:p>
                      <a:r>
                        <a:rPr lang="de-CH" dirty="0" smtClean="0"/>
                        <a:t>Kanton</a:t>
                      </a:r>
                      <a:r>
                        <a:rPr lang="de-CH" baseline="0" dirty="0" smtClean="0"/>
                        <a:t> Zug</a:t>
                      </a:r>
                      <a:endParaRPr lang="de-CH" dirty="0"/>
                    </a:p>
                  </a:txBody>
                  <a:tcPr>
                    <a:noFill/>
                  </a:tcPr>
                </a:tc>
                <a:tc>
                  <a:txBody>
                    <a:bodyPr/>
                    <a:lstStyle/>
                    <a:p>
                      <a:pPr algn="ctr"/>
                      <a:r>
                        <a:rPr lang="de-CH" dirty="0" smtClean="0"/>
                        <a:t>60’003</a:t>
                      </a:r>
                      <a:endParaRPr lang="de-CH" dirty="0"/>
                    </a:p>
                  </a:txBody>
                  <a:tcPr>
                    <a:noFill/>
                  </a:tcPr>
                </a:tc>
              </a:tr>
              <a:tr h="370840">
                <a:tc>
                  <a:txBody>
                    <a:bodyPr/>
                    <a:lstStyle/>
                    <a:p>
                      <a:r>
                        <a:rPr lang="de-CH" b="1" dirty="0" smtClean="0">
                          <a:solidFill>
                            <a:srgbClr val="FF0000"/>
                          </a:solidFill>
                        </a:rPr>
                        <a:t>4</a:t>
                      </a:r>
                      <a:endParaRPr lang="de-CH" b="1" dirty="0">
                        <a:solidFill>
                          <a:srgbClr val="FF0000"/>
                        </a:solidFill>
                      </a:endParaRPr>
                    </a:p>
                  </a:txBody>
                  <a:tcPr>
                    <a:noFill/>
                  </a:tcPr>
                </a:tc>
                <a:tc>
                  <a:txBody>
                    <a:bodyPr/>
                    <a:lstStyle/>
                    <a:p>
                      <a:r>
                        <a:rPr lang="de-CH" b="1" dirty="0" smtClean="0">
                          <a:solidFill>
                            <a:srgbClr val="FF0000"/>
                          </a:solidFill>
                        </a:rPr>
                        <a:t>Bezirk Küssnacht (SZ)</a:t>
                      </a:r>
                      <a:endParaRPr lang="de-CH" b="1" dirty="0">
                        <a:solidFill>
                          <a:srgbClr val="FF0000"/>
                        </a:solidFill>
                      </a:endParaRPr>
                    </a:p>
                  </a:txBody>
                  <a:tcPr>
                    <a:noFill/>
                  </a:tcPr>
                </a:tc>
                <a:tc>
                  <a:txBody>
                    <a:bodyPr/>
                    <a:lstStyle/>
                    <a:p>
                      <a:pPr algn="ctr"/>
                      <a:r>
                        <a:rPr lang="de-CH" b="1" dirty="0" smtClean="0">
                          <a:solidFill>
                            <a:srgbClr val="FF0000"/>
                          </a:solidFill>
                        </a:rPr>
                        <a:t>58’156</a:t>
                      </a:r>
                      <a:endParaRPr lang="de-CH" b="1" dirty="0">
                        <a:solidFill>
                          <a:srgbClr val="FF0000"/>
                        </a:solidFill>
                      </a:endParaRPr>
                    </a:p>
                  </a:txBody>
                  <a:tcPr>
                    <a:noFill/>
                  </a:tcPr>
                </a:tc>
              </a:tr>
              <a:tr h="370840">
                <a:tc>
                  <a:txBody>
                    <a:bodyPr/>
                    <a:lstStyle/>
                    <a:p>
                      <a:r>
                        <a:rPr lang="de-CH" dirty="0" smtClean="0"/>
                        <a:t>5</a:t>
                      </a:r>
                      <a:endParaRPr lang="de-CH" dirty="0"/>
                    </a:p>
                  </a:txBody>
                  <a:tcPr>
                    <a:noFill/>
                  </a:tcPr>
                </a:tc>
                <a:tc>
                  <a:txBody>
                    <a:bodyPr/>
                    <a:lstStyle/>
                    <a:p>
                      <a:r>
                        <a:rPr lang="de-CH" dirty="0" smtClean="0"/>
                        <a:t>Kanton Nidwalden</a:t>
                      </a:r>
                      <a:endParaRPr lang="de-CH" dirty="0"/>
                    </a:p>
                  </a:txBody>
                  <a:tcPr>
                    <a:noFill/>
                  </a:tcPr>
                </a:tc>
                <a:tc>
                  <a:txBody>
                    <a:bodyPr/>
                    <a:lstStyle/>
                    <a:p>
                      <a:pPr algn="ctr"/>
                      <a:r>
                        <a:rPr lang="de-CH" dirty="0" smtClean="0"/>
                        <a:t>51’449</a:t>
                      </a:r>
                      <a:endParaRPr lang="de-CH" dirty="0"/>
                    </a:p>
                  </a:txBody>
                  <a:tcPr>
                    <a:noFill/>
                  </a:tcPr>
                </a:tc>
              </a:tr>
              <a:tr h="370840">
                <a:tc>
                  <a:txBody>
                    <a:bodyPr/>
                    <a:lstStyle/>
                    <a:p>
                      <a:r>
                        <a:rPr lang="de-CH" b="1" dirty="0" smtClean="0">
                          <a:solidFill>
                            <a:srgbClr val="FF0000"/>
                          </a:solidFill>
                        </a:rPr>
                        <a:t>6</a:t>
                      </a:r>
                      <a:endParaRPr lang="de-CH" b="1" dirty="0">
                        <a:solidFill>
                          <a:srgbClr val="FF0000"/>
                        </a:solidFill>
                      </a:endParaRPr>
                    </a:p>
                  </a:txBody>
                  <a:tcPr>
                    <a:noFill/>
                  </a:tcPr>
                </a:tc>
                <a:tc>
                  <a:txBody>
                    <a:bodyPr/>
                    <a:lstStyle/>
                    <a:p>
                      <a:r>
                        <a:rPr lang="de-CH" b="1" dirty="0" smtClean="0">
                          <a:solidFill>
                            <a:srgbClr val="FF0000"/>
                          </a:solidFill>
                        </a:rPr>
                        <a:t>Bezirk March</a:t>
                      </a:r>
                      <a:endParaRPr lang="de-CH" b="1" dirty="0">
                        <a:solidFill>
                          <a:srgbClr val="FF0000"/>
                        </a:solidFill>
                      </a:endParaRPr>
                    </a:p>
                  </a:txBody>
                  <a:tcPr>
                    <a:noFill/>
                  </a:tcPr>
                </a:tc>
                <a:tc>
                  <a:txBody>
                    <a:bodyPr/>
                    <a:lstStyle/>
                    <a:p>
                      <a:pPr algn="ctr"/>
                      <a:r>
                        <a:rPr lang="de-CH" b="1" dirty="0" smtClean="0">
                          <a:solidFill>
                            <a:srgbClr val="FF0000"/>
                          </a:solidFill>
                        </a:rPr>
                        <a:t>51’308</a:t>
                      </a:r>
                      <a:endParaRPr lang="de-CH" b="1" dirty="0">
                        <a:solidFill>
                          <a:srgbClr val="FF0000"/>
                        </a:solidFill>
                      </a:endParaRPr>
                    </a:p>
                  </a:txBody>
                  <a:tcPr>
                    <a:noFill/>
                  </a:tcPr>
                </a:tc>
              </a:tr>
              <a:tr h="370840">
                <a:tc>
                  <a:txBody>
                    <a:bodyPr/>
                    <a:lstStyle/>
                    <a:p>
                      <a:r>
                        <a:rPr lang="de-CH" dirty="0" smtClean="0"/>
                        <a:t>7</a:t>
                      </a:r>
                      <a:endParaRPr lang="de-CH" dirty="0"/>
                    </a:p>
                  </a:txBody>
                  <a:tcPr>
                    <a:noFill/>
                  </a:tcPr>
                </a:tc>
                <a:tc>
                  <a:txBody>
                    <a:bodyPr/>
                    <a:lstStyle/>
                    <a:p>
                      <a:r>
                        <a:rPr lang="de-CH" dirty="0" smtClean="0"/>
                        <a:t>Bezirk Horgen</a:t>
                      </a:r>
                      <a:endParaRPr lang="de-CH" dirty="0"/>
                    </a:p>
                  </a:txBody>
                  <a:tcPr>
                    <a:noFill/>
                  </a:tcPr>
                </a:tc>
                <a:tc>
                  <a:txBody>
                    <a:bodyPr/>
                    <a:lstStyle/>
                    <a:p>
                      <a:pPr algn="ctr"/>
                      <a:r>
                        <a:rPr lang="de-CH" dirty="0" smtClean="0"/>
                        <a:t>50’579</a:t>
                      </a:r>
                      <a:endParaRPr lang="de-CH" dirty="0"/>
                    </a:p>
                  </a:txBody>
                  <a:tcPr>
                    <a:noFill/>
                  </a:tcPr>
                </a:tc>
              </a:tr>
              <a:tr h="370840">
                <a:tc>
                  <a:txBody>
                    <a:bodyPr/>
                    <a:lstStyle/>
                    <a:p>
                      <a:r>
                        <a:rPr lang="de-CH" dirty="0" smtClean="0"/>
                        <a:t>8</a:t>
                      </a:r>
                      <a:endParaRPr lang="de-CH" dirty="0"/>
                    </a:p>
                  </a:txBody>
                  <a:tcPr>
                    <a:noFill/>
                  </a:tcPr>
                </a:tc>
                <a:tc>
                  <a:txBody>
                    <a:bodyPr/>
                    <a:lstStyle/>
                    <a:p>
                      <a:r>
                        <a:rPr lang="de-CH" dirty="0" err="1" smtClean="0"/>
                        <a:t>District</a:t>
                      </a:r>
                      <a:r>
                        <a:rPr lang="de-CH" dirty="0" smtClean="0"/>
                        <a:t> de Nyon</a:t>
                      </a:r>
                      <a:endParaRPr lang="de-CH" dirty="0"/>
                    </a:p>
                  </a:txBody>
                  <a:tcPr>
                    <a:noFill/>
                  </a:tcPr>
                </a:tc>
                <a:tc>
                  <a:txBody>
                    <a:bodyPr/>
                    <a:lstStyle/>
                    <a:p>
                      <a:pPr algn="ctr"/>
                      <a:r>
                        <a:rPr lang="de-CH" dirty="0" smtClean="0"/>
                        <a:t>47’298</a:t>
                      </a:r>
                      <a:endParaRPr lang="de-CH" dirty="0"/>
                    </a:p>
                  </a:txBody>
                  <a:tcPr>
                    <a:noFill/>
                  </a:tcPr>
                </a:tc>
              </a:tr>
              <a:tr h="370840">
                <a:tc>
                  <a:txBody>
                    <a:bodyPr/>
                    <a:lstStyle/>
                    <a:p>
                      <a:r>
                        <a:rPr lang="de-CH" dirty="0" smtClean="0"/>
                        <a:t>9</a:t>
                      </a:r>
                      <a:endParaRPr lang="de-CH" dirty="0"/>
                    </a:p>
                  </a:txBody>
                  <a:tcPr>
                    <a:noFill/>
                  </a:tcPr>
                </a:tc>
                <a:tc>
                  <a:txBody>
                    <a:bodyPr/>
                    <a:lstStyle/>
                    <a:p>
                      <a:r>
                        <a:rPr lang="de-CH" dirty="0" err="1" smtClean="0"/>
                        <a:t>District</a:t>
                      </a:r>
                      <a:r>
                        <a:rPr lang="de-CH" dirty="0" smtClean="0"/>
                        <a:t> de </a:t>
                      </a:r>
                      <a:r>
                        <a:rPr lang="de-CH" dirty="0" err="1" smtClean="0"/>
                        <a:t>Lavaux-Oron</a:t>
                      </a:r>
                      <a:endParaRPr lang="de-CH" dirty="0"/>
                    </a:p>
                  </a:txBody>
                  <a:tcPr>
                    <a:noFill/>
                  </a:tcPr>
                </a:tc>
                <a:tc>
                  <a:txBody>
                    <a:bodyPr/>
                    <a:lstStyle/>
                    <a:p>
                      <a:pPr algn="ctr"/>
                      <a:r>
                        <a:rPr lang="de-CH" dirty="0" smtClean="0"/>
                        <a:t>46’878</a:t>
                      </a:r>
                      <a:endParaRPr lang="de-CH" dirty="0"/>
                    </a:p>
                  </a:txBody>
                  <a:tcPr>
                    <a:noFill/>
                  </a:tcPr>
                </a:tc>
              </a:tr>
              <a:tr h="370840">
                <a:tc>
                  <a:txBody>
                    <a:bodyPr/>
                    <a:lstStyle/>
                    <a:p>
                      <a:r>
                        <a:rPr lang="de-CH" b="1" dirty="0" smtClean="0">
                          <a:solidFill>
                            <a:srgbClr val="FF0000"/>
                          </a:solidFill>
                        </a:rPr>
                        <a:t>10</a:t>
                      </a:r>
                      <a:endParaRPr lang="de-CH" b="1" dirty="0">
                        <a:solidFill>
                          <a:srgbClr val="FF0000"/>
                        </a:solidFill>
                      </a:endParaRPr>
                    </a:p>
                  </a:txBody>
                  <a:tcPr>
                    <a:noFill/>
                  </a:tcPr>
                </a:tc>
                <a:tc>
                  <a:txBody>
                    <a:bodyPr/>
                    <a:lstStyle/>
                    <a:p>
                      <a:r>
                        <a:rPr lang="de-CH" b="1" dirty="0" smtClean="0">
                          <a:solidFill>
                            <a:srgbClr val="FF0000"/>
                          </a:solidFill>
                        </a:rPr>
                        <a:t>Bezirk Einsiedeln</a:t>
                      </a:r>
                      <a:endParaRPr lang="de-CH" b="1" dirty="0">
                        <a:solidFill>
                          <a:srgbClr val="FF0000"/>
                        </a:solidFill>
                      </a:endParaRPr>
                    </a:p>
                  </a:txBody>
                  <a:tcPr>
                    <a:noFill/>
                  </a:tcPr>
                </a:tc>
                <a:tc>
                  <a:txBody>
                    <a:bodyPr/>
                    <a:lstStyle/>
                    <a:p>
                      <a:pPr algn="ctr"/>
                      <a:r>
                        <a:rPr lang="de-CH" b="1" dirty="0" smtClean="0">
                          <a:solidFill>
                            <a:srgbClr val="FF0000"/>
                          </a:solidFill>
                        </a:rPr>
                        <a:t>46’562</a:t>
                      </a:r>
                      <a:endParaRPr lang="de-CH" b="1" dirty="0">
                        <a:solidFill>
                          <a:srgbClr val="FF0000"/>
                        </a:solidFill>
                      </a:endParaRPr>
                    </a:p>
                  </a:txBody>
                  <a:tcPr>
                    <a:noFill/>
                  </a:tcPr>
                </a:tc>
              </a:tr>
            </a:tbl>
          </a:graphicData>
        </a:graphic>
      </p:graphicFrame>
      <p:sp>
        <p:nvSpPr>
          <p:cNvPr id="7" name="Textfeld 6"/>
          <p:cNvSpPr txBox="1"/>
          <p:nvPr/>
        </p:nvSpPr>
        <p:spPr>
          <a:xfrm>
            <a:off x="918071" y="6459771"/>
            <a:ext cx="6911999" cy="400110"/>
          </a:xfrm>
          <a:prstGeom prst="rect">
            <a:avLst/>
          </a:prstGeom>
          <a:noFill/>
        </p:spPr>
        <p:txBody>
          <a:bodyPr wrap="square" rtlCol="0">
            <a:spAutoFit/>
          </a:bodyPr>
          <a:lstStyle/>
          <a:p>
            <a:r>
              <a:rPr lang="de-CH" sz="2000" dirty="0" smtClean="0">
                <a:latin typeface="+mj-lt"/>
              </a:rPr>
              <a:t>Zum Vergleich: Oberösterreich hat Kaufkraft von 23’424 € </a:t>
            </a:r>
            <a:endParaRPr lang="de-CH" sz="2000" dirty="0">
              <a:latin typeface="+mj-lt"/>
            </a:endParaRPr>
          </a:p>
        </p:txBody>
      </p:sp>
      <p:sp>
        <p:nvSpPr>
          <p:cNvPr id="8" name="Pfeil nach rechts 7"/>
          <p:cNvSpPr/>
          <p:nvPr/>
        </p:nvSpPr>
        <p:spPr>
          <a:xfrm>
            <a:off x="525996" y="6559798"/>
            <a:ext cx="360809" cy="2000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ln>
                <a:solidFill>
                  <a:schemeClr val="bg1">
                    <a:lumMod val="50000"/>
                  </a:schemeClr>
                </a:solidFill>
              </a:ln>
              <a:solidFill>
                <a:schemeClr val="bg1">
                  <a:lumMod val="50000"/>
                </a:schemeClr>
              </a:solidFill>
            </a:endParaRPr>
          </a:p>
        </p:txBody>
      </p:sp>
      <p:sp>
        <p:nvSpPr>
          <p:cNvPr id="9" name="Rechteck 1"/>
          <p:cNvSpPr>
            <a:spLocks noChangeArrowheads="1"/>
          </p:cNvSpPr>
          <p:nvPr/>
        </p:nvSpPr>
        <p:spPr bwMode="auto">
          <a:xfrm>
            <a:off x="7862407" y="6130404"/>
            <a:ext cx="11693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r>
              <a:rPr lang="de-CH" altLang="de-DE" sz="1400" dirty="0">
                <a:solidFill>
                  <a:srgbClr val="000000"/>
                </a:solidFill>
              </a:rPr>
              <a:t>Quelle: </a:t>
            </a:r>
            <a:r>
              <a:rPr lang="de-CH" altLang="de-DE" sz="1400" dirty="0" smtClean="0">
                <a:solidFill>
                  <a:srgbClr val="000000"/>
                </a:solidFill>
              </a:rPr>
              <a:t>GfK</a:t>
            </a:r>
          </a:p>
        </p:txBody>
      </p:sp>
    </p:spTree>
    <p:extLst>
      <p:ext uri="{BB962C8B-B14F-4D97-AF65-F5344CB8AC3E}">
        <p14:creationId xmlns:p14="http://schemas.microsoft.com/office/powerpoint/2010/main" val="1355576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Systembegleitende Faktoren</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a:buClr>
                <a:srgbClr val="FF0000"/>
              </a:buClr>
              <a:buSzPct val="80000"/>
            </a:pPr>
            <a:r>
              <a:rPr lang="de-CH" dirty="0" smtClean="0"/>
              <a:t>Umgekehrt schweizerisches Demokratieverständnis: Gewählt wird, wer haushalten kann</a:t>
            </a:r>
          </a:p>
          <a:p>
            <a:pPr>
              <a:buClr>
                <a:srgbClr val="FF0000"/>
              </a:buClr>
              <a:buSzPct val="80000"/>
            </a:pPr>
            <a:r>
              <a:rPr lang="de-CH" dirty="0" smtClean="0"/>
              <a:t>Stabilität durch </a:t>
            </a:r>
            <a:r>
              <a:rPr lang="de-CH" dirty="0" err="1" smtClean="0"/>
              <a:t>Konkordanzdemokratie</a:t>
            </a:r>
            <a:endParaRPr lang="de-CH" dirty="0" smtClean="0"/>
          </a:p>
          <a:p>
            <a:pPr>
              <a:buClr>
                <a:srgbClr val="FF0000"/>
              </a:buClr>
              <a:buSzPct val="80000"/>
            </a:pPr>
            <a:r>
              <a:rPr lang="de-CH" dirty="0" smtClean="0"/>
              <a:t>Keine Geldvernichtung durch kriegerische Handlungen</a:t>
            </a:r>
          </a:p>
          <a:p>
            <a:pPr>
              <a:buClr>
                <a:srgbClr val="FF0000"/>
              </a:buClr>
              <a:buSzPct val="80000"/>
            </a:pPr>
            <a:r>
              <a:rPr lang="de-CH" dirty="0" smtClean="0"/>
              <a:t>Politische Trägheit als Pluspunkt: Lernen aus Fehlern im Ausland</a:t>
            </a:r>
          </a:p>
          <a:p>
            <a:pPr>
              <a:buClr>
                <a:srgbClr val="FF0000"/>
              </a:buClr>
              <a:buSzPct val="80000"/>
            </a:pPr>
            <a:r>
              <a:rPr lang="de-CH" dirty="0" smtClean="0"/>
              <a:t>Wenig regulatorische Eingriffe des Staates: unternehmer-freundliches Arbeitsrecht</a:t>
            </a:r>
          </a:p>
          <a:p>
            <a:pPr>
              <a:buClr>
                <a:srgbClr val="FF0000"/>
              </a:buClr>
            </a:pPr>
            <a:endParaRPr lang="de-CH" dirty="0" smtClean="0"/>
          </a:p>
          <a:p>
            <a:endParaRPr lang="de-CH" dirty="0"/>
          </a:p>
        </p:txBody>
      </p:sp>
    </p:spTree>
    <p:extLst>
      <p:ext uri="{BB962C8B-B14F-4D97-AF65-F5344CB8AC3E}">
        <p14:creationId xmlns:p14="http://schemas.microsoft.com/office/powerpoint/2010/main" val="2996660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6023" y="1235224"/>
            <a:ext cx="7924800" cy="609600"/>
          </a:xfrm>
        </p:spPr>
        <p:txBody>
          <a:bodyPr/>
          <a:lstStyle/>
          <a:p>
            <a:r>
              <a:rPr lang="de-CH" b="0" dirty="0" smtClean="0"/>
              <a:t>Anknüpfungspunkte</a:t>
            </a:r>
            <a:endParaRPr lang="de-CH" b="0" dirty="0"/>
          </a:p>
        </p:txBody>
      </p:sp>
      <p:sp>
        <p:nvSpPr>
          <p:cNvPr id="3" name="Inhaltsplatzhalter 2"/>
          <p:cNvSpPr>
            <a:spLocks noGrp="1"/>
          </p:cNvSpPr>
          <p:nvPr>
            <p:ph idx="1"/>
          </p:nvPr>
        </p:nvSpPr>
        <p:spPr>
          <a:xfrm>
            <a:off x="486023" y="1981200"/>
            <a:ext cx="7924800" cy="4114800"/>
          </a:xfrm>
        </p:spPr>
        <p:txBody>
          <a:bodyPr>
            <a:normAutofit/>
          </a:bodyPr>
          <a:lstStyle/>
          <a:p>
            <a:pPr>
              <a:buClr>
                <a:srgbClr val="FF0000"/>
              </a:buClr>
              <a:buSzPct val="80000"/>
            </a:pPr>
            <a:r>
              <a:rPr lang="de-CH" dirty="0" smtClean="0"/>
              <a:t>Infrastruktur</a:t>
            </a:r>
          </a:p>
          <a:p>
            <a:pPr>
              <a:buClr>
                <a:srgbClr val="FF0000"/>
              </a:buClr>
              <a:buSzPct val="80000"/>
            </a:pPr>
            <a:r>
              <a:rPr lang="de-CH" dirty="0" smtClean="0"/>
              <a:t>Raumplanung (</a:t>
            </a:r>
            <a:r>
              <a:rPr lang="de-CH" dirty="0" err="1" smtClean="0"/>
              <a:t>Einzonungen</a:t>
            </a:r>
            <a:r>
              <a:rPr lang="de-CH" dirty="0" smtClean="0"/>
              <a:t>)</a:t>
            </a:r>
          </a:p>
          <a:p>
            <a:pPr>
              <a:buClr>
                <a:srgbClr val="FF0000"/>
              </a:buClr>
              <a:buSzPct val="80000"/>
            </a:pPr>
            <a:r>
              <a:rPr lang="de-CH" dirty="0" smtClean="0"/>
              <a:t>Wissens- und Technologietransfer</a:t>
            </a:r>
            <a:endParaRPr lang="de-CH" dirty="0"/>
          </a:p>
          <a:p>
            <a:pPr>
              <a:buClr>
                <a:srgbClr val="FF0000"/>
              </a:buClr>
              <a:buSzPct val="80000"/>
            </a:pPr>
            <a:r>
              <a:rPr lang="de-CH" dirty="0"/>
              <a:t>Bildung</a:t>
            </a:r>
          </a:p>
          <a:p>
            <a:pPr>
              <a:buClr>
                <a:srgbClr val="FF0000"/>
              </a:buClr>
              <a:buSzPct val="80000"/>
            </a:pPr>
            <a:r>
              <a:rPr lang="de-CH" dirty="0" smtClean="0"/>
              <a:t>Steuern</a:t>
            </a:r>
          </a:p>
          <a:p>
            <a:pPr>
              <a:buClr>
                <a:srgbClr val="FF0000"/>
              </a:buClr>
              <a:buSzPct val="80000"/>
            </a:pPr>
            <a:r>
              <a:rPr lang="de-CH" dirty="0" smtClean="0"/>
              <a:t>Etc</a:t>
            </a:r>
            <a:r>
              <a:rPr lang="de-CH" dirty="0"/>
              <a:t>.</a:t>
            </a:r>
            <a:endParaRPr lang="de-CH" dirty="0" smtClean="0"/>
          </a:p>
          <a:p>
            <a:pPr marL="0" indent="0">
              <a:buClr>
                <a:srgbClr val="FF0000"/>
              </a:buClr>
              <a:buNone/>
            </a:pPr>
            <a:endParaRPr lang="de-CH" dirty="0"/>
          </a:p>
          <a:p>
            <a:pPr marL="0" indent="0">
              <a:buClr>
                <a:srgbClr val="FF0000"/>
              </a:buClr>
              <a:buNone/>
            </a:pPr>
            <a:endParaRPr lang="de-CH" dirty="0"/>
          </a:p>
          <a:p>
            <a:pPr marL="0" indent="0">
              <a:buNone/>
            </a:pPr>
            <a:endParaRPr lang="de-CH" dirty="0" smtClean="0"/>
          </a:p>
          <a:p>
            <a:pPr marL="0" indent="0">
              <a:buNone/>
            </a:pPr>
            <a:endParaRPr lang="de-CH" dirty="0"/>
          </a:p>
          <a:p>
            <a:pPr marL="0" indent="0">
              <a:buNone/>
            </a:pPr>
            <a:endParaRPr lang="de-CH" sz="3600" dirty="0"/>
          </a:p>
          <a:p>
            <a:endParaRPr lang="de-CH" dirty="0"/>
          </a:p>
        </p:txBody>
      </p:sp>
    </p:spTree>
    <p:extLst>
      <p:ext uri="{BB962C8B-B14F-4D97-AF65-F5344CB8AC3E}">
        <p14:creationId xmlns:p14="http://schemas.microsoft.com/office/powerpoint/2010/main" val="83653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2103" y="1235224"/>
            <a:ext cx="7924800" cy="609600"/>
          </a:xfrm>
        </p:spPr>
        <p:txBody>
          <a:bodyPr/>
          <a:lstStyle/>
          <a:p>
            <a:r>
              <a:rPr lang="de-CH" b="0" dirty="0" smtClean="0"/>
              <a:t>Mit dem klaren Ziel …</a:t>
            </a:r>
            <a:endParaRPr lang="de-CH" b="0" dirty="0"/>
          </a:p>
        </p:txBody>
      </p:sp>
      <p:sp>
        <p:nvSpPr>
          <p:cNvPr id="3" name="Inhaltsplatzhalter 2"/>
          <p:cNvSpPr>
            <a:spLocks noGrp="1"/>
          </p:cNvSpPr>
          <p:nvPr>
            <p:ph idx="1"/>
          </p:nvPr>
        </p:nvSpPr>
        <p:spPr>
          <a:xfrm>
            <a:off x="486023" y="1981200"/>
            <a:ext cx="7924800" cy="4114800"/>
          </a:xfrm>
        </p:spPr>
        <p:txBody>
          <a:bodyPr/>
          <a:lstStyle/>
          <a:p>
            <a:pPr>
              <a:buClr>
                <a:srgbClr val="FF0000"/>
              </a:buClr>
              <a:buSzPct val="80000"/>
            </a:pPr>
            <a:r>
              <a:rPr lang="de-CH" dirty="0" smtClean="0"/>
              <a:t>Steuersubstrat von Privatpersonen und Unternehmen generieren,</a:t>
            </a:r>
          </a:p>
          <a:p>
            <a:pPr>
              <a:buClr>
                <a:srgbClr val="FF0000"/>
              </a:buClr>
              <a:buSzPct val="80000"/>
            </a:pPr>
            <a:r>
              <a:rPr lang="de-CH" dirty="0"/>
              <a:t>q</a:t>
            </a:r>
            <a:r>
              <a:rPr lang="de-CH" dirty="0" smtClean="0"/>
              <a:t>ualifizierte Arbeitsplätze schaffen,</a:t>
            </a:r>
          </a:p>
          <a:p>
            <a:pPr>
              <a:buClr>
                <a:srgbClr val="FF0000"/>
              </a:buClr>
              <a:buSzPct val="80000"/>
            </a:pPr>
            <a:r>
              <a:rPr lang="de-CH" dirty="0" smtClean="0"/>
              <a:t>Strukturwandel vollziehen.</a:t>
            </a:r>
          </a:p>
          <a:p>
            <a:endParaRPr lang="de-CH" dirty="0" smtClean="0"/>
          </a:p>
        </p:txBody>
      </p:sp>
    </p:spTree>
    <p:extLst>
      <p:ext uri="{BB962C8B-B14F-4D97-AF65-F5344CB8AC3E}">
        <p14:creationId xmlns:p14="http://schemas.microsoft.com/office/powerpoint/2010/main" val="3578292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8649" y="1246375"/>
            <a:ext cx="7924800" cy="609600"/>
          </a:xfrm>
        </p:spPr>
        <p:txBody>
          <a:bodyPr/>
          <a:lstStyle/>
          <a:p>
            <a:r>
              <a:rPr lang="de-CH" b="0" dirty="0" smtClean="0"/>
              <a:t>Langfristige Trends am Arbeitsmarkt</a:t>
            </a:r>
            <a:endParaRPr lang="de-CH" b="0" dirty="0"/>
          </a:p>
        </p:txBody>
      </p:sp>
      <p:sp>
        <p:nvSpPr>
          <p:cNvPr id="4" name="Foliennummernplatzhalter 5"/>
          <p:cNvSpPr>
            <a:spLocks noGrp="1"/>
          </p:cNvSpPr>
          <p:nvPr>
            <p:ph type="sldNum" sz="quarter" idx="12"/>
          </p:nvPr>
        </p:nvSpPr>
        <p:spPr>
          <a:xfrm>
            <a:off x="7383463" y="6629400"/>
            <a:ext cx="1941512" cy="457200"/>
          </a:xfrm>
          <a:noFill/>
        </p:spPr>
        <p:txBody>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a:spcBef>
                <a:spcPct val="0"/>
              </a:spcBef>
              <a:buFontTx/>
              <a:buNone/>
            </a:pPr>
            <a:fld id="{120DA0DA-B189-4456-8AA7-48679057A1D8}" type="slidenum">
              <a:rPr lang="de-DE" altLang="de-DE" sz="800" smtClean="0">
                <a:latin typeface="Arial" charset="0"/>
              </a:rPr>
              <a:pPr>
                <a:spcBef>
                  <a:spcPct val="0"/>
                </a:spcBef>
                <a:buFontTx/>
                <a:buNone/>
              </a:pPr>
              <a:t>8</a:t>
            </a:fld>
            <a:endParaRPr lang="de-DE" altLang="de-DE" sz="800" dirty="0" smtClean="0">
              <a:latin typeface="Arial" charset="0"/>
            </a:endParaRPr>
          </a:p>
        </p:txBody>
      </p:sp>
      <p:sp>
        <p:nvSpPr>
          <p:cNvPr id="6" name="Text Box 6"/>
          <p:cNvSpPr txBox="1">
            <a:spLocks noChangeArrowheads="1"/>
          </p:cNvSpPr>
          <p:nvPr/>
        </p:nvSpPr>
        <p:spPr bwMode="auto">
          <a:xfrm>
            <a:off x="486023" y="1731369"/>
            <a:ext cx="7669571" cy="307777"/>
          </a:xfrm>
          <a:prstGeom prst="rect">
            <a:avLst/>
          </a:prstGeom>
          <a:noFill/>
          <a:ln>
            <a:noFill/>
          </a:ln>
          <a:effectLs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50000"/>
              </a:spcBef>
              <a:buFontTx/>
              <a:buNone/>
            </a:pPr>
            <a:r>
              <a:rPr lang="de-CH" altLang="de-DE" sz="1400" dirty="0" smtClean="0"/>
              <a:t>Veränderung der Erwerbstätigkeit, 1992-2017 (jeweils 2. Quartal), in 1’000</a:t>
            </a:r>
            <a:endParaRPr lang="de-CH" altLang="de-DE" sz="1400" dirty="0"/>
          </a:p>
        </p:txBody>
      </p:sp>
      <p:grpSp>
        <p:nvGrpSpPr>
          <p:cNvPr id="3" name="Gruppieren 2"/>
          <p:cNvGrpSpPr/>
          <p:nvPr/>
        </p:nvGrpSpPr>
        <p:grpSpPr>
          <a:xfrm>
            <a:off x="53975" y="2041169"/>
            <a:ext cx="9505056" cy="4213345"/>
            <a:chOff x="197991" y="2041169"/>
            <a:chExt cx="9505056" cy="4213345"/>
          </a:xfrm>
        </p:grpSpPr>
        <p:graphicFrame>
          <p:nvGraphicFramePr>
            <p:cNvPr id="7" name="Diagramm 6"/>
            <p:cNvGraphicFramePr>
              <a:graphicFrameLocks/>
            </p:cNvGraphicFramePr>
            <p:nvPr>
              <p:extLst>
                <p:ext uri="{D42A27DB-BD31-4B8C-83A1-F6EECF244321}">
                  <p14:modId xmlns:p14="http://schemas.microsoft.com/office/powerpoint/2010/main" val="473339941"/>
                </p:ext>
              </p:extLst>
            </p:nvPr>
          </p:nvGraphicFramePr>
          <p:xfrm>
            <a:off x="197991" y="2041169"/>
            <a:ext cx="6328712" cy="4213345"/>
          </p:xfrm>
          <a:graphic>
            <a:graphicData uri="http://schemas.openxmlformats.org/drawingml/2006/chart">
              <c:chart xmlns:c="http://schemas.openxmlformats.org/drawingml/2006/chart" xmlns:r="http://schemas.openxmlformats.org/officeDocument/2006/relationships" r:id="rId3"/>
            </a:graphicData>
          </a:graphic>
        </p:graphicFrame>
        <p:sp>
          <p:nvSpPr>
            <p:cNvPr id="8" name="Geschweifte Klammer rechts 7"/>
            <p:cNvSpPr/>
            <p:nvPr/>
          </p:nvSpPr>
          <p:spPr>
            <a:xfrm>
              <a:off x="6246663" y="2132856"/>
              <a:ext cx="432048" cy="129614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
          <p:nvSpPr>
            <p:cNvPr id="9" name="Textfeld 8"/>
            <p:cNvSpPr txBox="1"/>
            <p:nvPr/>
          </p:nvSpPr>
          <p:spPr>
            <a:xfrm>
              <a:off x="6678711" y="2494637"/>
              <a:ext cx="2520280" cy="707886"/>
            </a:xfrm>
            <a:prstGeom prst="rect">
              <a:avLst/>
            </a:prstGeom>
            <a:noFill/>
          </p:spPr>
          <p:txBody>
            <a:bodyPr wrap="square" rtlCol="0">
              <a:spAutoFit/>
            </a:bodyPr>
            <a:lstStyle/>
            <a:p>
              <a:r>
                <a:rPr lang="de-CH" sz="2000" dirty="0" smtClean="0">
                  <a:latin typeface="+mj-lt"/>
                </a:rPr>
                <a:t>Hohe Qualifikationen</a:t>
              </a:r>
            </a:p>
            <a:p>
              <a:r>
                <a:rPr lang="de-CH" sz="2000" dirty="0" smtClean="0">
                  <a:latin typeface="+mj-lt"/>
                </a:rPr>
                <a:t>+1’034’000 (+73%)</a:t>
              </a:r>
              <a:endParaRPr lang="de-CH" sz="2000" dirty="0">
                <a:latin typeface="+mj-lt"/>
              </a:endParaRPr>
            </a:p>
          </p:txBody>
        </p:sp>
        <p:sp>
          <p:nvSpPr>
            <p:cNvPr id="10" name="Geschweifte Klammer rechts 9"/>
            <p:cNvSpPr/>
            <p:nvPr/>
          </p:nvSpPr>
          <p:spPr>
            <a:xfrm>
              <a:off x="6246663" y="3445727"/>
              <a:ext cx="432048" cy="1783498"/>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
          <p:nvSpPr>
            <p:cNvPr id="11" name="Textfeld 10"/>
            <p:cNvSpPr txBox="1"/>
            <p:nvPr/>
          </p:nvSpPr>
          <p:spPr>
            <a:xfrm>
              <a:off x="6678711" y="4006805"/>
              <a:ext cx="3024336" cy="707886"/>
            </a:xfrm>
            <a:prstGeom prst="rect">
              <a:avLst/>
            </a:prstGeom>
            <a:noFill/>
          </p:spPr>
          <p:txBody>
            <a:bodyPr wrap="square" rtlCol="0">
              <a:spAutoFit/>
            </a:bodyPr>
            <a:lstStyle/>
            <a:p>
              <a:r>
                <a:rPr lang="de-CH" sz="2000" dirty="0" smtClean="0">
                  <a:latin typeface="+mj-lt"/>
                </a:rPr>
                <a:t>Mittlere Qualifikationen</a:t>
              </a:r>
            </a:p>
            <a:p>
              <a:r>
                <a:rPr lang="de-CH" sz="2000" dirty="0" smtClean="0">
                  <a:latin typeface="+mj-lt"/>
                </a:rPr>
                <a:t>-67’000 (-3%)</a:t>
              </a:r>
              <a:endParaRPr lang="de-CH" sz="2000" dirty="0">
                <a:latin typeface="+mj-lt"/>
              </a:endParaRPr>
            </a:p>
          </p:txBody>
        </p:sp>
        <p:sp>
          <p:nvSpPr>
            <p:cNvPr id="12" name="Geschweifte Klammer rechts 11"/>
            <p:cNvSpPr/>
            <p:nvPr/>
          </p:nvSpPr>
          <p:spPr>
            <a:xfrm>
              <a:off x="6246663" y="5301208"/>
              <a:ext cx="432048" cy="864096"/>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a:p>
          </p:txBody>
        </p:sp>
        <p:sp>
          <p:nvSpPr>
            <p:cNvPr id="13" name="Textfeld 12"/>
            <p:cNvSpPr txBox="1"/>
            <p:nvPr/>
          </p:nvSpPr>
          <p:spPr>
            <a:xfrm>
              <a:off x="6678711" y="5446965"/>
              <a:ext cx="2520280" cy="707886"/>
            </a:xfrm>
            <a:prstGeom prst="rect">
              <a:avLst/>
            </a:prstGeom>
            <a:noFill/>
          </p:spPr>
          <p:txBody>
            <a:bodyPr wrap="square" rtlCol="0">
              <a:spAutoFit/>
            </a:bodyPr>
            <a:lstStyle/>
            <a:p>
              <a:r>
                <a:rPr lang="de-CH" sz="2000" dirty="0" smtClean="0">
                  <a:latin typeface="+mj-lt"/>
                </a:rPr>
                <a:t>Tiefe Qualifikationen</a:t>
              </a:r>
            </a:p>
            <a:p>
              <a:r>
                <a:rPr lang="de-CH" sz="2000" dirty="0" smtClean="0">
                  <a:latin typeface="+mj-lt"/>
                </a:rPr>
                <a:t>-85’000 (-30%)</a:t>
              </a:r>
              <a:endParaRPr lang="de-CH" sz="2000" dirty="0">
                <a:latin typeface="+mj-lt"/>
              </a:endParaRPr>
            </a:p>
          </p:txBody>
        </p:sp>
      </p:grpSp>
      <p:sp>
        <p:nvSpPr>
          <p:cNvPr id="14" name="Rechteck 1"/>
          <p:cNvSpPr>
            <a:spLocks noChangeArrowheads="1"/>
          </p:cNvSpPr>
          <p:nvPr/>
        </p:nvSpPr>
        <p:spPr bwMode="auto">
          <a:xfrm>
            <a:off x="486023" y="6359751"/>
            <a:ext cx="41455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a:solidFill>
                  <a:schemeClr val="tx1"/>
                </a:solidFill>
                <a:latin typeface="TradeGothic" pitchFamily="34" charset="0"/>
              </a:defRPr>
            </a:lvl1pPr>
            <a:lvl2pPr marL="742950" indent="-285750" eaLnBrk="0" hangingPunct="0">
              <a:spcBef>
                <a:spcPct val="20000"/>
              </a:spcBef>
              <a:buChar char="–"/>
              <a:defRPr>
                <a:solidFill>
                  <a:schemeClr val="tx1"/>
                </a:solidFill>
                <a:latin typeface="TradeGothic" pitchFamily="34" charset="0"/>
              </a:defRPr>
            </a:lvl2pPr>
            <a:lvl3pPr marL="1143000" indent="-228600" eaLnBrk="0" hangingPunct="0">
              <a:spcBef>
                <a:spcPct val="20000"/>
              </a:spcBef>
              <a:buChar char="•"/>
              <a:defRPr sz="1600">
                <a:solidFill>
                  <a:schemeClr val="tx1"/>
                </a:solidFill>
                <a:latin typeface="TradeGothic" pitchFamily="34" charset="0"/>
              </a:defRPr>
            </a:lvl3pPr>
            <a:lvl4pPr marL="1600200" indent="-228600" eaLnBrk="0" hangingPunct="0">
              <a:spcBef>
                <a:spcPct val="20000"/>
              </a:spcBef>
              <a:buChar char="–"/>
              <a:defRPr sz="2000">
                <a:solidFill>
                  <a:schemeClr val="tx1"/>
                </a:solidFill>
                <a:latin typeface="TradeGothic" pitchFamily="34" charset="0"/>
              </a:defRPr>
            </a:lvl4pPr>
            <a:lvl5pPr marL="2057400" indent="-228600" eaLnBrk="0" hangingPunct="0">
              <a:spcBef>
                <a:spcPct val="20000"/>
              </a:spcBef>
              <a:buChar char="»"/>
              <a:defRPr sz="2000">
                <a:solidFill>
                  <a:schemeClr val="tx1"/>
                </a:solidFill>
                <a:latin typeface="TradeGothic" pitchFamily="34" charset="0"/>
              </a:defRPr>
            </a:lvl5pPr>
            <a:lvl6pPr marL="2514600" indent="-228600" eaLnBrk="0" fontAlgn="base" hangingPunct="0">
              <a:spcBef>
                <a:spcPct val="20000"/>
              </a:spcBef>
              <a:spcAft>
                <a:spcPct val="0"/>
              </a:spcAft>
              <a:buChar char="»"/>
              <a:defRPr sz="2000">
                <a:solidFill>
                  <a:schemeClr val="tx1"/>
                </a:solidFill>
                <a:latin typeface="TradeGothic" pitchFamily="34" charset="0"/>
              </a:defRPr>
            </a:lvl6pPr>
            <a:lvl7pPr marL="2971800" indent="-228600" eaLnBrk="0" fontAlgn="base" hangingPunct="0">
              <a:spcBef>
                <a:spcPct val="20000"/>
              </a:spcBef>
              <a:spcAft>
                <a:spcPct val="0"/>
              </a:spcAft>
              <a:buChar char="»"/>
              <a:defRPr sz="2000">
                <a:solidFill>
                  <a:schemeClr val="tx1"/>
                </a:solidFill>
                <a:latin typeface="TradeGothic" pitchFamily="34" charset="0"/>
              </a:defRPr>
            </a:lvl7pPr>
            <a:lvl8pPr marL="3429000" indent="-228600" eaLnBrk="0" fontAlgn="base" hangingPunct="0">
              <a:spcBef>
                <a:spcPct val="20000"/>
              </a:spcBef>
              <a:spcAft>
                <a:spcPct val="0"/>
              </a:spcAft>
              <a:buChar char="»"/>
              <a:defRPr sz="2000">
                <a:solidFill>
                  <a:schemeClr val="tx1"/>
                </a:solidFill>
                <a:latin typeface="TradeGothic" pitchFamily="34" charset="0"/>
              </a:defRPr>
            </a:lvl8pPr>
            <a:lvl9pPr marL="3886200" indent="-228600" eaLnBrk="0" fontAlgn="base" hangingPunct="0">
              <a:spcBef>
                <a:spcPct val="20000"/>
              </a:spcBef>
              <a:spcAft>
                <a:spcPct val="0"/>
              </a:spcAft>
              <a:buChar char="»"/>
              <a:defRPr sz="2000">
                <a:solidFill>
                  <a:schemeClr val="tx1"/>
                </a:solidFill>
                <a:latin typeface="TradeGothic" pitchFamily="34" charset="0"/>
              </a:defRPr>
            </a:lvl9pPr>
          </a:lstStyle>
          <a:p>
            <a:pPr eaLnBrk="1" hangingPunct="1">
              <a:spcBef>
                <a:spcPct val="0"/>
              </a:spcBef>
              <a:buFontTx/>
              <a:buNone/>
            </a:pPr>
            <a:r>
              <a:rPr lang="de-CH" altLang="de-DE" sz="1400" dirty="0">
                <a:solidFill>
                  <a:srgbClr val="000000"/>
                </a:solidFill>
              </a:rPr>
              <a:t>Quelle: </a:t>
            </a:r>
            <a:r>
              <a:rPr lang="de-CH" altLang="de-DE" sz="1400" dirty="0" smtClean="0">
                <a:solidFill>
                  <a:srgbClr val="000000"/>
                </a:solidFill>
              </a:rPr>
              <a:t>BFS - SAKE</a:t>
            </a:r>
          </a:p>
        </p:txBody>
      </p:sp>
    </p:spTree>
    <p:extLst>
      <p:ext uri="{BB962C8B-B14F-4D97-AF65-F5344CB8AC3E}">
        <p14:creationId xmlns:p14="http://schemas.microsoft.com/office/powerpoint/2010/main" val="102166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2103" y="1235224"/>
            <a:ext cx="7924800" cy="609600"/>
          </a:xfrm>
        </p:spPr>
        <p:txBody>
          <a:bodyPr/>
          <a:lstStyle/>
          <a:p>
            <a:r>
              <a:rPr lang="de-CH" b="0" dirty="0" smtClean="0"/>
              <a:t>Innovationen über Privatwirtschaft</a:t>
            </a:r>
            <a:endParaRPr lang="de-CH" b="0" dirty="0"/>
          </a:p>
        </p:txBody>
      </p:sp>
      <p:sp>
        <p:nvSpPr>
          <p:cNvPr id="3" name="Inhaltsplatzhalter 2"/>
          <p:cNvSpPr>
            <a:spLocks noGrp="1"/>
          </p:cNvSpPr>
          <p:nvPr>
            <p:ph idx="1"/>
          </p:nvPr>
        </p:nvSpPr>
        <p:spPr>
          <a:xfrm>
            <a:off x="486023" y="1981200"/>
            <a:ext cx="7924800" cy="4114800"/>
          </a:xfrm>
        </p:spPr>
        <p:txBody>
          <a:bodyPr/>
          <a:lstStyle/>
          <a:p>
            <a:pPr>
              <a:buClr>
                <a:srgbClr val="FF0000"/>
              </a:buClr>
              <a:buSzPct val="80000"/>
            </a:pPr>
            <a:r>
              <a:rPr lang="de-CH" dirty="0"/>
              <a:t>Tiefe Steuern statt Förderbeiträge im Giesskannenprinzip</a:t>
            </a:r>
          </a:p>
          <a:p>
            <a:pPr>
              <a:buClr>
                <a:srgbClr val="FF0000"/>
              </a:buClr>
              <a:buSzPct val="80000"/>
              <a:tabLst>
                <a:tab pos="895350" algn="l"/>
              </a:tabLst>
            </a:pPr>
            <a:r>
              <a:rPr lang="de-CH" dirty="0" smtClean="0"/>
              <a:t>Wo Kapital ist, finden Innovationen statt </a:t>
            </a:r>
            <a:br>
              <a:rPr lang="de-CH" dirty="0" smtClean="0"/>
            </a:br>
            <a:r>
              <a:rPr lang="de-CH" dirty="0" smtClean="0">
                <a:sym typeface="Wingdings" panose="05000000000000000000" pitchFamily="2" charset="2"/>
              </a:rPr>
              <a:t> </a:t>
            </a:r>
            <a:r>
              <a:rPr lang="de-CH" dirty="0" smtClean="0"/>
              <a:t>keine oder reduzierte Erbschaftssteuer, Schenkungssteuer, Kapitalgewinnsteuer, 	Dividendensteuer etc.</a:t>
            </a:r>
            <a:endParaRPr lang="de-CH" dirty="0"/>
          </a:p>
        </p:txBody>
      </p:sp>
    </p:spTree>
    <p:extLst>
      <p:ext uri="{BB962C8B-B14F-4D97-AF65-F5344CB8AC3E}">
        <p14:creationId xmlns:p14="http://schemas.microsoft.com/office/powerpoint/2010/main" val="3827852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vd">
  <a:themeElements>
    <a:clrScheme name="v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d">
      <a:majorFont>
        <a:latin typeface="TradeGothic"/>
        <a:ea typeface=""/>
        <a:cs typeface=""/>
      </a:majorFont>
      <a:minorFont>
        <a:latin typeface="Trade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791</Words>
  <Application>Microsoft Office PowerPoint</Application>
  <PresentationFormat>Benutzerdefiniert</PresentationFormat>
  <Paragraphs>214</Paragraphs>
  <Slides>26</Slides>
  <Notes>26</Notes>
  <HiddenSlides>0</HiddenSlides>
  <MMClips>0</MMClips>
  <ScaleCrop>false</ScaleCrop>
  <HeadingPairs>
    <vt:vector size="4" baseType="variant">
      <vt:variant>
        <vt:lpstr>Design</vt:lpstr>
      </vt:variant>
      <vt:variant>
        <vt:i4>2</vt:i4>
      </vt:variant>
      <vt:variant>
        <vt:lpstr>Folientitel</vt:lpstr>
      </vt:variant>
      <vt:variant>
        <vt:i4>26</vt:i4>
      </vt:variant>
    </vt:vector>
  </HeadingPairs>
  <TitlesOfParts>
    <vt:vector size="28" baseType="lpstr">
      <vt:lpstr>vd</vt:lpstr>
      <vt:lpstr>Benutzerdefiniertes Design</vt:lpstr>
      <vt:lpstr> Herzlich willkommen  Das Erfolgsmodell Schweiz  15. Mai 2018 Urs Durrer, Vorsteher Amt für Wirtschaft</vt:lpstr>
      <vt:lpstr>Souveränität der Kantone</vt:lpstr>
      <vt:lpstr>Gewolltes Konkurrenzdenken</vt:lpstr>
      <vt:lpstr>Kaufkraft 2018 – Top 10 Bezirke Schweiz</vt:lpstr>
      <vt:lpstr>Systembegleitende Faktoren</vt:lpstr>
      <vt:lpstr>Anknüpfungspunkte</vt:lpstr>
      <vt:lpstr>Mit dem klaren Ziel …</vt:lpstr>
      <vt:lpstr>Langfristige Trends am Arbeitsmarkt</vt:lpstr>
      <vt:lpstr>Innovationen über Privatwirtschaft</vt:lpstr>
      <vt:lpstr>Volk als Regulationsorgan</vt:lpstr>
      <vt:lpstr>Schwyz als Vorreiter</vt:lpstr>
      <vt:lpstr>Ausschöpfung des Steuersubstrats 2018</vt:lpstr>
      <vt:lpstr>Unternehmenssteuer – internationaler Vergleich</vt:lpstr>
      <vt:lpstr>PowerPoint-Präsentation</vt:lpstr>
      <vt:lpstr>Hohes verfügbares jährliches Einkommen</vt:lpstr>
      <vt:lpstr>Steuern für Privatpersonen</vt:lpstr>
      <vt:lpstr>Fokus auf …</vt:lpstr>
      <vt:lpstr>Aufwandseite: Kantonaler Vergleich Staatsausgaben pro Einwohner 2015</vt:lpstr>
      <vt:lpstr>Solidarität unter den Kantonen</vt:lpstr>
      <vt:lpstr>Solidarität unter den Kantonen</vt:lpstr>
      <vt:lpstr>Finanzausgleich 2018</vt:lpstr>
      <vt:lpstr>Fazit:  Das Kantonsmodell ist ein Erfolg …</vt:lpstr>
      <vt:lpstr>Es prägt die Schweiz</vt:lpstr>
      <vt:lpstr>… solange der Solidaritätsgedanke auch in Zukunft gelebt wird.</vt:lpstr>
      <vt:lpstr>Und solange …</vt:lpstr>
      <vt:lpstr>Besten Dank für Ihre Aufmerksamkeit.</vt:lpstr>
    </vt:vector>
  </TitlesOfParts>
  <Company>Kantonale Verwaltung Schwyz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Zentrale Bürokommunikation</dc:creator>
  <cp:lastModifiedBy>Martina Tresch-Gisler</cp:lastModifiedBy>
  <cp:revision>1018</cp:revision>
  <cp:lastPrinted>2018-04-26T14:06:00Z</cp:lastPrinted>
  <dcterms:created xsi:type="dcterms:W3CDTF">2005-10-07T14:34:26Z</dcterms:created>
  <dcterms:modified xsi:type="dcterms:W3CDTF">2018-05-07T09:44:08Z</dcterms:modified>
</cp:coreProperties>
</file>