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1" r:id="rId1"/>
    <p:sldMasterId id="2147483673" r:id="rId2"/>
    <p:sldMasterId id="2147483679" r:id="rId3"/>
    <p:sldMasterId id="2147483686" r:id="rId4"/>
    <p:sldMasterId id="2147483695" r:id="rId5"/>
    <p:sldMasterId id="2147483703" r:id="rId6"/>
    <p:sldMasterId id="2147483711" r:id="rId7"/>
    <p:sldMasterId id="2147483719" r:id="rId8"/>
    <p:sldMasterId id="2147483728" r:id="rId9"/>
    <p:sldMasterId id="2147483735" r:id="rId10"/>
  </p:sldMasterIdLst>
  <p:notesMasterIdLst>
    <p:notesMasterId r:id="rId48"/>
  </p:notesMasterIdLst>
  <p:handoutMasterIdLst>
    <p:handoutMasterId r:id="rId49"/>
  </p:handoutMasterIdLst>
  <p:sldIdLst>
    <p:sldId id="273" r:id="rId11"/>
    <p:sldId id="292" r:id="rId12"/>
    <p:sldId id="285" r:id="rId13"/>
    <p:sldId id="343" r:id="rId14"/>
    <p:sldId id="306" r:id="rId15"/>
    <p:sldId id="362" r:id="rId16"/>
    <p:sldId id="327" r:id="rId17"/>
    <p:sldId id="353" r:id="rId18"/>
    <p:sldId id="354" r:id="rId19"/>
    <p:sldId id="359" r:id="rId20"/>
    <p:sldId id="321" r:id="rId21"/>
    <p:sldId id="355" r:id="rId22"/>
    <p:sldId id="356" r:id="rId23"/>
    <p:sldId id="299" r:id="rId24"/>
    <p:sldId id="309" r:id="rId25"/>
    <p:sldId id="358" r:id="rId26"/>
    <p:sldId id="298" r:id="rId27"/>
    <p:sldId id="350" r:id="rId28"/>
    <p:sldId id="310" r:id="rId29"/>
    <p:sldId id="346" r:id="rId30"/>
    <p:sldId id="341" r:id="rId31"/>
    <p:sldId id="360" r:id="rId32"/>
    <p:sldId id="361" r:id="rId33"/>
    <p:sldId id="337" r:id="rId34"/>
    <p:sldId id="319" r:id="rId35"/>
    <p:sldId id="349" r:id="rId36"/>
    <p:sldId id="357" r:id="rId37"/>
    <p:sldId id="322" r:id="rId38"/>
    <p:sldId id="297" r:id="rId39"/>
    <p:sldId id="313" r:id="rId40"/>
    <p:sldId id="314" r:id="rId41"/>
    <p:sldId id="348" r:id="rId42"/>
    <p:sldId id="316" r:id="rId43"/>
    <p:sldId id="347" r:id="rId44"/>
    <p:sldId id="308" r:id="rId45"/>
    <p:sldId id="342" r:id="rId46"/>
    <p:sldId id="281" r:id="rId47"/>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94" autoAdjust="0"/>
  </p:normalViewPr>
  <p:slideViewPr>
    <p:cSldViewPr>
      <p:cViewPr>
        <p:scale>
          <a:sx n="100" d="100"/>
          <a:sy n="100" d="100"/>
        </p:scale>
        <p:origin x="-1242" y="-36"/>
      </p:cViewPr>
      <p:guideLst>
        <p:guide orient="horz" pos="663"/>
        <p:guide pos="204"/>
      </p:guideLst>
    </p:cSldViewPr>
  </p:slideViewPr>
  <p:notesTextViewPr>
    <p:cViewPr>
      <p:scale>
        <a:sx n="1" d="1"/>
        <a:sy n="1" d="1"/>
      </p:scale>
      <p:origin x="0" y="0"/>
    </p:cViewPr>
  </p:notesTextViewPr>
  <p:sorterViewPr>
    <p:cViewPr>
      <p:scale>
        <a:sx n="100" d="100"/>
        <a:sy n="100" d="100"/>
      </p:scale>
      <p:origin x="0" y="1266"/>
    </p:cViewPr>
  </p:sorterViewPr>
  <p:notesViewPr>
    <p:cSldViewPr>
      <p:cViewPr varScale="1">
        <p:scale>
          <a:sx n="79" d="100"/>
          <a:sy n="79" d="100"/>
        </p:scale>
        <p:origin x="-3138" y="-7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corina.stevanon\AppData\Local\Microsoft\Windows\Temporary%20Internet%20Files\Content.Outlook\RRY1YBNH\RDI_2011_Kantone%20(2).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Tabelle1!$B$1</c:f>
              <c:strCache>
                <c:ptCount val="1"/>
                <c:pt idx="0">
                  <c:v>Datenreihe 1</c:v>
                </c:pt>
              </c:strCache>
            </c:strRef>
          </c:tx>
          <c:invertIfNegative val="0"/>
          <c:dPt>
            <c:idx val="0"/>
            <c:invertIfNegative val="0"/>
            <c:bubble3D val="0"/>
            <c:spPr>
              <a:solidFill>
                <a:schemeClr val="bg1">
                  <a:lumMod val="65000"/>
                </a:schemeClr>
              </a:solidFill>
            </c:spPr>
          </c:dPt>
          <c:dPt>
            <c:idx val="1"/>
            <c:invertIfNegative val="0"/>
            <c:bubble3D val="0"/>
            <c:spPr>
              <a:solidFill>
                <a:schemeClr val="bg1">
                  <a:lumMod val="65000"/>
                </a:schemeClr>
              </a:solidFill>
            </c:spPr>
          </c:dPt>
          <c:dPt>
            <c:idx val="2"/>
            <c:invertIfNegative val="0"/>
            <c:bubble3D val="0"/>
            <c:spPr>
              <a:solidFill>
                <a:schemeClr val="bg1">
                  <a:lumMod val="65000"/>
                </a:schemeClr>
              </a:solidFill>
            </c:spPr>
          </c:dPt>
          <c:dPt>
            <c:idx val="3"/>
            <c:invertIfNegative val="0"/>
            <c:bubble3D val="0"/>
            <c:spPr>
              <a:solidFill>
                <a:schemeClr val="bg1">
                  <a:lumMod val="65000"/>
                </a:schemeClr>
              </a:solidFill>
            </c:spPr>
          </c:dPt>
          <c:dPt>
            <c:idx val="4"/>
            <c:invertIfNegative val="0"/>
            <c:bubble3D val="0"/>
            <c:spPr>
              <a:solidFill>
                <a:srgbClr val="C00000"/>
              </a:solidFill>
            </c:spPr>
          </c:dPt>
          <c:cat>
            <c:strRef>
              <c:f>Tabelle1!$A$2:$A$6</c:f>
              <c:strCache>
                <c:ptCount val="5"/>
                <c:pt idx="0">
                  <c:v>Niederlande</c:v>
                </c:pt>
                <c:pt idx="1">
                  <c:v>Deutschland</c:v>
                </c:pt>
                <c:pt idx="2">
                  <c:v>USA</c:v>
                </c:pt>
                <c:pt idx="3">
                  <c:v>Singapur</c:v>
                </c:pt>
                <c:pt idx="4">
                  <c:v>Schweiz</c:v>
                </c:pt>
              </c:strCache>
            </c:strRef>
          </c:cat>
          <c:val>
            <c:numRef>
              <c:f>Tabelle1!$B$2:$B$6</c:f>
              <c:numCache>
                <c:formatCode>General</c:formatCode>
                <c:ptCount val="5"/>
                <c:pt idx="0">
                  <c:v>5.5</c:v>
                </c:pt>
                <c:pt idx="1">
                  <c:v>5.53</c:v>
                </c:pt>
                <c:pt idx="2">
                  <c:v>5.61</c:v>
                </c:pt>
                <c:pt idx="3">
                  <c:v>5.68</c:v>
                </c:pt>
                <c:pt idx="4">
                  <c:v>5.76</c:v>
                </c:pt>
              </c:numCache>
            </c:numRef>
          </c:val>
        </c:ser>
        <c:ser>
          <c:idx val="1"/>
          <c:order val="1"/>
          <c:tx>
            <c:strRef>
              <c:f>Tabelle1!$C$1</c:f>
              <c:strCache>
                <c:ptCount val="1"/>
                <c:pt idx="0">
                  <c:v>Datenreihe 2</c:v>
                </c:pt>
              </c:strCache>
            </c:strRef>
          </c:tx>
          <c:invertIfNegative val="0"/>
          <c:cat>
            <c:strRef>
              <c:f>Tabelle1!$A$2:$A$6</c:f>
              <c:strCache>
                <c:ptCount val="5"/>
                <c:pt idx="0">
                  <c:v>Niederlande</c:v>
                </c:pt>
                <c:pt idx="1">
                  <c:v>Deutschland</c:v>
                </c:pt>
                <c:pt idx="2">
                  <c:v>USA</c:v>
                </c:pt>
                <c:pt idx="3">
                  <c:v>Singapur</c:v>
                </c:pt>
                <c:pt idx="4">
                  <c:v>Schweiz</c:v>
                </c:pt>
              </c:strCache>
            </c:strRef>
          </c:cat>
          <c:val>
            <c:numRef>
              <c:f>Tabelle1!$C$2:$C$6</c:f>
              <c:numCache>
                <c:formatCode>General</c:formatCode>
                <c:ptCount val="5"/>
              </c:numCache>
            </c:numRef>
          </c:val>
        </c:ser>
        <c:ser>
          <c:idx val="2"/>
          <c:order val="2"/>
          <c:tx>
            <c:strRef>
              <c:f>Tabelle1!$D$1</c:f>
              <c:strCache>
                <c:ptCount val="1"/>
                <c:pt idx="0">
                  <c:v>Datenreihe 3</c:v>
                </c:pt>
              </c:strCache>
            </c:strRef>
          </c:tx>
          <c:invertIfNegative val="0"/>
          <c:cat>
            <c:strRef>
              <c:f>Tabelle1!$A$2:$A$6</c:f>
              <c:strCache>
                <c:ptCount val="5"/>
                <c:pt idx="0">
                  <c:v>Niederlande</c:v>
                </c:pt>
                <c:pt idx="1">
                  <c:v>Deutschland</c:v>
                </c:pt>
                <c:pt idx="2">
                  <c:v>USA</c:v>
                </c:pt>
                <c:pt idx="3">
                  <c:v>Singapur</c:v>
                </c:pt>
                <c:pt idx="4">
                  <c:v>Schweiz</c:v>
                </c:pt>
              </c:strCache>
            </c:strRef>
          </c:cat>
          <c:val>
            <c:numRef>
              <c:f>Tabelle1!$D$2:$D$6</c:f>
              <c:numCache>
                <c:formatCode>General</c:formatCode>
                <c:ptCount val="5"/>
              </c:numCache>
            </c:numRef>
          </c:val>
        </c:ser>
        <c:dLbls>
          <c:showLegendKey val="0"/>
          <c:showVal val="0"/>
          <c:showCatName val="0"/>
          <c:showSerName val="0"/>
          <c:showPercent val="0"/>
          <c:showBubbleSize val="0"/>
        </c:dLbls>
        <c:gapWidth val="150"/>
        <c:overlap val="100"/>
        <c:axId val="95719808"/>
        <c:axId val="95721344"/>
      </c:barChart>
      <c:catAx>
        <c:axId val="95719808"/>
        <c:scaling>
          <c:orientation val="minMax"/>
        </c:scaling>
        <c:delete val="0"/>
        <c:axPos val="l"/>
        <c:numFmt formatCode="General" sourceLinked="1"/>
        <c:majorTickMark val="out"/>
        <c:minorTickMark val="none"/>
        <c:tickLblPos val="nextTo"/>
        <c:txPr>
          <a:bodyPr/>
          <a:lstStyle/>
          <a:p>
            <a:pPr>
              <a:defRPr>
                <a:solidFill>
                  <a:schemeClr val="bg1"/>
                </a:solidFill>
              </a:defRPr>
            </a:pPr>
            <a:endParaRPr lang="de-DE"/>
          </a:p>
        </c:txPr>
        <c:crossAx val="95721344"/>
        <c:crosses val="autoZero"/>
        <c:auto val="1"/>
        <c:lblAlgn val="ctr"/>
        <c:lblOffset val="100"/>
        <c:noMultiLvlLbl val="0"/>
      </c:catAx>
      <c:valAx>
        <c:axId val="95721344"/>
        <c:scaling>
          <c:orientation val="minMax"/>
          <c:max val="5.8"/>
          <c:min val="5"/>
        </c:scaling>
        <c:delete val="0"/>
        <c:axPos val="b"/>
        <c:majorGridlines/>
        <c:numFmt formatCode="General" sourceLinked="1"/>
        <c:majorTickMark val="out"/>
        <c:minorTickMark val="none"/>
        <c:tickLblPos val="nextTo"/>
        <c:txPr>
          <a:bodyPr/>
          <a:lstStyle/>
          <a:p>
            <a:pPr>
              <a:defRPr>
                <a:solidFill>
                  <a:schemeClr val="bg1"/>
                </a:solidFill>
              </a:defRPr>
            </a:pPr>
            <a:endParaRPr lang="de-DE"/>
          </a:p>
        </c:txPr>
        <c:crossAx val="95719808"/>
        <c:crosses val="autoZero"/>
        <c:crossBetween val="between"/>
      </c:valAx>
    </c:plotArea>
    <c:plotVisOnly val="1"/>
    <c:dispBlanksAs val="gap"/>
    <c:showDLblsOverMax val="0"/>
  </c:chart>
  <c:txPr>
    <a:bodyPr/>
    <a:lstStyle/>
    <a:p>
      <a:pPr>
        <a:defRPr sz="1799"/>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270587618071825"/>
          <c:y val="2.8758169934640521E-2"/>
          <c:w val="0.66750427716628324"/>
          <c:h val="0.87327219391693689"/>
        </c:manualLayout>
      </c:layout>
      <c:barChart>
        <c:barDir val="bar"/>
        <c:grouping val="clustered"/>
        <c:varyColors val="0"/>
        <c:ser>
          <c:idx val="0"/>
          <c:order val="0"/>
          <c:tx>
            <c:strRef>
              <c:f>Tabelle1!$B$1</c:f>
              <c:strCache>
                <c:ptCount val="1"/>
                <c:pt idx="0">
                  <c:v>Datenreihe 1</c:v>
                </c:pt>
              </c:strCache>
            </c:strRef>
          </c:tx>
          <c:spPr>
            <a:solidFill>
              <a:schemeClr val="accent3"/>
            </a:solidFill>
            <a:ln>
              <a:noFill/>
            </a:ln>
          </c:spPr>
          <c:invertIfNegative val="0"/>
          <c:dPt>
            <c:idx val="0"/>
            <c:invertIfNegative val="0"/>
            <c:bubble3D val="0"/>
          </c:dPt>
          <c:dPt>
            <c:idx val="2"/>
            <c:invertIfNegative val="0"/>
            <c:bubble3D val="0"/>
          </c:dPt>
          <c:dPt>
            <c:idx val="14"/>
            <c:invertIfNegative val="0"/>
            <c:bubble3D val="0"/>
            <c:spPr>
              <a:solidFill>
                <a:srgbClr val="C00000"/>
              </a:solidFill>
              <a:ln>
                <a:noFill/>
              </a:ln>
            </c:spPr>
          </c:dPt>
          <c:cat>
            <c:strRef>
              <c:f>Tabelle1!$A$2:$A$16</c:f>
              <c:strCache>
                <c:ptCount val="15"/>
                <c:pt idx="0">
                  <c:v>Indien</c:v>
                </c:pt>
                <c:pt idx="1">
                  <c:v>Spanien</c:v>
                </c:pt>
                <c:pt idx="2">
                  <c:v>Tschechien</c:v>
                </c:pt>
                <c:pt idx="3">
                  <c:v>Italien</c:v>
                </c:pt>
                <c:pt idx="4">
                  <c:v>Indonesien</c:v>
                </c:pt>
                <c:pt idx="5">
                  <c:v>Irland</c:v>
                </c:pt>
                <c:pt idx="6">
                  <c:v>Frankreich</c:v>
                </c:pt>
                <c:pt idx="7">
                  <c:v>Norwegen</c:v>
                </c:pt>
                <c:pt idx="8">
                  <c:v>Grossbritannien</c:v>
                </c:pt>
                <c:pt idx="9">
                  <c:v>Dänemark</c:v>
                </c:pt>
                <c:pt idx="10">
                  <c:v>Schweden</c:v>
                </c:pt>
                <c:pt idx="11">
                  <c:v>Deutschland</c:v>
                </c:pt>
                <c:pt idx="12">
                  <c:v>Japan</c:v>
                </c:pt>
                <c:pt idx="13">
                  <c:v>USA</c:v>
                </c:pt>
                <c:pt idx="14">
                  <c:v>Schweiz</c:v>
                </c:pt>
              </c:strCache>
            </c:strRef>
          </c:cat>
          <c:val>
            <c:numRef>
              <c:f>Tabelle1!$B$2:$B$16</c:f>
              <c:numCache>
                <c:formatCode>0.00</c:formatCode>
                <c:ptCount val="15"/>
                <c:pt idx="0">
                  <c:v>3.65</c:v>
                </c:pt>
                <c:pt idx="1">
                  <c:v>3.72</c:v>
                </c:pt>
                <c:pt idx="2">
                  <c:v>3.79</c:v>
                </c:pt>
                <c:pt idx="3">
                  <c:v>3.86</c:v>
                </c:pt>
                <c:pt idx="4">
                  <c:v>3.94</c:v>
                </c:pt>
                <c:pt idx="5">
                  <c:v>4.8099999999999996</c:v>
                </c:pt>
                <c:pt idx="6">
                  <c:v>4.88</c:v>
                </c:pt>
                <c:pt idx="7">
                  <c:v>4.99</c:v>
                </c:pt>
                <c:pt idx="8">
                  <c:v>5.0199999999999996</c:v>
                </c:pt>
                <c:pt idx="9">
                  <c:v>5.1100000000000003</c:v>
                </c:pt>
                <c:pt idx="10">
                  <c:v>5.46</c:v>
                </c:pt>
                <c:pt idx="11">
                  <c:v>5.51</c:v>
                </c:pt>
                <c:pt idx="12">
                  <c:v>5.54</c:v>
                </c:pt>
                <c:pt idx="13">
                  <c:v>5.58</c:v>
                </c:pt>
                <c:pt idx="14">
                  <c:v>5.76</c:v>
                </c:pt>
              </c:numCache>
            </c:numRef>
          </c:val>
        </c:ser>
        <c:ser>
          <c:idx val="2"/>
          <c:order val="1"/>
          <c:tx>
            <c:strRef>
              <c:f>Tabelle1!$D$1</c:f>
              <c:strCache>
                <c:ptCount val="1"/>
                <c:pt idx="0">
                  <c:v>Datenreihe 3</c:v>
                </c:pt>
              </c:strCache>
            </c:strRef>
          </c:tx>
          <c:invertIfNegative val="0"/>
          <c:cat>
            <c:strRef>
              <c:f>Tabelle1!$A$2:$A$16</c:f>
              <c:strCache>
                <c:ptCount val="15"/>
                <c:pt idx="0">
                  <c:v>Indien</c:v>
                </c:pt>
                <c:pt idx="1">
                  <c:v>Spanien</c:v>
                </c:pt>
                <c:pt idx="2">
                  <c:v>Tschechien</c:v>
                </c:pt>
                <c:pt idx="3">
                  <c:v>Italien</c:v>
                </c:pt>
                <c:pt idx="4">
                  <c:v>Indonesien</c:v>
                </c:pt>
                <c:pt idx="5">
                  <c:v>Irland</c:v>
                </c:pt>
                <c:pt idx="6">
                  <c:v>Frankreich</c:v>
                </c:pt>
                <c:pt idx="7">
                  <c:v>Norwegen</c:v>
                </c:pt>
                <c:pt idx="8">
                  <c:v>Grossbritannien</c:v>
                </c:pt>
                <c:pt idx="9">
                  <c:v>Dänemark</c:v>
                </c:pt>
                <c:pt idx="10">
                  <c:v>Schweden</c:v>
                </c:pt>
                <c:pt idx="11">
                  <c:v>Deutschland</c:v>
                </c:pt>
                <c:pt idx="12">
                  <c:v>Japan</c:v>
                </c:pt>
                <c:pt idx="13">
                  <c:v>USA</c:v>
                </c:pt>
                <c:pt idx="14">
                  <c:v>Schweiz</c:v>
                </c:pt>
              </c:strCache>
            </c:strRef>
          </c:cat>
          <c:val>
            <c:numRef>
              <c:f>Tabelle1!$D$2:$D$16</c:f>
              <c:numCache>
                <c:formatCode>General</c:formatCode>
                <c:ptCount val="15"/>
              </c:numCache>
            </c:numRef>
          </c:val>
        </c:ser>
        <c:dLbls>
          <c:showLegendKey val="0"/>
          <c:showVal val="0"/>
          <c:showCatName val="0"/>
          <c:showSerName val="0"/>
          <c:showPercent val="0"/>
          <c:showBubbleSize val="0"/>
        </c:dLbls>
        <c:gapWidth val="150"/>
        <c:axId val="143887360"/>
        <c:axId val="148419328"/>
      </c:barChart>
      <c:catAx>
        <c:axId val="143887360"/>
        <c:scaling>
          <c:orientation val="minMax"/>
        </c:scaling>
        <c:delete val="0"/>
        <c:axPos val="l"/>
        <c:numFmt formatCode="General" sourceLinked="1"/>
        <c:majorTickMark val="out"/>
        <c:minorTickMark val="none"/>
        <c:tickLblPos val="nextTo"/>
        <c:txPr>
          <a:bodyPr/>
          <a:lstStyle/>
          <a:p>
            <a:pPr>
              <a:defRPr sz="1600"/>
            </a:pPr>
            <a:endParaRPr lang="de-DE"/>
          </a:p>
        </c:txPr>
        <c:crossAx val="148419328"/>
        <c:crosses val="autoZero"/>
        <c:auto val="1"/>
        <c:lblAlgn val="ctr"/>
        <c:lblOffset val="100"/>
        <c:tickLblSkip val="1"/>
        <c:noMultiLvlLbl val="0"/>
      </c:catAx>
      <c:valAx>
        <c:axId val="148419328"/>
        <c:scaling>
          <c:orientation val="minMax"/>
          <c:max val="7"/>
          <c:min val="1"/>
        </c:scaling>
        <c:delete val="0"/>
        <c:axPos val="b"/>
        <c:majorGridlines/>
        <c:numFmt formatCode="0.0" sourceLinked="0"/>
        <c:majorTickMark val="out"/>
        <c:minorTickMark val="none"/>
        <c:tickLblPos val="nextTo"/>
        <c:txPr>
          <a:bodyPr/>
          <a:lstStyle/>
          <a:p>
            <a:pPr>
              <a:defRPr sz="1600"/>
            </a:pPr>
            <a:endParaRPr lang="de-DE"/>
          </a:p>
        </c:txPr>
        <c:crossAx val="143887360"/>
        <c:crosses val="autoZero"/>
        <c:crossBetween val="between"/>
        <c:majorUnit val="2"/>
      </c:valAx>
      <c:spPr>
        <a:noFill/>
        <a:ln w="25400">
          <a:noFill/>
        </a:ln>
      </c:spPr>
    </c:plotArea>
    <c:plotVisOnly val="1"/>
    <c:dispBlanksAs val="gap"/>
    <c:showDLblsOverMax val="0"/>
  </c:chart>
  <c:txPr>
    <a:bodyPr/>
    <a:lstStyle/>
    <a:p>
      <a:pPr>
        <a:defRPr sz="1800">
          <a:solidFill>
            <a:schemeClr val="bg1"/>
          </a:solidFill>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strRef>
              <c:f>Tabelle1!$B$1</c:f>
              <c:strCache>
                <c:ptCount val="1"/>
                <c:pt idx="0">
                  <c:v>Datenreihe 1</c:v>
                </c:pt>
              </c:strCache>
            </c:strRef>
          </c:tx>
          <c:invertIfNegative val="0"/>
          <c:dPt>
            <c:idx val="0"/>
            <c:invertIfNegative val="0"/>
            <c:bubble3D val="0"/>
            <c:spPr>
              <a:solidFill>
                <a:schemeClr val="bg1"/>
              </a:solidFill>
            </c:spPr>
          </c:dPt>
          <c:dPt>
            <c:idx val="7"/>
            <c:invertIfNegative val="0"/>
            <c:bubble3D val="0"/>
            <c:spPr>
              <a:solidFill>
                <a:schemeClr val="bg1"/>
              </a:solidFill>
            </c:spPr>
          </c:dPt>
          <c:dLbls>
            <c:dLbl>
              <c:idx val="0"/>
              <c:layout>
                <c:manualLayout>
                  <c:x val="0.45065021386215615"/>
                  <c:y val="-2.2094745361373922E-7"/>
                </c:manualLayout>
              </c:layout>
              <c:showLegendKey val="0"/>
              <c:showVal val="1"/>
              <c:showCatName val="0"/>
              <c:showSerName val="0"/>
              <c:showPercent val="0"/>
              <c:showBubbleSize val="0"/>
            </c:dLbl>
            <c:dLbl>
              <c:idx val="1"/>
              <c:layout>
                <c:manualLayout>
                  <c:x val="0.32174917371439682"/>
                  <c:y val="1.403016330447244E-2"/>
                </c:manualLayout>
              </c:layout>
              <c:showLegendKey val="0"/>
              <c:showVal val="1"/>
              <c:showCatName val="0"/>
              <c:showSerName val="0"/>
              <c:showPercent val="0"/>
              <c:showBubbleSize val="0"/>
            </c:dLbl>
            <c:dLbl>
              <c:idx val="2"/>
              <c:layout>
                <c:manualLayout>
                  <c:x val="0.24847914843977836"/>
                  <c:y val="1.1224130643578056E-2"/>
                </c:manualLayout>
              </c:layout>
              <c:showLegendKey val="0"/>
              <c:showVal val="1"/>
              <c:showCatName val="0"/>
              <c:showSerName val="0"/>
              <c:showPercent val="0"/>
              <c:showBubbleSize val="0"/>
            </c:dLbl>
            <c:dLbl>
              <c:idx val="3"/>
              <c:layout>
                <c:manualLayout>
                  <c:x val="0.19691880528822786"/>
                  <c:y val="-2.806032660894488E-3"/>
                </c:manualLayout>
              </c:layout>
              <c:showLegendKey val="0"/>
              <c:showVal val="1"/>
              <c:showCatName val="0"/>
              <c:showSerName val="0"/>
              <c:showPercent val="0"/>
              <c:showBubbleSize val="0"/>
            </c:dLbl>
            <c:dLbl>
              <c:idx val="4"/>
              <c:layout>
                <c:manualLayout>
                  <c:x val="0.10058228832507048"/>
                  <c:y val="8.4180979826834635E-3"/>
                </c:manualLayout>
              </c:layout>
              <c:showLegendKey val="0"/>
              <c:showVal val="1"/>
              <c:showCatName val="0"/>
              <c:showSerName val="0"/>
              <c:showPercent val="0"/>
              <c:showBubbleSize val="0"/>
            </c:dLbl>
            <c:dLbl>
              <c:idx val="5"/>
              <c:layout>
                <c:manualLayout>
                  <c:x val="8.5656897054534845E-2"/>
                  <c:y val="-5.6122862692426414E-3"/>
                </c:manualLayout>
              </c:layout>
              <c:showLegendKey val="0"/>
              <c:showVal val="1"/>
              <c:showCatName val="0"/>
              <c:showSerName val="0"/>
              <c:showPercent val="0"/>
              <c:showBubbleSize val="0"/>
            </c:dLbl>
            <c:dLbl>
              <c:idx val="6"/>
              <c:layout>
                <c:manualLayout>
                  <c:x val="8.0059419655876457E-2"/>
                  <c:y val="5.612065321788976E-3"/>
                </c:manualLayout>
              </c:layout>
              <c:showLegendKey val="0"/>
              <c:showVal val="1"/>
              <c:showCatName val="0"/>
              <c:showSerName val="0"/>
              <c:showPercent val="0"/>
              <c:showBubbleSize val="0"/>
            </c:dLbl>
            <c:dLbl>
              <c:idx val="7"/>
              <c:layout>
                <c:manualLayout>
                  <c:x val="8.2943156411004179E-2"/>
                  <c:y val="2.8058117134408742E-3"/>
                </c:manualLayout>
              </c:layout>
              <c:showLegendKey val="0"/>
              <c:showVal val="1"/>
              <c:showCatName val="0"/>
              <c:showSerName val="0"/>
              <c:showPercent val="0"/>
              <c:showBubbleSize val="0"/>
            </c:dLbl>
            <c:dLbl>
              <c:idx val="8"/>
              <c:layout>
                <c:manualLayout>
                  <c:x val="8.0229537280062213E-2"/>
                  <c:y val="2.806032660894488E-3"/>
                </c:manualLayout>
              </c:layout>
              <c:showLegendKey val="0"/>
              <c:showVal val="1"/>
              <c:showCatName val="0"/>
              <c:showSerName val="0"/>
              <c:showPercent val="0"/>
              <c:showBubbleSize val="0"/>
            </c:dLbl>
            <c:dLbl>
              <c:idx val="9"/>
              <c:layout>
                <c:manualLayout>
                  <c:x val="0"/>
                  <c:y val="-2.2094745361373922E-7"/>
                </c:manualLayout>
              </c:layout>
              <c:showLegendKey val="0"/>
              <c:showVal val="1"/>
              <c:showCatName val="0"/>
              <c:showSerName val="0"/>
              <c:showPercent val="0"/>
              <c:showBubbleSize val="0"/>
            </c:dLbl>
            <c:txPr>
              <a:bodyPr/>
              <a:lstStyle/>
              <a:p>
                <a:pPr>
                  <a:defRPr sz="1300">
                    <a:solidFill>
                      <a:schemeClr val="bg1"/>
                    </a:solidFill>
                  </a:defRPr>
                </a:pPr>
                <a:endParaRPr lang="de-DE"/>
              </a:p>
            </c:txPr>
            <c:showLegendKey val="0"/>
            <c:showVal val="1"/>
            <c:showCatName val="0"/>
            <c:showSerName val="0"/>
            <c:showPercent val="0"/>
            <c:showBubbleSize val="0"/>
            <c:showLeaderLines val="0"/>
          </c:dLbls>
          <c:cat>
            <c:strRef>
              <c:f>Tabelle1!$A$2:$A$11</c:f>
              <c:strCache>
                <c:ptCount val="10"/>
                <c:pt idx="0">
                  <c:v>Schweiz</c:v>
                </c:pt>
                <c:pt idx="1">
                  <c:v>Grossbritannien</c:v>
                </c:pt>
                <c:pt idx="2">
                  <c:v>Niederlande</c:v>
                </c:pt>
                <c:pt idx="3">
                  <c:v>Spanien</c:v>
                </c:pt>
                <c:pt idx="4">
                  <c:v>Italien</c:v>
                </c:pt>
                <c:pt idx="5">
                  <c:v>Frankreich</c:v>
                </c:pt>
                <c:pt idx="6">
                  <c:v>Ungarn</c:v>
                </c:pt>
                <c:pt idx="7">
                  <c:v>Österreich</c:v>
                </c:pt>
                <c:pt idx="8">
                  <c:v>Deutschland</c:v>
                </c:pt>
                <c:pt idx="9">
                  <c:v>Belgien</c:v>
                </c:pt>
              </c:strCache>
            </c:strRef>
          </c:cat>
          <c:val>
            <c:numRef>
              <c:f>Tabelle1!$B$2:$B$11</c:f>
              <c:numCache>
                <c:formatCode>0.00%</c:formatCode>
                <c:ptCount val="10"/>
                <c:pt idx="0">
                  <c:v>0.22</c:v>
                </c:pt>
                <c:pt idx="1">
                  <c:v>0.315</c:v>
                </c:pt>
                <c:pt idx="2">
                  <c:v>0.36899999999999999</c:v>
                </c:pt>
                <c:pt idx="3">
                  <c:v>0.40699999999999997</c:v>
                </c:pt>
                <c:pt idx="4">
                  <c:v>0.47799999999999998</c:v>
                </c:pt>
                <c:pt idx="5">
                  <c:v>0.48899999999999999</c:v>
                </c:pt>
                <c:pt idx="6">
                  <c:v>0.49</c:v>
                </c:pt>
                <c:pt idx="7">
                  <c:v>0.49099999999999999</c:v>
                </c:pt>
                <c:pt idx="8">
                  <c:v>0.49299999999999999</c:v>
                </c:pt>
                <c:pt idx="9">
                  <c:v>0.55800000000000005</c:v>
                </c:pt>
              </c:numCache>
            </c:numRef>
          </c:val>
        </c:ser>
        <c:dLbls>
          <c:showLegendKey val="0"/>
          <c:showVal val="1"/>
          <c:showCatName val="0"/>
          <c:showSerName val="0"/>
          <c:showPercent val="0"/>
          <c:showBubbleSize val="0"/>
        </c:dLbls>
        <c:gapWidth val="150"/>
        <c:overlap val="-25"/>
        <c:axId val="181772288"/>
        <c:axId val="181775744"/>
      </c:barChart>
      <c:catAx>
        <c:axId val="181772288"/>
        <c:scaling>
          <c:orientation val="minMax"/>
        </c:scaling>
        <c:delete val="0"/>
        <c:axPos val="l"/>
        <c:majorTickMark val="none"/>
        <c:minorTickMark val="none"/>
        <c:tickLblPos val="nextTo"/>
        <c:txPr>
          <a:bodyPr/>
          <a:lstStyle/>
          <a:p>
            <a:pPr>
              <a:defRPr sz="1300">
                <a:solidFill>
                  <a:schemeClr val="bg1"/>
                </a:solidFill>
              </a:defRPr>
            </a:pPr>
            <a:endParaRPr lang="de-DE"/>
          </a:p>
        </c:txPr>
        <c:crossAx val="181775744"/>
        <c:crosses val="autoZero"/>
        <c:auto val="1"/>
        <c:lblAlgn val="ctr"/>
        <c:lblOffset val="100"/>
        <c:noMultiLvlLbl val="0"/>
      </c:catAx>
      <c:valAx>
        <c:axId val="181775744"/>
        <c:scaling>
          <c:orientation val="minMax"/>
        </c:scaling>
        <c:delete val="1"/>
        <c:axPos val="b"/>
        <c:numFmt formatCode="0.00%" sourceLinked="1"/>
        <c:majorTickMark val="none"/>
        <c:minorTickMark val="none"/>
        <c:tickLblPos val="nextTo"/>
        <c:crossAx val="181772288"/>
        <c:crosses val="autoZero"/>
        <c:crossBetween val="between"/>
      </c:valAx>
    </c:plotArea>
    <c:plotVisOnly val="1"/>
    <c:dispBlanksAs val="gap"/>
    <c:showDLblsOverMax val="0"/>
  </c:chart>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52380952380953"/>
          <c:y val="0.16306954436450841"/>
          <c:w val="0.65396825396825398"/>
          <c:h val="0.58992805755395683"/>
        </c:manualLayout>
      </c:layout>
      <c:barChart>
        <c:barDir val="bar"/>
        <c:grouping val="percentStacked"/>
        <c:varyColors val="0"/>
        <c:ser>
          <c:idx val="0"/>
          <c:order val="0"/>
          <c:tx>
            <c:strRef>
              <c:f>Sheet1!$A$2</c:f>
              <c:strCache>
                <c:ptCount val="1"/>
                <c:pt idx="0">
                  <c:v>Ost</c:v>
                </c:pt>
              </c:strCache>
            </c:strRef>
          </c:tx>
          <c:spPr>
            <a:solidFill>
              <a:srgbClr val="C0C0C0"/>
            </a:solidFill>
            <a:ln w="36750">
              <a:noFill/>
            </a:ln>
          </c:spPr>
          <c:invertIfNegative val="0"/>
          <c:cat>
            <c:strRef>
              <c:f>Sheet1!$B$1:$I$1</c:f>
              <c:strCache>
                <c:ptCount val="8"/>
                <c:pt idx="0">
                  <c:v>Appenzell</c:v>
                </c:pt>
                <c:pt idx="1">
                  <c:v>Herisau</c:v>
                </c:pt>
                <c:pt idx="2">
                  <c:v>St. Gallen</c:v>
                </c:pt>
                <c:pt idx="3">
                  <c:v>Frauenfeld</c:v>
                </c:pt>
                <c:pt idx="4">
                  <c:v>Schaffhausen</c:v>
                </c:pt>
                <c:pt idx="5">
                  <c:v>Basel</c:v>
                </c:pt>
                <c:pt idx="6">
                  <c:v>Zug</c:v>
                </c:pt>
                <c:pt idx="7">
                  <c:v>Zürich</c:v>
                </c:pt>
              </c:strCache>
            </c:strRef>
          </c:cat>
          <c:val>
            <c:numRef>
              <c:f>Sheet1!$B$2:$I$2</c:f>
              <c:numCache>
                <c:formatCode>General</c:formatCode>
                <c:ptCount val="8"/>
                <c:pt idx="0">
                  <c:v>110</c:v>
                </c:pt>
                <c:pt idx="1">
                  <c:v>120</c:v>
                </c:pt>
                <c:pt idx="2">
                  <c:v>125</c:v>
                </c:pt>
                <c:pt idx="3">
                  <c:v>145</c:v>
                </c:pt>
                <c:pt idx="4">
                  <c:v>130</c:v>
                </c:pt>
                <c:pt idx="5">
                  <c:v>180</c:v>
                </c:pt>
                <c:pt idx="6">
                  <c:v>230</c:v>
                </c:pt>
                <c:pt idx="7">
                  <c:v>170</c:v>
                </c:pt>
              </c:numCache>
            </c:numRef>
          </c:val>
        </c:ser>
        <c:ser>
          <c:idx val="1"/>
          <c:order val="1"/>
          <c:tx>
            <c:strRef>
              <c:f>Sheet1!$A$3</c:f>
              <c:strCache>
                <c:ptCount val="1"/>
                <c:pt idx="0">
                  <c:v>West</c:v>
                </c:pt>
              </c:strCache>
            </c:strRef>
          </c:tx>
          <c:spPr>
            <a:solidFill>
              <a:srgbClr val="808080"/>
            </a:solidFill>
            <a:ln w="36750">
              <a:noFill/>
            </a:ln>
          </c:spPr>
          <c:invertIfNegative val="0"/>
          <c:dPt>
            <c:idx val="0"/>
            <c:invertIfNegative val="0"/>
            <c:bubble3D val="0"/>
            <c:spPr>
              <a:solidFill>
                <a:schemeClr val="accent2"/>
              </a:solidFill>
              <a:ln w="36750">
                <a:noFill/>
              </a:ln>
            </c:spPr>
          </c:dPt>
          <c:dPt>
            <c:idx val="1"/>
            <c:invertIfNegative val="0"/>
            <c:bubble3D val="0"/>
            <c:spPr>
              <a:solidFill>
                <a:schemeClr val="accent2"/>
              </a:solidFill>
              <a:ln w="36750">
                <a:noFill/>
              </a:ln>
            </c:spPr>
          </c:dPt>
          <c:dPt>
            <c:idx val="2"/>
            <c:invertIfNegative val="0"/>
            <c:bubble3D val="0"/>
            <c:spPr>
              <a:solidFill>
                <a:schemeClr val="accent2"/>
              </a:solidFill>
              <a:ln w="36750">
                <a:noFill/>
              </a:ln>
            </c:spPr>
          </c:dPt>
          <c:dPt>
            <c:idx val="3"/>
            <c:invertIfNegative val="0"/>
            <c:bubble3D val="0"/>
            <c:spPr>
              <a:solidFill>
                <a:schemeClr val="accent2"/>
              </a:solidFill>
              <a:ln w="36750">
                <a:noFill/>
              </a:ln>
            </c:spPr>
          </c:dPt>
          <c:cat>
            <c:strRef>
              <c:f>Sheet1!$B$1:$I$1</c:f>
              <c:strCache>
                <c:ptCount val="8"/>
                <c:pt idx="0">
                  <c:v>Appenzell</c:v>
                </c:pt>
                <c:pt idx="1">
                  <c:v>Herisau</c:v>
                </c:pt>
                <c:pt idx="2">
                  <c:v>St. Gallen</c:v>
                </c:pt>
                <c:pt idx="3">
                  <c:v>Frauenfeld</c:v>
                </c:pt>
                <c:pt idx="4">
                  <c:v>Schaffhausen</c:v>
                </c:pt>
                <c:pt idx="5">
                  <c:v>Basel</c:v>
                </c:pt>
                <c:pt idx="6">
                  <c:v>Zug</c:v>
                </c:pt>
                <c:pt idx="7">
                  <c:v>Zürich</c:v>
                </c:pt>
              </c:strCache>
            </c:strRef>
          </c:cat>
          <c:val>
            <c:numRef>
              <c:f>Sheet1!$B$3:$I$3</c:f>
              <c:numCache>
                <c:formatCode>General</c:formatCode>
                <c:ptCount val="8"/>
                <c:pt idx="0">
                  <c:v>130</c:v>
                </c:pt>
                <c:pt idx="1">
                  <c:v>140</c:v>
                </c:pt>
                <c:pt idx="2">
                  <c:v>210</c:v>
                </c:pt>
                <c:pt idx="3">
                  <c:v>170</c:v>
                </c:pt>
                <c:pt idx="4">
                  <c:v>210</c:v>
                </c:pt>
                <c:pt idx="5">
                  <c:v>185</c:v>
                </c:pt>
                <c:pt idx="6">
                  <c:v>320</c:v>
                </c:pt>
                <c:pt idx="7">
                  <c:v>490</c:v>
                </c:pt>
              </c:numCache>
            </c:numRef>
          </c:val>
        </c:ser>
        <c:ser>
          <c:idx val="2"/>
          <c:order val="2"/>
          <c:tx>
            <c:strRef>
              <c:f>Sheet1!$A$4</c:f>
              <c:strCache>
                <c:ptCount val="1"/>
                <c:pt idx="0">
                  <c:v>Nord</c:v>
                </c:pt>
              </c:strCache>
            </c:strRef>
          </c:tx>
          <c:spPr>
            <a:solidFill>
              <a:srgbClr val="C0C0C0"/>
            </a:solidFill>
            <a:ln w="36750">
              <a:noFill/>
            </a:ln>
          </c:spPr>
          <c:invertIfNegative val="0"/>
          <c:cat>
            <c:strRef>
              <c:f>Sheet1!$B$1:$I$1</c:f>
              <c:strCache>
                <c:ptCount val="8"/>
                <c:pt idx="0">
                  <c:v>Appenzell</c:v>
                </c:pt>
                <c:pt idx="1">
                  <c:v>Herisau</c:v>
                </c:pt>
                <c:pt idx="2">
                  <c:v>St. Gallen</c:v>
                </c:pt>
                <c:pt idx="3">
                  <c:v>Frauenfeld</c:v>
                </c:pt>
                <c:pt idx="4">
                  <c:v>Schaffhausen</c:v>
                </c:pt>
                <c:pt idx="5">
                  <c:v>Basel</c:v>
                </c:pt>
                <c:pt idx="6">
                  <c:v>Zug</c:v>
                </c:pt>
                <c:pt idx="7">
                  <c:v>Zürich</c:v>
                </c:pt>
              </c:strCache>
            </c:strRef>
          </c:cat>
          <c:val>
            <c:numRef>
              <c:f>Sheet1!$B$4:$I$4</c:f>
              <c:numCache>
                <c:formatCode>General</c:formatCode>
                <c:ptCount val="8"/>
                <c:pt idx="0">
                  <c:v>510</c:v>
                </c:pt>
                <c:pt idx="1">
                  <c:v>490</c:v>
                </c:pt>
                <c:pt idx="2">
                  <c:v>415</c:v>
                </c:pt>
                <c:pt idx="3">
                  <c:v>435</c:v>
                </c:pt>
                <c:pt idx="4">
                  <c:v>410</c:v>
                </c:pt>
                <c:pt idx="5">
                  <c:v>385</c:v>
                </c:pt>
                <c:pt idx="6">
                  <c:v>200</c:v>
                </c:pt>
                <c:pt idx="7">
                  <c:v>90</c:v>
                </c:pt>
              </c:numCache>
            </c:numRef>
          </c:val>
        </c:ser>
        <c:dLbls>
          <c:showLegendKey val="0"/>
          <c:showVal val="0"/>
          <c:showCatName val="0"/>
          <c:showSerName val="0"/>
          <c:showPercent val="0"/>
          <c:showBubbleSize val="0"/>
        </c:dLbls>
        <c:gapWidth val="80"/>
        <c:overlap val="100"/>
        <c:axId val="184120448"/>
        <c:axId val="184121984"/>
      </c:barChart>
      <c:catAx>
        <c:axId val="184120448"/>
        <c:scaling>
          <c:orientation val="maxMin"/>
        </c:scaling>
        <c:delete val="0"/>
        <c:axPos val="l"/>
        <c:numFmt formatCode="General" sourceLinked="1"/>
        <c:majorTickMark val="none"/>
        <c:minorTickMark val="none"/>
        <c:tickLblPos val="nextTo"/>
        <c:spPr>
          <a:ln w="18375">
            <a:solidFill>
              <a:schemeClr val="bg1"/>
            </a:solidFill>
            <a:prstDash val="solid"/>
          </a:ln>
        </c:spPr>
        <c:txPr>
          <a:bodyPr rot="0" vert="horz"/>
          <a:lstStyle/>
          <a:p>
            <a:pPr>
              <a:defRPr sz="1592" b="0" i="0" u="none" strike="noStrike" baseline="0">
                <a:solidFill>
                  <a:schemeClr val="bg1"/>
                </a:solidFill>
                <a:latin typeface="Arial"/>
                <a:ea typeface="Arial"/>
                <a:cs typeface="Arial"/>
              </a:defRPr>
            </a:pPr>
            <a:endParaRPr lang="de-DE"/>
          </a:p>
        </c:txPr>
        <c:crossAx val="184121984"/>
        <c:crossesAt val="0"/>
        <c:auto val="1"/>
        <c:lblAlgn val="ctr"/>
        <c:lblOffset val="100"/>
        <c:tickLblSkip val="1"/>
        <c:tickMarkSkip val="1"/>
        <c:noMultiLvlLbl val="0"/>
      </c:catAx>
      <c:valAx>
        <c:axId val="184121984"/>
        <c:scaling>
          <c:orientation val="minMax"/>
          <c:max val="1"/>
          <c:min val="0"/>
        </c:scaling>
        <c:delete val="1"/>
        <c:axPos val="t"/>
        <c:numFmt formatCode="0" sourceLinked="0"/>
        <c:majorTickMark val="out"/>
        <c:minorTickMark val="none"/>
        <c:tickLblPos val="high"/>
        <c:crossAx val="184120448"/>
        <c:crosses val="autoZero"/>
        <c:crossBetween val="between"/>
        <c:minorUnit val="4.0000000000000008E-2"/>
      </c:valAx>
      <c:spPr>
        <a:noFill/>
        <a:ln w="18375">
          <a:solidFill>
            <a:schemeClr val="bg1"/>
          </a:solidFill>
          <a:prstDash val="solid"/>
        </a:ln>
      </c:spPr>
    </c:plotArea>
    <c:plotVisOnly val="1"/>
    <c:dispBlanksAs val="gap"/>
    <c:showDLblsOverMax val="0"/>
  </c:chart>
  <c:spPr>
    <a:noFill/>
    <a:ln>
      <a:noFill/>
    </a:ln>
  </c:spPr>
  <c:txPr>
    <a:bodyPr/>
    <a:lstStyle/>
    <a:p>
      <a:pPr>
        <a:defRPr sz="2604" b="1" i="0" u="none" strike="noStrike" baseline="0">
          <a:solidFill>
            <a:schemeClr val="tx1"/>
          </a:solidFill>
          <a:latin typeface="Arial"/>
          <a:ea typeface="Arial"/>
          <a:cs typeface="Arial"/>
        </a:defRPr>
      </a:pPr>
      <a:endParaRPr lang="de-DE"/>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857490035968996E-2"/>
          <c:y val="2.9258901758901789E-2"/>
          <c:w val="0.95887191539367744"/>
          <c:h val="0.91973969631236463"/>
        </c:manualLayout>
      </c:layout>
      <c:barChart>
        <c:barDir val="col"/>
        <c:grouping val="clustered"/>
        <c:varyColors val="0"/>
        <c:ser>
          <c:idx val="0"/>
          <c:order val="0"/>
          <c:tx>
            <c:strRef>
              <c:f>results_kt!$H$1</c:f>
              <c:strCache>
                <c:ptCount val="1"/>
                <c:pt idx="0">
                  <c:v>RDI</c:v>
                </c:pt>
              </c:strCache>
            </c:strRef>
          </c:tx>
          <c:invertIfNegative val="0"/>
          <c:dPt>
            <c:idx val="2"/>
            <c:invertIfNegative val="0"/>
            <c:bubble3D val="0"/>
            <c:spPr>
              <a:solidFill>
                <a:srgbClr val="C00000"/>
              </a:solidFill>
            </c:spPr>
          </c:dPt>
          <c:dPt>
            <c:idx val="4"/>
            <c:invertIfNegative val="0"/>
            <c:bubble3D val="0"/>
            <c:spPr>
              <a:solidFill>
                <a:srgbClr val="C00000"/>
              </a:solidFill>
            </c:spPr>
          </c:dPt>
          <c:dPt>
            <c:idx val="5"/>
            <c:invertIfNegative val="0"/>
            <c:bubble3D val="0"/>
            <c:spPr>
              <a:solidFill>
                <a:srgbClr val="C00000"/>
              </a:solidFill>
            </c:spPr>
          </c:dPt>
          <c:dPt>
            <c:idx val="7"/>
            <c:invertIfNegative val="0"/>
            <c:bubble3D val="0"/>
            <c:spPr>
              <a:solidFill>
                <a:srgbClr val="C00000"/>
              </a:solidFill>
            </c:spPr>
          </c:dPt>
          <c:dLbls>
            <c:dLbl>
              <c:idx val="16"/>
              <c:layout>
                <c:manualLayout>
                  <c:x val="-2.9044724286080002E-3"/>
                  <c:y val="-2.4451466343279746E-2"/>
                </c:manualLayout>
              </c:layout>
              <c:dLblPos val="outEnd"/>
              <c:showLegendKey val="0"/>
              <c:showVal val="0"/>
              <c:showCatName val="1"/>
              <c:showSerName val="0"/>
              <c:showPercent val="0"/>
              <c:showBubbleSize val="0"/>
            </c:dLbl>
            <c:dLbl>
              <c:idx val="25"/>
              <c:delete val="1"/>
            </c:dLbl>
            <c:txPr>
              <a:bodyPr/>
              <a:lstStyle/>
              <a:p>
                <a:pPr>
                  <a:defRPr sz="1400"/>
                </a:pPr>
                <a:endParaRPr lang="de-DE"/>
              </a:p>
            </c:txPr>
            <c:showLegendKey val="0"/>
            <c:showVal val="0"/>
            <c:showCatName val="1"/>
            <c:showSerName val="0"/>
            <c:showPercent val="0"/>
            <c:showBubbleSize val="0"/>
            <c:showLeaderLines val="0"/>
          </c:dLbls>
          <c:cat>
            <c:strRef>
              <c:f>results_kt!$G$2:$G$27</c:f>
              <c:strCache>
                <c:ptCount val="26"/>
                <c:pt idx="0">
                  <c:v>UR</c:v>
                </c:pt>
                <c:pt idx="1">
                  <c:v>GL</c:v>
                </c:pt>
                <c:pt idx="2">
                  <c:v>AI</c:v>
                </c:pt>
                <c:pt idx="3">
                  <c:v>OW</c:v>
                </c:pt>
                <c:pt idx="4">
                  <c:v>TG</c:v>
                </c:pt>
                <c:pt idx="5">
                  <c:v>AR</c:v>
                </c:pt>
                <c:pt idx="6">
                  <c:v>SH</c:v>
                </c:pt>
                <c:pt idx="7">
                  <c:v>SG</c:v>
                </c:pt>
                <c:pt idx="8">
                  <c:v>NW</c:v>
                </c:pt>
                <c:pt idx="9">
                  <c:v>GR</c:v>
                </c:pt>
                <c:pt idx="10">
                  <c:v>SZ</c:v>
                </c:pt>
                <c:pt idx="11">
                  <c:v>SO</c:v>
                </c:pt>
                <c:pt idx="12">
                  <c:v>LU</c:v>
                </c:pt>
                <c:pt idx="13">
                  <c:v>AG</c:v>
                </c:pt>
                <c:pt idx="14">
                  <c:v>JU</c:v>
                </c:pt>
                <c:pt idx="15">
                  <c:v>VS</c:v>
                </c:pt>
                <c:pt idx="16">
                  <c:v>FR</c:v>
                </c:pt>
                <c:pt idx="17">
                  <c:v>TI</c:v>
                </c:pt>
                <c:pt idx="18">
                  <c:v>ZG</c:v>
                </c:pt>
                <c:pt idx="19">
                  <c:v>BE</c:v>
                </c:pt>
                <c:pt idx="20">
                  <c:v>NE</c:v>
                </c:pt>
                <c:pt idx="21">
                  <c:v>ZH</c:v>
                </c:pt>
                <c:pt idx="22">
                  <c:v>BL</c:v>
                </c:pt>
                <c:pt idx="23">
                  <c:v>VD</c:v>
                </c:pt>
                <c:pt idx="24">
                  <c:v>BS</c:v>
                </c:pt>
                <c:pt idx="25">
                  <c:v>GE</c:v>
                </c:pt>
              </c:strCache>
            </c:strRef>
          </c:cat>
          <c:val>
            <c:numRef>
              <c:f>results_kt!$H$2:$H$27</c:f>
              <c:numCache>
                <c:formatCode>General</c:formatCode>
                <c:ptCount val="26"/>
                <c:pt idx="0">
                  <c:v>2.0479632929942082</c:v>
                </c:pt>
                <c:pt idx="1">
                  <c:v>1.8842004935435801</c:v>
                </c:pt>
                <c:pt idx="2">
                  <c:v>1.4819243990576763</c:v>
                </c:pt>
                <c:pt idx="3">
                  <c:v>1.4640205755509432</c:v>
                </c:pt>
                <c:pt idx="4">
                  <c:v>1.4092738091126258</c:v>
                </c:pt>
                <c:pt idx="5">
                  <c:v>1.3580917596705364</c:v>
                </c:pt>
                <c:pt idx="6">
                  <c:v>1.2946309575399604</c:v>
                </c:pt>
                <c:pt idx="7">
                  <c:v>1.1604589231005877</c:v>
                </c:pt>
                <c:pt idx="8">
                  <c:v>1.157558226003562</c:v>
                </c:pt>
                <c:pt idx="9">
                  <c:v>1.0718942626140986</c:v>
                </c:pt>
                <c:pt idx="10">
                  <c:v>1.0706280325469488</c:v>
                </c:pt>
                <c:pt idx="11">
                  <c:v>1.0479990136616457</c:v>
                </c:pt>
                <c:pt idx="12">
                  <c:v>0.94891955434223718</c:v>
                </c:pt>
                <c:pt idx="13">
                  <c:v>0.93999956371007465</c:v>
                </c:pt>
                <c:pt idx="14">
                  <c:v>0.93576105466785475</c:v>
                </c:pt>
                <c:pt idx="15">
                  <c:v>0.85191839375228207</c:v>
                </c:pt>
                <c:pt idx="16">
                  <c:v>0.67648138380728207</c:v>
                </c:pt>
                <c:pt idx="17">
                  <c:v>0.48309222616998782</c:v>
                </c:pt>
                <c:pt idx="18">
                  <c:v>0.18115235426637641</c:v>
                </c:pt>
                <c:pt idx="19">
                  <c:v>0.14107812755706495</c:v>
                </c:pt>
                <c:pt idx="20">
                  <c:v>-0.24584165145927594</c:v>
                </c:pt>
                <c:pt idx="21">
                  <c:v>-0.45078431487068182</c:v>
                </c:pt>
                <c:pt idx="22">
                  <c:v>-0.51353352697297239</c:v>
                </c:pt>
                <c:pt idx="23">
                  <c:v>-1.2355764084779512</c:v>
                </c:pt>
                <c:pt idx="24">
                  <c:v>-1.29972586918306</c:v>
                </c:pt>
                <c:pt idx="25">
                  <c:v>-3.9828308170826952</c:v>
                </c:pt>
              </c:numCache>
            </c:numRef>
          </c:val>
        </c:ser>
        <c:dLbls>
          <c:showLegendKey val="0"/>
          <c:showVal val="0"/>
          <c:showCatName val="0"/>
          <c:showSerName val="0"/>
          <c:showPercent val="0"/>
          <c:showBubbleSize val="0"/>
        </c:dLbls>
        <c:gapWidth val="150"/>
        <c:axId val="170646144"/>
        <c:axId val="171999616"/>
      </c:barChart>
      <c:catAx>
        <c:axId val="170646144"/>
        <c:scaling>
          <c:orientation val="minMax"/>
        </c:scaling>
        <c:delete val="0"/>
        <c:axPos val="b"/>
        <c:majorTickMark val="none"/>
        <c:minorTickMark val="none"/>
        <c:tickLblPos val="none"/>
        <c:crossAx val="171999616"/>
        <c:crossesAt val="0"/>
        <c:auto val="1"/>
        <c:lblAlgn val="ctr"/>
        <c:lblOffset val="100"/>
        <c:tickMarkSkip val="1"/>
        <c:noMultiLvlLbl val="0"/>
      </c:catAx>
      <c:valAx>
        <c:axId val="171999616"/>
        <c:scaling>
          <c:orientation val="minMax"/>
          <c:max val="3"/>
          <c:min val="-4"/>
        </c:scaling>
        <c:delete val="0"/>
        <c:axPos val="l"/>
        <c:majorGridlines/>
        <c:numFmt formatCode="0" sourceLinked="0"/>
        <c:majorTickMark val="none"/>
        <c:minorTickMark val="none"/>
        <c:tickLblPos val="low"/>
        <c:spPr>
          <a:ln>
            <a:noFill/>
          </a:ln>
        </c:spPr>
        <c:txPr>
          <a:bodyPr rot="0" vert="horz"/>
          <a:lstStyle/>
          <a:p>
            <a:pPr>
              <a:defRPr/>
            </a:pPr>
            <a:endParaRPr lang="de-DE"/>
          </a:p>
        </c:txPr>
        <c:crossAx val="170646144"/>
        <c:crosses val="autoZero"/>
        <c:crossBetween val="between"/>
      </c:valAx>
      <c:spPr>
        <a:noFill/>
        <a:ln w="25400">
          <a:noFill/>
        </a:ln>
      </c:spPr>
    </c:plotArea>
    <c:plotVisOnly val="1"/>
    <c:dispBlanksAs val="gap"/>
    <c:showDLblsOverMax val="0"/>
  </c:chart>
  <c:txPr>
    <a:bodyPr/>
    <a:lstStyle/>
    <a:p>
      <a:pPr>
        <a:defRPr sz="1800">
          <a:solidFill>
            <a:schemeClr val="bg1"/>
          </a:solidFill>
        </a:defRPr>
      </a:pPr>
      <a:endParaRPr lang="de-DE"/>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0.79697</cdr:x>
      <cdr:y>0.83167</cdr:y>
    </cdr:from>
    <cdr:to>
      <cdr:x>0.95476</cdr:x>
      <cdr:y>0.87905</cdr:y>
    </cdr:to>
    <cdr:sp macro="" textlink="">
      <cdr:nvSpPr>
        <cdr:cNvPr id="3" name="Textfeld 2"/>
        <cdr:cNvSpPr txBox="1"/>
      </cdr:nvSpPr>
      <cdr:spPr>
        <a:xfrm xmlns:a="http://schemas.openxmlformats.org/drawingml/2006/main">
          <a:off x="7348955" y="5055910"/>
          <a:ext cx="145501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CH" sz="1100" dirty="0" smtClean="0">
              <a:solidFill>
                <a:schemeClr val="bg1"/>
              </a:solidFill>
            </a:rPr>
            <a:t>in CHF/m2 pro Jahr</a:t>
          </a:r>
          <a:endParaRPr lang="de-CH" sz="11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0.95875</cdr:x>
      <cdr:y>0.948</cdr:y>
    </cdr:from>
    <cdr:to>
      <cdr:x>0.999</cdr:x>
      <cdr:y>0.99375</cdr:y>
    </cdr:to>
    <cdr:sp macro="" textlink="">
      <cdr:nvSpPr>
        <cdr:cNvPr id="3073" name="Text Box 1"/>
        <cdr:cNvSpPr txBox="1">
          <a:spLocks xmlns:a="http://schemas.openxmlformats.org/drawingml/2006/main" noChangeArrowheads="1"/>
        </cdr:cNvSpPr>
      </cdr:nvSpPr>
      <cdr:spPr bwMode="auto">
        <a:xfrm xmlns:a="http://schemas.openxmlformats.org/drawingml/2006/main">
          <a:off x="7771412" y="4162692"/>
          <a:ext cx="326257" cy="20088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de-CH" sz="1400" b="0" i="0" u="none" strike="noStrike" baseline="0" dirty="0">
              <a:solidFill>
                <a:schemeClr val="bg1"/>
              </a:solidFill>
            </a:rPr>
            <a:t>GE</a:t>
          </a:r>
        </a:p>
      </cdr:txBody>
    </cdr:sp>
  </cdr:relSizeAnchor>
  <cdr:relSizeAnchor xmlns:cdr="http://schemas.openxmlformats.org/drawingml/2006/chartDrawing">
    <cdr:from>
      <cdr:x>0.06822</cdr:x>
      <cdr:y>0.6416</cdr:y>
    </cdr:from>
    <cdr:to>
      <cdr:x>0.40145</cdr:x>
      <cdr:y>1</cdr:y>
    </cdr:to>
    <cdr:sp macro="" textlink="">
      <cdr:nvSpPr>
        <cdr:cNvPr id="3" name="Textfeld 2"/>
        <cdr:cNvSpPr txBox="1"/>
      </cdr:nvSpPr>
      <cdr:spPr>
        <a:xfrm xmlns:a="http://schemas.openxmlformats.org/drawingml/2006/main">
          <a:off x="552943" y="2872280"/>
          <a:ext cx="2701159" cy="1604470"/>
        </a:xfrm>
        <a:prstGeom xmlns:a="http://schemas.openxmlformats.org/drawingml/2006/main" prst="rect">
          <a:avLst/>
        </a:prstGeom>
        <a:ln xmlns:a="http://schemas.openxmlformats.org/drawingml/2006/main">
          <a:solidFill>
            <a:schemeClr val="bg1"/>
          </a:solidFill>
        </a:ln>
      </cdr:spPr>
      <cdr:txBody>
        <a:bodyPr xmlns:a="http://schemas.openxmlformats.org/drawingml/2006/main" vertOverflow="clip" wrap="square" rtlCol="0"/>
        <a:lstStyle xmlns:a="http://schemas.openxmlformats.org/drawingml/2006/main"/>
        <a:p xmlns:a="http://schemas.openxmlformats.org/drawingml/2006/main">
          <a:r>
            <a:rPr lang="de-CH" sz="1100" dirty="0" smtClean="0">
              <a:solidFill>
                <a:schemeClr val="bg1"/>
              </a:solidFill>
            </a:rPr>
            <a:t>  </a:t>
          </a:r>
          <a:r>
            <a:rPr lang="de-CH" sz="1100" b="1" dirty="0" smtClean="0">
              <a:solidFill>
                <a:schemeClr val="bg1"/>
              </a:solidFill>
            </a:rPr>
            <a:t>Bruttoeinkommen</a:t>
          </a:r>
        </a:p>
        <a:p xmlns:a="http://schemas.openxmlformats.org/drawingml/2006/main">
          <a:pPr>
            <a:buFontTx/>
            <a:buChar char="-"/>
          </a:pPr>
          <a:r>
            <a:rPr lang="de-CH" dirty="0" smtClean="0">
              <a:solidFill>
                <a:schemeClr val="bg1"/>
              </a:solidFill>
            </a:rPr>
            <a:t> Steuern (Einkommen, Vermögen)</a:t>
          </a:r>
        </a:p>
        <a:p xmlns:a="http://schemas.openxmlformats.org/drawingml/2006/main">
          <a:pPr>
            <a:buFontTx/>
            <a:buChar char="-"/>
          </a:pPr>
          <a:r>
            <a:rPr lang="de-CH" sz="1100" dirty="0" smtClean="0">
              <a:solidFill>
                <a:schemeClr val="bg1"/>
              </a:solidFill>
            </a:rPr>
            <a:t> Sozialversicherung, BVG, KV</a:t>
          </a:r>
        </a:p>
        <a:p xmlns:a="http://schemas.openxmlformats.org/drawingml/2006/main">
          <a:r>
            <a:rPr lang="de-CH" dirty="0" smtClean="0">
              <a:solidFill>
                <a:schemeClr val="bg1"/>
              </a:solidFill>
            </a:rPr>
            <a:t>= </a:t>
          </a:r>
          <a:r>
            <a:rPr lang="de-CH" b="1" dirty="0" smtClean="0">
              <a:solidFill>
                <a:schemeClr val="bg1"/>
              </a:solidFill>
            </a:rPr>
            <a:t>Verfügbares Einkommen</a:t>
          </a:r>
        </a:p>
        <a:p xmlns:a="http://schemas.openxmlformats.org/drawingml/2006/main">
          <a:pPr>
            <a:buFontTx/>
            <a:buChar char="-"/>
          </a:pPr>
          <a:r>
            <a:rPr lang="de-CH" sz="1100" dirty="0" smtClean="0">
              <a:solidFill>
                <a:schemeClr val="bg1"/>
              </a:solidFill>
            </a:rPr>
            <a:t> Miete inkl</a:t>
          </a:r>
          <a:r>
            <a:rPr lang="de-CH" dirty="0" smtClean="0">
              <a:solidFill>
                <a:schemeClr val="bg1"/>
              </a:solidFill>
            </a:rPr>
            <a:t>. Nebenkosten</a:t>
          </a:r>
        </a:p>
        <a:p xmlns:a="http://schemas.openxmlformats.org/drawingml/2006/main">
          <a:pPr>
            <a:buFontTx/>
            <a:buChar char="-"/>
          </a:pPr>
          <a:r>
            <a:rPr lang="de-CH" sz="1100" dirty="0" smtClean="0">
              <a:solidFill>
                <a:schemeClr val="bg1"/>
              </a:solidFill>
            </a:rPr>
            <a:t> Energie</a:t>
          </a:r>
        </a:p>
        <a:p xmlns:a="http://schemas.openxmlformats.org/drawingml/2006/main">
          <a:pPr>
            <a:buFontTx/>
            <a:buChar char="-"/>
          </a:pPr>
          <a:r>
            <a:rPr lang="de-CH" dirty="0" smtClean="0">
              <a:solidFill>
                <a:schemeClr val="bg1"/>
              </a:solidFill>
            </a:rPr>
            <a:t> pendelbezogene Mobilitätskosten</a:t>
          </a:r>
          <a:endParaRPr lang="de-CH" sz="1100" dirty="0" smtClean="0">
            <a:solidFill>
              <a:schemeClr val="bg1"/>
            </a:solidFill>
          </a:endParaRPr>
        </a:p>
        <a:p xmlns:a="http://schemas.openxmlformats.org/drawingml/2006/main">
          <a:r>
            <a:rPr lang="de-CH" dirty="0" smtClean="0">
              <a:solidFill>
                <a:schemeClr val="bg1"/>
              </a:solidFill>
            </a:rPr>
            <a:t>= </a:t>
          </a:r>
          <a:r>
            <a:rPr lang="de-CH" b="1" dirty="0" smtClean="0">
              <a:solidFill>
                <a:schemeClr val="bg1"/>
              </a:solidFill>
            </a:rPr>
            <a:t>frei verfügbares Einkommen</a:t>
          </a:r>
          <a:r>
            <a:rPr lang="de-CH" sz="1100" b="1" dirty="0" smtClean="0">
              <a:solidFill>
                <a:schemeClr val="bg1"/>
              </a:solidFill>
            </a:rPr>
            <a:t> </a:t>
          </a:r>
        </a:p>
        <a:p xmlns:a="http://schemas.openxmlformats.org/drawingml/2006/main">
          <a:pPr>
            <a:buFontTx/>
            <a:buChar char="-"/>
          </a:pPr>
          <a:endParaRPr lang="de-CH"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3351785-9B3D-49D0-BFA2-B55134CC4727}" type="datetimeFigureOut">
              <a:rPr lang="de-CH" smtClean="0"/>
              <a:t>01.10.2018</a:t>
            </a:fld>
            <a:endParaRPr lang="de-CH"/>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B496024-7F01-4164-A7E6-929712D7CB3C}" type="slidenum">
              <a:rPr lang="de-CH" smtClean="0"/>
              <a:t>‹Nr.›</a:t>
            </a:fld>
            <a:endParaRPr lang="de-CH"/>
          </a:p>
        </p:txBody>
      </p:sp>
    </p:spTree>
    <p:extLst>
      <p:ext uri="{BB962C8B-B14F-4D97-AF65-F5344CB8AC3E}">
        <p14:creationId xmlns:p14="http://schemas.microsoft.com/office/powerpoint/2010/main" val="976080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B1FF992-BAB3-4ABD-ADEE-41694037B799}" type="datetimeFigureOut">
              <a:rPr lang="de-CH" smtClean="0"/>
              <a:t>01.10.2018</a:t>
            </a:fld>
            <a:endParaRPr lang="de-CH"/>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2B38D4D-5710-45FA-8B06-841CC9A0CF8B}" type="slidenum">
              <a:rPr lang="de-CH" smtClean="0"/>
              <a:t>‹Nr.›</a:t>
            </a:fld>
            <a:endParaRPr lang="de-CH"/>
          </a:p>
        </p:txBody>
      </p:sp>
    </p:spTree>
    <p:extLst>
      <p:ext uri="{BB962C8B-B14F-4D97-AF65-F5344CB8AC3E}">
        <p14:creationId xmlns:p14="http://schemas.microsoft.com/office/powerpoint/2010/main" val="70865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16686">
              <a:defRPr/>
            </a:pPr>
            <a:endParaRPr lang="de-CH" dirty="0" smtClean="0">
              <a:cs typeface="Arial" charset="0"/>
            </a:endParaRPr>
          </a:p>
        </p:txBody>
      </p:sp>
      <p:sp>
        <p:nvSpPr>
          <p:cNvPr id="4" name="Foliennummernplatzhalter 3"/>
          <p:cNvSpPr>
            <a:spLocks noGrp="1"/>
          </p:cNvSpPr>
          <p:nvPr>
            <p:ph type="sldNum" sz="quarter" idx="10"/>
          </p:nvPr>
        </p:nvSpPr>
        <p:spPr/>
        <p:txBody>
          <a:bodyPr/>
          <a:lstStyle/>
          <a:p>
            <a:pPr>
              <a:defRPr/>
            </a:pPr>
            <a:fld id="{64D2ABA7-72C1-4220-8E18-28FBA8936192}" type="slidenum">
              <a:rPr lang="de-CH" smtClean="0">
                <a:solidFill>
                  <a:prstClr val="black"/>
                </a:solidFill>
              </a:rPr>
              <a:pPr>
                <a:defRPr/>
              </a:pPr>
              <a:t>1</a:t>
            </a:fld>
            <a:endParaRPr lang="de-CH">
              <a:solidFill>
                <a:prstClr val="black"/>
              </a:solidFill>
            </a:endParaRPr>
          </a:p>
        </p:txBody>
      </p:sp>
    </p:spTree>
    <p:extLst>
      <p:ext uri="{BB962C8B-B14F-4D97-AF65-F5344CB8AC3E}">
        <p14:creationId xmlns:p14="http://schemas.microsoft.com/office/powerpoint/2010/main" val="199566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p:cNvSpPr>
          <p:nvPr>
            <p:ph type="sldImg"/>
          </p:nvPr>
        </p:nvSpPr>
        <p:spPr>
          <a:ln/>
        </p:spPr>
      </p:sp>
      <p:sp>
        <p:nvSpPr>
          <p:cNvPr id="41986" name="Notizenplatzhalter 2"/>
          <p:cNvSpPr>
            <a:spLocks noGrp="1"/>
          </p:cNvSpPr>
          <p:nvPr>
            <p:ph type="body" idx="1"/>
          </p:nvPr>
        </p:nvSpPr>
        <p:spPr>
          <a:noFill/>
          <a:ln/>
        </p:spPr>
        <p:txBody>
          <a:bodyPr/>
          <a:lstStyle/>
          <a:p>
            <a:r>
              <a:rPr lang="de-CH" dirty="0" smtClean="0"/>
              <a:t>Wie viele Steuern Sie bezahlen müssen, hängt in erster Linie vom Einkommen ab. Aber auch das Vermögen, der Zivilstand, die Konfession, die Zahl der Kinder und der Wohnort spiele eine Rolle.</a:t>
            </a:r>
          </a:p>
          <a:p>
            <a:r>
              <a:rPr lang="de-CH" b="1" dirty="0" smtClean="0"/>
              <a:t>https://www.steuern-easy.ch/de/wissen/das-schweizerische-steuersystem/</a:t>
            </a:r>
            <a:endParaRPr lang="de-CH" b="1" dirty="0" smtClean="0"/>
          </a:p>
        </p:txBody>
      </p:sp>
      <p:sp>
        <p:nvSpPr>
          <p:cNvPr id="41987" name="Foliennummernplatzhalter 3"/>
          <p:cNvSpPr>
            <a:spLocks noGrp="1"/>
          </p:cNvSpPr>
          <p:nvPr>
            <p:ph type="sldNum" sz="quarter" idx="5"/>
          </p:nvPr>
        </p:nvSpPr>
        <p:spPr>
          <a:noFill/>
        </p:spPr>
        <p:txBody>
          <a:bodyPr/>
          <a:lstStyle/>
          <a:p>
            <a:fld id="{1CDF3251-E0B6-4E32-9937-FBE8B4082DDD}" type="slidenum">
              <a:rPr lang="de-CH" smtClean="0">
                <a:solidFill>
                  <a:prstClr val="black"/>
                </a:solidFill>
              </a:rPr>
              <a:pPr/>
              <a:t>10</a:t>
            </a:fld>
            <a:endParaRPr lang="de-CH"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2B38D4D-5710-45FA-8B06-841CC9A0CF8B}" type="slidenum">
              <a:rPr lang="de-CH" smtClean="0"/>
              <a:t>11</a:t>
            </a:fld>
            <a:endParaRPr lang="de-CH"/>
          </a:p>
        </p:txBody>
      </p:sp>
    </p:spTree>
    <p:extLst>
      <p:ext uri="{BB962C8B-B14F-4D97-AF65-F5344CB8AC3E}">
        <p14:creationId xmlns:p14="http://schemas.microsoft.com/office/powerpoint/2010/main" val="1973450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lienbildplatzhalter 1"/>
          <p:cNvSpPr>
            <a:spLocks noGrp="1" noRot="1" noChangeAspect="1" noTextEdit="1"/>
          </p:cNvSpPr>
          <p:nvPr>
            <p:ph type="sldImg"/>
          </p:nvPr>
        </p:nvSpPr>
        <p:spPr>
          <a:ln/>
        </p:spPr>
      </p:sp>
      <p:sp>
        <p:nvSpPr>
          <p:cNvPr id="1116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dirty="0" smtClean="0"/>
              <a:t>Die Schweiz erreicht bereits zum wiederholten Male im “Global </a:t>
            </a:r>
            <a:r>
              <a:rPr lang="de-CH" dirty="0" err="1" smtClean="0"/>
              <a:t>Competitiveness</a:t>
            </a:r>
            <a:r>
              <a:rPr lang="de-CH" dirty="0" smtClean="0"/>
              <a:t> Index Report 2013” des World </a:t>
            </a:r>
            <a:r>
              <a:rPr lang="de-CH" dirty="0" err="1" smtClean="0"/>
              <a:t>Economic</a:t>
            </a:r>
            <a:r>
              <a:rPr lang="de-CH" dirty="0" smtClean="0"/>
              <a:t> Forum den ersten Platz von total 133 Ländern.</a:t>
            </a:r>
          </a:p>
          <a:p>
            <a:r>
              <a:rPr lang="de-CH" dirty="0" smtClean="0"/>
              <a:t>… folgender Erklärungsansatz:</a:t>
            </a:r>
          </a:p>
          <a:p>
            <a:pPr marL="171450" indent="-171450">
              <a:buFontTx/>
              <a:buChar char="-"/>
            </a:pPr>
            <a:r>
              <a:rPr lang="de-CH" dirty="0" smtClean="0"/>
              <a:t>Schweiz ist ein sehr sicheres Land mit niedriger Kriminalitätsrate</a:t>
            </a:r>
          </a:p>
          <a:p>
            <a:pPr marL="171450" indent="-171450">
              <a:buFontTx/>
              <a:buChar char="-"/>
            </a:pPr>
            <a:r>
              <a:rPr lang="de-CH" dirty="0" smtClean="0"/>
              <a:t>Schweiz ist sich gewohnt in verschiedenen Sprachen zu kommunizieren (4 Landessprachen plus Englisch)</a:t>
            </a:r>
          </a:p>
          <a:p>
            <a:pPr marL="171450" indent="-171450">
              <a:buFontTx/>
              <a:buChar char="-"/>
            </a:pPr>
            <a:r>
              <a:rPr lang="de-CH" dirty="0" smtClean="0"/>
              <a:t>Schweiz ist seit Jahren ein führender Hightech Standort </a:t>
            </a:r>
          </a:p>
          <a:p>
            <a:pPr marL="171450" indent="-171450">
              <a:buFontTx/>
              <a:buChar char="-"/>
            </a:pPr>
            <a:r>
              <a:rPr lang="de-CH" dirty="0" smtClean="0"/>
              <a:t>Niedrige Steuerbelastung</a:t>
            </a:r>
            <a:endParaRPr lang="de-CH" b="1" dirty="0" smtClean="0"/>
          </a:p>
          <a:p>
            <a:pPr marL="0" indent="0">
              <a:buFontTx/>
              <a:buNone/>
            </a:pPr>
            <a:r>
              <a:rPr lang="de-CH" b="1" dirty="0" smtClean="0"/>
              <a:t>F&amp;E:</a:t>
            </a:r>
            <a:r>
              <a:rPr lang="de-CH" dirty="0" smtClean="0"/>
              <a:t> Schweiz zählt den Ländern, die im Verhältnis zu ihrem Bruttoinlandprodukt am meisten für Forschung und Entwicklung (F&amp;E) ausgeben. Die Privatwirtschaft trägt über zwei Drittel der Schweizer F&amp;E-Ausgaben, die sich derzeit auf knapp 3 Prozent des BIP bzw. gut </a:t>
            </a:r>
            <a:r>
              <a:rPr lang="de-CH" b="1" dirty="0" smtClean="0"/>
              <a:t>18 Milliarden Franken (vs. 9,5 Mia EUR in AT) </a:t>
            </a:r>
            <a:r>
              <a:rPr lang="de-CH" dirty="0" smtClean="0"/>
              <a:t>belaufen. Die öffentliche Forschungsförderung  setzt in erster Linie auf die Eigeninitiative der Forschenden, das Wettbewerbsprinzip und auf die internationale Zusammenarbeit.</a:t>
            </a:r>
          </a:p>
          <a:p>
            <a:endParaRPr lang="de-DE" dirty="0" smtClean="0"/>
          </a:p>
        </p:txBody>
      </p:sp>
      <p:sp>
        <p:nvSpPr>
          <p:cNvPr id="4" name="Foliennummernplatzhalter 3"/>
          <p:cNvSpPr>
            <a:spLocks noGrp="1"/>
          </p:cNvSpPr>
          <p:nvPr>
            <p:ph type="sldNum" sz="quarter" idx="5"/>
          </p:nvPr>
        </p:nvSpPr>
        <p:spPr/>
        <p:txBody>
          <a:bodyPr/>
          <a:lstStyle/>
          <a:p>
            <a:pPr>
              <a:defRPr/>
            </a:pPr>
            <a:fld id="{A0B5A268-ECF7-410E-B3B1-60A7851921E2}" type="slidenum">
              <a:rPr lang="de-CH" smtClean="0"/>
              <a:pPr>
                <a:defRPr/>
              </a:pPr>
              <a:t>12</a:t>
            </a:fld>
            <a:endParaRPr lang="de-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a:ln/>
        </p:spPr>
      </p:sp>
      <p:sp>
        <p:nvSpPr>
          <p:cNvPr id="1177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5095"/>
            <a:endParaRPr lang="de-DE" smtClean="0"/>
          </a:p>
        </p:txBody>
      </p:sp>
      <p:sp>
        <p:nvSpPr>
          <p:cNvPr id="1177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4807" indent="-286464" eaLnBrk="0" hangingPunct="0">
              <a:defRPr>
                <a:solidFill>
                  <a:schemeClr val="tx1"/>
                </a:solidFill>
                <a:latin typeface="Arial" charset="0"/>
                <a:cs typeface="Arial" charset="0"/>
              </a:defRPr>
            </a:lvl2pPr>
            <a:lvl3pPr marL="1145858" indent="-229172" eaLnBrk="0" hangingPunct="0">
              <a:defRPr>
                <a:solidFill>
                  <a:schemeClr val="tx1"/>
                </a:solidFill>
                <a:latin typeface="Arial" charset="0"/>
                <a:cs typeface="Arial" charset="0"/>
              </a:defRPr>
            </a:lvl3pPr>
            <a:lvl4pPr marL="1604201" indent="-229172" eaLnBrk="0" hangingPunct="0">
              <a:defRPr>
                <a:solidFill>
                  <a:schemeClr val="tx1"/>
                </a:solidFill>
                <a:latin typeface="Arial" charset="0"/>
                <a:cs typeface="Arial" charset="0"/>
              </a:defRPr>
            </a:lvl4pPr>
            <a:lvl5pPr marL="2062544" indent="-229172" eaLnBrk="0" hangingPunct="0">
              <a:defRPr>
                <a:solidFill>
                  <a:schemeClr val="tx1"/>
                </a:solidFill>
                <a:latin typeface="Arial" charset="0"/>
                <a:cs typeface="Arial" charset="0"/>
              </a:defRPr>
            </a:lvl5pPr>
            <a:lvl6pPr marL="2520887" indent="-229172" eaLnBrk="0" fontAlgn="base" hangingPunct="0">
              <a:spcBef>
                <a:spcPct val="0"/>
              </a:spcBef>
              <a:spcAft>
                <a:spcPct val="0"/>
              </a:spcAft>
              <a:defRPr>
                <a:solidFill>
                  <a:schemeClr val="tx1"/>
                </a:solidFill>
                <a:latin typeface="Arial" charset="0"/>
                <a:cs typeface="Arial" charset="0"/>
              </a:defRPr>
            </a:lvl6pPr>
            <a:lvl7pPr marL="2979230" indent="-229172" eaLnBrk="0" fontAlgn="base" hangingPunct="0">
              <a:spcBef>
                <a:spcPct val="0"/>
              </a:spcBef>
              <a:spcAft>
                <a:spcPct val="0"/>
              </a:spcAft>
              <a:defRPr>
                <a:solidFill>
                  <a:schemeClr val="tx1"/>
                </a:solidFill>
                <a:latin typeface="Arial" charset="0"/>
                <a:cs typeface="Arial" charset="0"/>
              </a:defRPr>
            </a:lvl7pPr>
            <a:lvl8pPr marL="3437573" indent="-229172" eaLnBrk="0" fontAlgn="base" hangingPunct="0">
              <a:spcBef>
                <a:spcPct val="0"/>
              </a:spcBef>
              <a:spcAft>
                <a:spcPct val="0"/>
              </a:spcAft>
              <a:defRPr>
                <a:solidFill>
                  <a:schemeClr val="tx1"/>
                </a:solidFill>
                <a:latin typeface="Arial" charset="0"/>
                <a:cs typeface="Arial" charset="0"/>
              </a:defRPr>
            </a:lvl8pPr>
            <a:lvl9pPr marL="3895916" indent="-229172" eaLnBrk="0" fontAlgn="base" hangingPunct="0">
              <a:spcBef>
                <a:spcPct val="0"/>
              </a:spcBef>
              <a:spcAft>
                <a:spcPct val="0"/>
              </a:spcAft>
              <a:defRPr>
                <a:solidFill>
                  <a:schemeClr val="tx1"/>
                </a:solidFill>
                <a:latin typeface="Arial" charset="0"/>
                <a:cs typeface="Arial" charset="0"/>
              </a:defRPr>
            </a:lvl9pPr>
          </a:lstStyle>
          <a:p>
            <a:pPr eaLnBrk="1" hangingPunct="1"/>
            <a:fld id="{71DDB9A5-22C0-4DFD-828E-A610570E913B}" type="slidenum">
              <a:rPr lang="de-CH" smtClean="0"/>
              <a:pPr eaLnBrk="1" hangingPunct="1"/>
              <a:t>13</a:t>
            </a:fld>
            <a:endParaRPr lang="de-CH"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Bildung in der SGBA</a:t>
            </a:r>
          </a:p>
          <a:p>
            <a:r>
              <a:rPr lang="de-CH" baseline="0" dirty="0" smtClean="0"/>
              <a:t/>
            </a:r>
            <a:br>
              <a:rPr lang="de-CH" baseline="0" dirty="0" smtClean="0"/>
            </a:br>
            <a:r>
              <a:rPr lang="de-CH" dirty="0" smtClean="0"/>
              <a:t>Staatliche Institutionen auf allen politischen Ebenen sorgen dafür, dass ein fruchtbarer Boden für exzellente Forschung und erfolgreiche Innovationen entstehen kann. Sie stellen unter anderem die Qualität der </a:t>
            </a:r>
            <a:r>
              <a:rPr lang="de-CH" b="1" dirty="0" smtClean="0"/>
              <a:t>Bildung auf allen Stufen sicher</a:t>
            </a:r>
            <a:r>
              <a:rPr lang="de-CH" dirty="0" smtClean="0"/>
              <a:t>, stellen die öffentliche </a:t>
            </a:r>
            <a:r>
              <a:rPr lang="de-CH" b="1" dirty="0" smtClean="0"/>
              <a:t>Infrastruktur zur Verfügung </a:t>
            </a:r>
            <a:r>
              <a:rPr lang="de-CH" dirty="0" smtClean="0"/>
              <a:t>und sorgen für ein </a:t>
            </a:r>
            <a:r>
              <a:rPr lang="de-CH" b="1" dirty="0" smtClean="0"/>
              <a:t>zuverlässiges politisches und rechtliches Umfeld</a:t>
            </a:r>
            <a:r>
              <a:rPr lang="de-CH" dirty="0" smtClean="0"/>
              <a:t>.</a:t>
            </a:r>
          </a:p>
          <a:p>
            <a:endParaRPr lang="de-CH" dirty="0"/>
          </a:p>
        </p:txBody>
      </p:sp>
      <p:sp>
        <p:nvSpPr>
          <p:cNvPr id="4" name="Foliennummernplatzhalter 3"/>
          <p:cNvSpPr>
            <a:spLocks noGrp="1"/>
          </p:cNvSpPr>
          <p:nvPr>
            <p:ph type="sldNum" sz="quarter" idx="10"/>
          </p:nvPr>
        </p:nvSpPr>
        <p:spPr/>
        <p:txBody>
          <a:bodyPr/>
          <a:lstStyle/>
          <a:p>
            <a:fld id="{72B38D4D-5710-45FA-8B06-841CC9A0CF8B}" type="slidenum">
              <a:rPr lang="de-CH" smtClean="0"/>
              <a:t>14</a:t>
            </a:fld>
            <a:endParaRPr lang="de-CH"/>
          </a:p>
        </p:txBody>
      </p:sp>
    </p:spTree>
    <p:extLst>
      <p:ext uri="{BB962C8B-B14F-4D97-AF65-F5344CB8AC3E}">
        <p14:creationId xmlns:p14="http://schemas.microsoft.com/office/powerpoint/2010/main" val="1621890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p:cNvSpPr>
          <p:nvPr>
            <p:ph type="sldImg"/>
          </p:nvPr>
        </p:nvSpPr>
        <p:spPr>
          <a:ln/>
        </p:spPr>
      </p:sp>
      <p:sp>
        <p:nvSpPr>
          <p:cNvPr id="41986" name="Notizenplatzhalter 2"/>
          <p:cNvSpPr>
            <a:spLocks noGrp="1"/>
          </p:cNvSpPr>
          <p:nvPr>
            <p:ph type="body" idx="1"/>
          </p:nvPr>
        </p:nvSpPr>
        <p:spPr>
          <a:noFill/>
          <a:ln/>
        </p:spPr>
        <p:txBody>
          <a:bodyPr/>
          <a:lstStyle/>
          <a:p>
            <a:r>
              <a:rPr lang="de-CH" dirty="0" smtClean="0"/>
              <a:t>Über 99% aller Unternehmen in der Schweiz sind KMU: kleine und mittlere Unternehmen, d. h. solche mit weniger als 250 Beschäftigten. Die meisten sind sogar Mikrounternehme, d.h. mit 1-9 Beschäftigten.</a:t>
            </a:r>
          </a:p>
          <a:p>
            <a:pPr marL="171450" indent="-171450">
              <a:buFont typeface="Wingdings"/>
              <a:buChar char="à"/>
            </a:pPr>
            <a:r>
              <a:rPr lang="de-CH" b="1" dirty="0" smtClean="0">
                <a:sym typeface="Wingdings" panose="05000000000000000000" pitchFamily="2" charset="2"/>
              </a:rPr>
              <a:t>Nicht überraschend, dass mehr als die Hälfte der marktwirtschaftlichen Unternehmen als Einzelfirmen eingetragen</a:t>
            </a:r>
            <a:r>
              <a:rPr lang="de-CH" b="1" baseline="0" dirty="0" smtClean="0">
                <a:sym typeface="Wingdings" panose="05000000000000000000" pitchFamily="2" charset="2"/>
              </a:rPr>
              <a:t> sind.</a:t>
            </a:r>
          </a:p>
          <a:p>
            <a:pPr marL="171450" indent="-171450">
              <a:buFont typeface="Wingdings"/>
              <a:buChar char="à"/>
            </a:pPr>
            <a:r>
              <a:rPr lang="de-CH" b="1" baseline="0" dirty="0" smtClean="0">
                <a:sym typeface="Wingdings" panose="05000000000000000000" pitchFamily="2" charset="2"/>
              </a:rPr>
              <a:t>Auffallend hingegen: Ein Fünftel wählte Rechtsform der AG – und damit mehr als GmbH</a:t>
            </a:r>
            <a:endParaRPr lang="de-CH" b="1" dirty="0" smtClean="0"/>
          </a:p>
        </p:txBody>
      </p:sp>
      <p:sp>
        <p:nvSpPr>
          <p:cNvPr id="41987" name="Foliennummernplatzhalter 3"/>
          <p:cNvSpPr>
            <a:spLocks noGrp="1"/>
          </p:cNvSpPr>
          <p:nvPr>
            <p:ph type="sldNum" sz="quarter" idx="5"/>
          </p:nvPr>
        </p:nvSpPr>
        <p:spPr>
          <a:noFill/>
        </p:spPr>
        <p:txBody>
          <a:bodyPr/>
          <a:lstStyle/>
          <a:p>
            <a:fld id="{1CDF3251-E0B6-4E32-9937-FBE8B4082DDD}" type="slidenum">
              <a:rPr lang="de-CH" smtClean="0">
                <a:solidFill>
                  <a:prstClr val="black"/>
                </a:solidFill>
              </a:rPr>
              <a:pPr/>
              <a:t>15</a:t>
            </a:fld>
            <a:endParaRPr lang="de-CH"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p:cNvSpPr>
          <p:nvPr>
            <p:ph type="sldImg"/>
          </p:nvPr>
        </p:nvSpPr>
        <p:spPr>
          <a:ln/>
        </p:spPr>
      </p:sp>
      <p:sp>
        <p:nvSpPr>
          <p:cNvPr id="41986" name="Notizenplatzhalter 2"/>
          <p:cNvSpPr>
            <a:spLocks noGrp="1"/>
          </p:cNvSpPr>
          <p:nvPr>
            <p:ph type="body" idx="1"/>
          </p:nvPr>
        </p:nvSpPr>
        <p:spPr>
          <a:noFill/>
          <a:ln/>
        </p:spPr>
        <p:txBody>
          <a:bodyPr/>
          <a:lstStyle/>
          <a:p>
            <a:r>
              <a:rPr lang="de-CH" b="1" dirty="0" err="1" smtClean="0">
                <a:latin typeface="+mj-lt"/>
              </a:rPr>
              <a:t>St.GallenBodenseeArea</a:t>
            </a:r>
            <a:r>
              <a:rPr lang="de-CH" b="1" dirty="0" smtClean="0">
                <a:latin typeface="+mj-lt"/>
              </a:rPr>
              <a:t>: Liberales Arbeitsrecht</a:t>
            </a:r>
          </a:p>
          <a:p>
            <a:endParaRPr lang="de-CH" b="1" dirty="0" smtClean="0">
              <a:latin typeface="+mj-lt"/>
            </a:endParaRPr>
          </a:p>
          <a:p>
            <a:pPr marL="171450" indent="-171450">
              <a:buFontTx/>
              <a:buChar char="-"/>
            </a:pPr>
            <a:r>
              <a:rPr lang="de-CH" dirty="0" smtClean="0">
                <a:latin typeface="+mj-lt"/>
              </a:rPr>
              <a:t>Arbeitslosigkeit rund 3% / war in den letzten 10 Jahren nie über 4 %</a:t>
            </a:r>
            <a:endParaRPr lang="de-CH" dirty="0">
              <a:latin typeface="+mj-lt"/>
            </a:endParaRPr>
          </a:p>
          <a:p>
            <a:pPr marL="171450" indent="-171450">
              <a:buFontTx/>
              <a:buChar char="-"/>
            </a:pPr>
            <a:r>
              <a:rPr lang="de-CH" dirty="0" smtClean="0">
                <a:latin typeface="+mj-lt"/>
              </a:rPr>
              <a:t>Kein </a:t>
            </a:r>
            <a:r>
              <a:rPr lang="de-DE" dirty="0" smtClean="0">
                <a:latin typeface="+mj-lt"/>
              </a:rPr>
              <a:t>Unterschied zwischen Angestellten und Arbeitern</a:t>
            </a:r>
            <a:endParaRPr lang="de-CH" u="sng" dirty="0">
              <a:latin typeface="+mj-lt"/>
            </a:endParaRPr>
          </a:p>
          <a:p>
            <a:endParaRPr lang="de-CH" b="1" dirty="0" smtClean="0"/>
          </a:p>
        </p:txBody>
      </p:sp>
      <p:sp>
        <p:nvSpPr>
          <p:cNvPr id="41987" name="Foliennummernplatzhalter 3"/>
          <p:cNvSpPr>
            <a:spLocks noGrp="1"/>
          </p:cNvSpPr>
          <p:nvPr>
            <p:ph type="sldNum" sz="quarter" idx="5"/>
          </p:nvPr>
        </p:nvSpPr>
        <p:spPr>
          <a:noFill/>
        </p:spPr>
        <p:txBody>
          <a:bodyPr/>
          <a:lstStyle/>
          <a:p>
            <a:fld id="{1CDF3251-E0B6-4E32-9937-FBE8B4082DDD}" type="slidenum">
              <a:rPr lang="de-CH" smtClean="0">
                <a:solidFill>
                  <a:prstClr val="black"/>
                </a:solidFill>
              </a:rPr>
              <a:pPr/>
              <a:t>16</a:t>
            </a:fld>
            <a:endParaRPr lang="de-CH"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2B38D4D-5710-45FA-8B06-841CC9A0CF8B}" type="slidenum">
              <a:rPr lang="de-CH" smtClean="0"/>
              <a:t>17</a:t>
            </a:fld>
            <a:endParaRPr lang="de-CH"/>
          </a:p>
        </p:txBody>
      </p:sp>
    </p:spTree>
    <p:extLst>
      <p:ext uri="{BB962C8B-B14F-4D97-AF65-F5344CB8AC3E}">
        <p14:creationId xmlns:p14="http://schemas.microsoft.com/office/powerpoint/2010/main" val="693925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smtClean="0">
                <a:solidFill>
                  <a:srgbClr val="2D3C41"/>
                </a:solidFill>
              </a:rPr>
              <a:t>Quelle: http://kurier.at/wirtschaft/finanzen/tax-freedom-day-2014-ab-heute-arbeiten-wir-nicht-mehr-fuer-die-staatskasse/79.832.135</a:t>
            </a:r>
          </a:p>
        </p:txBody>
      </p:sp>
      <p:sp>
        <p:nvSpPr>
          <p:cNvPr id="4" name="Foliennummernplatzhalter 3"/>
          <p:cNvSpPr>
            <a:spLocks noGrp="1"/>
          </p:cNvSpPr>
          <p:nvPr>
            <p:ph type="sldNum" sz="quarter" idx="10"/>
          </p:nvPr>
        </p:nvSpPr>
        <p:spPr/>
        <p:txBody>
          <a:bodyPr/>
          <a:lstStyle/>
          <a:p>
            <a:fld id="{72B38D4D-5710-45FA-8B06-841CC9A0CF8B}" type="slidenum">
              <a:rPr lang="de-CH" smtClean="0"/>
              <a:t>18</a:t>
            </a:fld>
            <a:endParaRPr lang="de-CH"/>
          </a:p>
        </p:txBody>
      </p:sp>
    </p:spTree>
    <p:extLst>
      <p:ext uri="{BB962C8B-B14F-4D97-AF65-F5344CB8AC3E}">
        <p14:creationId xmlns:p14="http://schemas.microsoft.com/office/powerpoint/2010/main" val="1665736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2B38D4D-5710-45FA-8B06-841CC9A0CF8B}" type="slidenum">
              <a:rPr lang="de-CH" smtClean="0"/>
              <a:t>19</a:t>
            </a:fld>
            <a:endParaRPr lang="de-CH"/>
          </a:p>
        </p:txBody>
      </p:sp>
    </p:spTree>
    <p:extLst>
      <p:ext uri="{BB962C8B-B14F-4D97-AF65-F5344CB8AC3E}">
        <p14:creationId xmlns:p14="http://schemas.microsoft.com/office/powerpoint/2010/main" val="260767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879" indent="-171879">
              <a:buFont typeface="Arial" pitchFamily="34" charset="0"/>
              <a:buChar char="•"/>
            </a:pPr>
            <a:endParaRPr lang="de-CH" dirty="0"/>
          </a:p>
        </p:txBody>
      </p:sp>
      <p:sp>
        <p:nvSpPr>
          <p:cNvPr id="4" name="Foliennummernplatzhalter 3"/>
          <p:cNvSpPr>
            <a:spLocks noGrp="1"/>
          </p:cNvSpPr>
          <p:nvPr>
            <p:ph type="sldNum" sz="quarter" idx="10"/>
          </p:nvPr>
        </p:nvSpPr>
        <p:spPr/>
        <p:txBody>
          <a:bodyPr/>
          <a:lstStyle/>
          <a:p>
            <a:pPr>
              <a:defRPr/>
            </a:pPr>
            <a:fld id="{CCD4990A-EEE2-46B3-81A3-ABF508EF8738}" type="slidenum">
              <a:rPr lang="de-CH" smtClean="0"/>
              <a:pPr>
                <a:defRPr/>
              </a:pPr>
              <a:t>2</a:t>
            </a:fld>
            <a:endParaRPr lang="de-CH"/>
          </a:p>
        </p:txBody>
      </p:sp>
    </p:spTree>
    <p:extLst>
      <p:ext uri="{BB962C8B-B14F-4D97-AF65-F5344CB8AC3E}">
        <p14:creationId xmlns:p14="http://schemas.microsoft.com/office/powerpoint/2010/main" val="305827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Folienbildplatzhalter 1"/>
          <p:cNvSpPr>
            <a:spLocks noGrp="1" noRot="1" noChangeAspect="1" noTextEdit="1"/>
          </p:cNvSpPr>
          <p:nvPr>
            <p:ph type="sldImg"/>
          </p:nvPr>
        </p:nvSpPr>
        <p:spPr>
          <a:ln/>
        </p:spPr>
      </p:sp>
      <p:sp>
        <p:nvSpPr>
          <p:cNvPr id="119810" name="Notizenplatzhalter 2"/>
          <p:cNvSpPr>
            <a:spLocks noGrp="1"/>
          </p:cNvSpPr>
          <p:nvPr>
            <p:ph type="body" idx="1"/>
          </p:nvPr>
        </p:nvSpPr>
        <p:spPr>
          <a:noFill/>
          <a:ln/>
        </p:spPr>
        <p:txBody>
          <a:bodyPr lIns="91653" tIns="45826" rIns="91653" bIns="45826" numCol="2"/>
          <a:lstStyle/>
          <a:p>
            <a:pPr>
              <a:tabLst>
                <a:tab pos="2874963" algn="l"/>
              </a:tabLst>
            </a:pPr>
            <a:r>
              <a:rPr lang="de-CH" b="1" dirty="0"/>
              <a:t>Gewinnsteuersätze in den </a:t>
            </a:r>
            <a:r>
              <a:rPr lang="de-CH" b="1" dirty="0" smtClean="0"/>
              <a:t>Kantonen (2016)</a:t>
            </a:r>
          </a:p>
          <a:p>
            <a:endParaRPr lang="de-CH" dirty="0" smtClean="0"/>
          </a:p>
          <a:p>
            <a:r>
              <a:rPr lang="de-CH" dirty="0" smtClean="0"/>
              <a:t>Luzern </a:t>
            </a:r>
            <a:r>
              <a:rPr lang="de-CH" dirty="0"/>
              <a:t>12.32% </a:t>
            </a:r>
          </a:p>
          <a:p>
            <a:r>
              <a:rPr lang="de-CH" dirty="0"/>
              <a:t>Nidwalden 12.66% </a:t>
            </a:r>
          </a:p>
          <a:p>
            <a:r>
              <a:rPr lang="de-CH" dirty="0"/>
              <a:t>Obwalden 12.66% </a:t>
            </a:r>
          </a:p>
          <a:p>
            <a:r>
              <a:rPr lang="de-CH" dirty="0">
                <a:solidFill>
                  <a:srgbClr val="FF0000"/>
                </a:solidFill>
              </a:rPr>
              <a:t>Appenzell A. 13.04%</a:t>
            </a:r>
          </a:p>
          <a:p>
            <a:r>
              <a:rPr lang="de-CH" dirty="0">
                <a:solidFill>
                  <a:srgbClr val="FF0000"/>
                </a:solidFill>
              </a:rPr>
              <a:t>Appenzell I. 14.16%</a:t>
            </a:r>
          </a:p>
          <a:p>
            <a:r>
              <a:rPr lang="de-CH" dirty="0"/>
              <a:t>Zug 14.60% </a:t>
            </a:r>
          </a:p>
          <a:p>
            <a:r>
              <a:rPr lang="de-CH" dirty="0"/>
              <a:t>Uri </a:t>
            </a:r>
            <a:r>
              <a:rPr lang="de-CH" dirty="0" smtClean="0"/>
              <a:t>15.01% </a:t>
            </a:r>
            <a:endParaRPr lang="de-CH" dirty="0"/>
          </a:p>
          <a:p>
            <a:r>
              <a:rPr lang="de-CH" dirty="0" smtClean="0"/>
              <a:t>Schwyz 15.27% </a:t>
            </a:r>
          </a:p>
          <a:p>
            <a:r>
              <a:rPr lang="de-CH" dirty="0"/>
              <a:t>Neuenburg </a:t>
            </a:r>
            <a:r>
              <a:rPr lang="de-CH" dirty="0" smtClean="0"/>
              <a:t>15.61%</a:t>
            </a:r>
            <a:endParaRPr lang="de-CH" dirty="0"/>
          </a:p>
          <a:p>
            <a:r>
              <a:rPr lang="de-CH" dirty="0" smtClean="0"/>
              <a:t>Glarus 15.70% </a:t>
            </a:r>
            <a:endParaRPr lang="de-CH" dirty="0"/>
          </a:p>
          <a:p>
            <a:r>
              <a:rPr lang="de-CH" dirty="0"/>
              <a:t>Schaffhausen 16.04% </a:t>
            </a:r>
          </a:p>
          <a:p>
            <a:r>
              <a:rPr lang="de-CH" dirty="0">
                <a:solidFill>
                  <a:srgbClr val="FF0000"/>
                </a:solidFill>
              </a:rPr>
              <a:t>Thurgau 16.43% </a:t>
            </a:r>
            <a:endParaRPr lang="de-CH" dirty="0"/>
          </a:p>
          <a:p>
            <a:pPr>
              <a:defRPr/>
            </a:pPr>
            <a:r>
              <a:rPr lang="de-CH" dirty="0"/>
              <a:t>Graubünden 16.68</a:t>
            </a:r>
            <a:r>
              <a:rPr lang="de-CH" dirty="0" smtClean="0"/>
              <a:t>%</a:t>
            </a:r>
            <a:endParaRPr lang="de-CH" dirty="0"/>
          </a:p>
          <a:p>
            <a:r>
              <a:rPr lang="de-CH" dirty="0" smtClean="0">
                <a:solidFill>
                  <a:srgbClr val="FF0000"/>
                </a:solidFill>
              </a:rPr>
              <a:t>St</a:t>
            </a:r>
            <a:r>
              <a:rPr lang="de-CH" dirty="0">
                <a:solidFill>
                  <a:srgbClr val="FF0000"/>
                </a:solidFill>
              </a:rPr>
              <a:t>. Gallen 17.40</a:t>
            </a:r>
            <a:r>
              <a:rPr lang="de-CH" dirty="0" smtClean="0">
                <a:solidFill>
                  <a:srgbClr val="FF0000"/>
                </a:solidFill>
              </a:rPr>
              <a:t>%</a:t>
            </a:r>
            <a:endParaRPr lang="de-CH" dirty="0"/>
          </a:p>
          <a:p>
            <a:pPr>
              <a:defRPr/>
            </a:pPr>
            <a:endParaRPr lang="de-CH" dirty="0" smtClean="0"/>
          </a:p>
          <a:p>
            <a:pPr>
              <a:defRPr/>
            </a:pPr>
            <a:endParaRPr lang="de-CH" dirty="0"/>
          </a:p>
          <a:p>
            <a:pPr>
              <a:defRPr/>
            </a:pPr>
            <a:endParaRPr lang="de-CH" dirty="0" smtClean="0"/>
          </a:p>
          <a:p>
            <a:pPr>
              <a:defRPr/>
            </a:pPr>
            <a:endParaRPr lang="de-CH" dirty="0"/>
          </a:p>
          <a:p>
            <a:pPr>
              <a:defRPr/>
            </a:pPr>
            <a:endParaRPr lang="de-CH" dirty="0" smtClean="0"/>
          </a:p>
          <a:p>
            <a:pPr>
              <a:defRPr/>
            </a:pPr>
            <a:endParaRPr lang="de-CH" dirty="0"/>
          </a:p>
          <a:p>
            <a:pPr>
              <a:defRPr/>
            </a:pPr>
            <a:endParaRPr lang="de-CH" dirty="0" smtClean="0"/>
          </a:p>
          <a:p>
            <a:pPr>
              <a:defRPr/>
            </a:pPr>
            <a:endParaRPr lang="de-CH" dirty="0"/>
          </a:p>
          <a:p>
            <a:pPr>
              <a:defRPr/>
            </a:pPr>
            <a:endParaRPr lang="de-CH" dirty="0" smtClean="0"/>
          </a:p>
          <a:p>
            <a:pPr>
              <a:defRPr/>
            </a:pPr>
            <a:r>
              <a:rPr lang="de-CH" dirty="0" smtClean="0"/>
              <a:t>Aargau 18.61% </a:t>
            </a:r>
            <a:endParaRPr lang="de-CH" dirty="0"/>
          </a:p>
          <a:p>
            <a:pPr>
              <a:defRPr/>
            </a:pPr>
            <a:r>
              <a:rPr lang="de-CH" dirty="0"/>
              <a:t>Freiburg 19.86% </a:t>
            </a:r>
          </a:p>
          <a:p>
            <a:r>
              <a:rPr lang="de-CH" dirty="0" smtClean="0"/>
              <a:t>Tessin 20.67%</a:t>
            </a:r>
            <a:endParaRPr lang="de-CH" dirty="0"/>
          </a:p>
          <a:p>
            <a:r>
              <a:rPr lang="de-CH" dirty="0"/>
              <a:t>Basel Land 20.70</a:t>
            </a:r>
            <a:r>
              <a:rPr lang="de-CH" dirty="0" smtClean="0"/>
              <a:t>%</a:t>
            </a:r>
            <a:endParaRPr lang="de-CH" dirty="0"/>
          </a:p>
          <a:p>
            <a:pPr>
              <a:defRPr/>
            </a:pPr>
            <a:r>
              <a:rPr lang="de-CH" dirty="0"/>
              <a:t>Jura 20.77% </a:t>
            </a:r>
          </a:p>
          <a:p>
            <a:pPr>
              <a:defRPr/>
            </a:pPr>
            <a:r>
              <a:rPr lang="de-CH" dirty="0"/>
              <a:t>Zürich 21.15% </a:t>
            </a:r>
            <a:endParaRPr lang="de-CH" dirty="0" smtClean="0"/>
          </a:p>
          <a:p>
            <a:pPr>
              <a:defRPr/>
            </a:pPr>
            <a:r>
              <a:rPr lang="de-CH" dirty="0"/>
              <a:t>Bern 21.64% </a:t>
            </a:r>
          </a:p>
          <a:p>
            <a:pPr>
              <a:defRPr/>
            </a:pPr>
            <a:r>
              <a:rPr lang="de-CH" dirty="0" smtClean="0"/>
              <a:t>Wallis 21.74% </a:t>
            </a:r>
            <a:endParaRPr lang="de-CH" dirty="0"/>
          </a:p>
          <a:p>
            <a:pPr>
              <a:defRPr/>
            </a:pPr>
            <a:r>
              <a:rPr lang="de-CH" dirty="0" smtClean="0"/>
              <a:t>Solothurn </a:t>
            </a:r>
            <a:r>
              <a:rPr lang="de-CH" dirty="0"/>
              <a:t>21.85% </a:t>
            </a:r>
            <a:endParaRPr lang="de-CH" dirty="0" smtClean="0"/>
          </a:p>
          <a:p>
            <a:pPr>
              <a:defRPr/>
            </a:pPr>
            <a:r>
              <a:rPr lang="de-CH" dirty="0" smtClean="0"/>
              <a:t>Waadt 22.09</a:t>
            </a:r>
            <a:r>
              <a:rPr lang="de-CH" dirty="0"/>
              <a:t>% </a:t>
            </a:r>
          </a:p>
          <a:p>
            <a:pPr>
              <a:defRPr/>
            </a:pPr>
            <a:r>
              <a:rPr lang="de-CH" dirty="0"/>
              <a:t>Basel Stadt 22.18% </a:t>
            </a:r>
          </a:p>
          <a:p>
            <a:r>
              <a:rPr lang="de-CH" dirty="0" err="1" smtClean="0"/>
              <a:t>Genève</a:t>
            </a:r>
            <a:r>
              <a:rPr lang="de-CH" dirty="0" smtClean="0"/>
              <a:t> </a:t>
            </a:r>
            <a:r>
              <a:rPr lang="de-CH" dirty="0"/>
              <a:t>24.16% </a:t>
            </a:r>
          </a:p>
          <a:p>
            <a:endParaRPr lang="de-CH" dirty="0"/>
          </a:p>
          <a:p>
            <a:endParaRPr lang="de-CH" dirty="0"/>
          </a:p>
          <a:p>
            <a:endParaRPr lang="de-CH" dirty="0"/>
          </a:p>
          <a:p>
            <a:endParaRPr lang="de-CH" dirty="0" smtClean="0"/>
          </a:p>
        </p:txBody>
      </p:sp>
      <p:sp>
        <p:nvSpPr>
          <p:cNvPr id="119811" name="Foliennummernplatzhalter 3"/>
          <p:cNvSpPr txBox="1">
            <a:spLocks noGrp="1"/>
          </p:cNvSpPr>
          <p:nvPr/>
        </p:nvSpPr>
        <p:spPr bwMode="auto">
          <a:xfrm>
            <a:off x="3851167" y="9428716"/>
            <a:ext cx="2944916" cy="496332"/>
          </a:xfrm>
          <a:prstGeom prst="rect">
            <a:avLst/>
          </a:prstGeom>
          <a:noFill/>
          <a:ln w="9525">
            <a:noFill/>
            <a:miter lim="800000"/>
            <a:headEnd/>
            <a:tailEnd/>
          </a:ln>
        </p:spPr>
        <p:txBody>
          <a:bodyPr lIns="91653" tIns="45826" rIns="91653" bIns="45826" anchor="b"/>
          <a:lstStyle/>
          <a:p>
            <a:pPr algn="r" defTabSz="915095"/>
            <a:fld id="{1260F0C7-C757-4756-BA5D-B75E0866F980}" type="slidenum">
              <a:rPr lang="de-CH" sz="1200"/>
              <a:pPr algn="r" defTabSz="915095"/>
              <a:t>20</a:t>
            </a:fld>
            <a:endParaRPr lang="de-CH"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2B38D4D-5710-45FA-8B06-841CC9A0CF8B}" type="slidenum">
              <a:rPr lang="de-CH" smtClean="0"/>
              <a:t>21</a:t>
            </a:fld>
            <a:endParaRPr lang="de-CH"/>
          </a:p>
        </p:txBody>
      </p:sp>
    </p:spTree>
    <p:extLst>
      <p:ext uri="{BB962C8B-B14F-4D97-AF65-F5344CB8AC3E}">
        <p14:creationId xmlns:p14="http://schemas.microsoft.com/office/powerpoint/2010/main" val="681897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p:cNvSpPr>
          <p:nvPr>
            <p:ph type="sldImg"/>
          </p:nvPr>
        </p:nvSpPr>
        <p:spPr>
          <a:ln/>
        </p:spPr>
      </p:sp>
      <p:sp>
        <p:nvSpPr>
          <p:cNvPr id="41986" name="Notizenplatzhalter 2"/>
          <p:cNvSpPr>
            <a:spLocks noGrp="1"/>
          </p:cNvSpPr>
          <p:nvPr>
            <p:ph type="body" idx="1"/>
          </p:nvPr>
        </p:nvSpPr>
        <p:spPr>
          <a:noFill/>
          <a:ln/>
        </p:spPr>
        <p:txBody>
          <a:bodyPr/>
          <a:lstStyle/>
          <a:p>
            <a:r>
              <a:rPr lang="de-CH" b="1" dirty="0" smtClean="0"/>
              <a:t>https://news.pwc.ch/de/38848/das-bringt-die-steuervorlage-17/</a:t>
            </a:r>
            <a:endParaRPr lang="de-CH" b="1" dirty="0" smtClean="0"/>
          </a:p>
        </p:txBody>
      </p:sp>
      <p:sp>
        <p:nvSpPr>
          <p:cNvPr id="41987" name="Foliennummernplatzhalter 3"/>
          <p:cNvSpPr>
            <a:spLocks noGrp="1"/>
          </p:cNvSpPr>
          <p:nvPr>
            <p:ph type="sldNum" sz="quarter" idx="5"/>
          </p:nvPr>
        </p:nvSpPr>
        <p:spPr>
          <a:noFill/>
        </p:spPr>
        <p:txBody>
          <a:bodyPr/>
          <a:lstStyle/>
          <a:p>
            <a:fld id="{1CDF3251-E0B6-4E32-9937-FBE8B4082DDD}" type="slidenum">
              <a:rPr lang="de-CH" smtClean="0">
                <a:solidFill>
                  <a:prstClr val="black"/>
                </a:solidFill>
              </a:rPr>
              <a:pPr/>
              <a:t>22</a:t>
            </a:fld>
            <a:endParaRPr lang="de-CH"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p:cNvSpPr>
          <p:nvPr>
            <p:ph type="sldImg"/>
          </p:nvPr>
        </p:nvSpPr>
        <p:spPr>
          <a:ln/>
        </p:spPr>
      </p:sp>
      <p:sp>
        <p:nvSpPr>
          <p:cNvPr id="41986" name="Notizenplatzhalter 2"/>
          <p:cNvSpPr>
            <a:spLocks noGrp="1"/>
          </p:cNvSpPr>
          <p:nvPr>
            <p:ph type="body" idx="1"/>
          </p:nvPr>
        </p:nvSpPr>
        <p:spPr>
          <a:noFill/>
          <a:ln/>
        </p:spPr>
        <p:txBody>
          <a:bodyPr/>
          <a:lstStyle/>
          <a:p>
            <a:r>
              <a:rPr lang="de-CH" b="1" smtClean="0"/>
              <a:t>https://news.pwc.ch/de/38848/das-bringt-die-steuervorlage-17/</a:t>
            </a:r>
            <a:endParaRPr lang="de-CH" b="1" dirty="0" smtClean="0"/>
          </a:p>
        </p:txBody>
      </p:sp>
      <p:sp>
        <p:nvSpPr>
          <p:cNvPr id="41987" name="Foliennummernplatzhalter 3"/>
          <p:cNvSpPr>
            <a:spLocks noGrp="1"/>
          </p:cNvSpPr>
          <p:nvPr>
            <p:ph type="sldNum" sz="quarter" idx="5"/>
          </p:nvPr>
        </p:nvSpPr>
        <p:spPr>
          <a:noFill/>
        </p:spPr>
        <p:txBody>
          <a:bodyPr/>
          <a:lstStyle/>
          <a:p>
            <a:fld id="{1CDF3251-E0B6-4E32-9937-FBE8B4082DDD}" type="slidenum">
              <a:rPr lang="de-CH" smtClean="0">
                <a:solidFill>
                  <a:prstClr val="black"/>
                </a:solidFill>
              </a:rPr>
              <a:pPr/>
              <a:t>23</a:t>
            </a:fld>
            <a:endParaRPr lang="de-CH"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bildplatzhalter 1"/>
          <p:cNvSpPr>
            <a:spLocks noGrp="1" noRot="1" noChangeAspect="1" noTextEdit="1"/>
          </p:cNvSpPr>
          <p:nvPr>
            <p:ph type="sldImg"/>
          </p:nvPr>
        </p:nvSpPr>
        <p:spPr>
          <a:ln/>
        </p:spPr>
      </p:sp>
      <p:sp>
        <p:nvSpPr>
          <p:cNvPr id="931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5095"/>
            <a:endParaRPr lang="de-DE" dirty="0" smtClean="0"/>
          </a:p>
        </p:txBody>
      </p:sp>
      <p:sp>
        <p:nvSpPr>
          <p:cNvPr id="9318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4807" indent="-286464" eaLnBrk="0" hangingPunct="0">
              <a:defRPr>
                <a:solidFill>
                  <a:schemeClr val="tx1"/>
                </a:solidFill>
                <a:latin typeface="Arial" charset="0"/>
                <a:cs typeface="Arial" charset="0"/>
              </a:defRPr>
            </a:lvl2pPr>
            <a:lvl3pPr marL="1145858" indent="-229172" eaLnBrk="0" hangingPunct="0">
              <a:defRPr>
                <a:solidFill>
                  <a:schemeClr val="tx1"/>
                </a:solidFill>
                <a:latin typeface="Arial" charset="0"/>
                <a:cs typeface="Arial" charset="0"/>
              </a:defRPr>
            </a:lvl3pPr>
            <a:lvl4pPr marL="1604201" indent="-229172" eaLnBrk="0" hangingPunct="0">
              <a:defRPr>
                <a:solidFill>
                  <a:schemeClr val="tx1"/>
                </a:solidFill>
                <a:latin typeface="Arial" charset="0"/>
                <a:cs typeface="Arial" charset="0"/>
              </a:defRPr>
            </a:lvl4pPr>
            <a:lvl5pPr marL="2062544" indent="-229172" eaLnBrk="0" hangingPunct="0">
              <a:defRPr>
                <a:solidFill>
                  <a:schemeClr val="tx1"/>
                </a:solidFill>
                <a:latin typeface="Arial" charset="0"/>
                <a:cs typeface="Arial" charset="0"/>
              </a:defRPr>
            </a:lvl5pPr>
            <a:lvl6pPr marL="2520887" indent="-229172" eaLnBrk="0" fontAlgn="base" hangingPunct="0">
              <a:spcBef>
                <a:spcPct val="0"/>
              </a:spcBef>
              <a:spcAft>
                <a:spcPct val="0"/>
              </a:spcAft>
              <a:defRPr>
                <a:solidFill>
                  <a:schemeClr val="tx1"/>
                </a:solidFill>
                <a:latin typeface="Arial" charset="0"/>
                <a:cs typeface="Arial" charset="0"/>
              </a:defRPr>
            </a:lvl6pPr>
            <a:lvl7pPr marL="2979230" indent="-229172" eaLnBrk="0" fontAlgn="base" hangingPunct="0">
              <a:spcBef>
                <a:spcPct val="0"/>
              </a:spcBef>
              <a:spcAft>
                <a:spcPct val="0"/>
              </a:spcAft>
              <a:defRPr>
                <a:solidFill>
                  <a:schemeClr val="tx1"/>
                </a:solidFill>
                <a:latin typeface="Arial" charset="0"/>
                <a:cs typeface="Arial" charset="0"/>
              </a:defRPr>
            </a:lvl7pPr>
            <a:lvl8pPr marL="3437573" indent="-229172" eaLnBrk="0" fontAlgn="base" hangingPunct="0">
              <a:spcBef>
                <a:spcPct val="0"/>
              </a:spcBef>
              <a:spcAft>
                <a:spcPct val="0"/>
              </a:spcAft>
              <a:defRPr>
                <a:solidFill>
                  <a:schemeClr val="tx1"/>
                </a:solidFill>
                <a:latin typeface="Arial" charset="0"/>
                <a:cs typeface="Arial" charset="0"/>
              </a:defRPr>
            </a:lvl8pPr>
            <a:lvl9pPr marL="3895916" indent="-229172" eaLnBrk="0" fontAlgn="base" hangingPunct="0">
              <a:spcBef>
                <a:spcPct val="0"/>
              </a:spcBef>
              <a:spcAft>
                <a:spcPct val="0"/>
              </a:spcAft>
              <a:defRPr>
                <a:solidFill>
                  <a:schemeClr val="tx1"/>
                </a:solidFill>
                <a:latin typeface="Arial" charset="0"/>
                <a:cs typeface="Arial" charset="0"/>
              </a:defRPr>
            </a:lvl9pPr>
          </a:lstStyle>
          <a:p>
            <a:pPr eaLnBrk="1" hangingPunct="1"/>
            <a:fld id="{A62382F2-81AD-4D0B-9DA5-8CC73D0838D8}" type="slidenum">
              <a:rPr lang="de-CH" smtClean="0"/>
              <a:pPr eaLnBrk="1" hangingPunct="1"/>
              <a:t>24</a:t>
            </a:fld>
            <a:endParaRPr lang="de-CH"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Folienbildplatzhalter 1"/>
          <p:cNvSpPr>
            <a:spLocks noGrp="1" noRot="1" noChangeAspect="1" noTextEdit="1"/>
          </p:cNvSpPr>
          <p:nvPr>
            <p:ph type="sldImg"/>
          </p:nvPr>
        </p:nvSpPr>
        <p:spPr>
          <a:ln/>
        </p:spPr>
      </p:sp>
      <p:sp>
        <p:nvSpPr>
          <p:cNvPr id="379906" name="Notizenplatzhalter 2"/>
          <p:cNvSpPr>
            <a:spLocks noGrp="1"/>
          </p:cNvSpPr>
          <p:nvPr>
            <p:ph type="body" idx="1"/>
          </p:nvPr>
        </p:nvSpPr>
        <p:spPr>
          <a:xfrm>
            <a:off x="679768" y="4603279"/>
            <a:ext cx="5438140" cy="4466987"/>
          </a:xfrm>
          <a:noFill/>
          <a:ln/>
        </p:spPr>
        <p:txBody>
          <a:bodyPr/>
          <a:lstStyle/>
          <a:p>
            <a:r>
              <a:rPr lang="de-CH" sz="1100" b="1" dirty="0" err="1" smtClean="0"/>
              <a:t>Wisa</a:t>
            </a:r>
            <a:r>
              <a:rPr lang="de-CH" sz="1100" b="1" dirty="0" smtClean="0"/>
              <a:t> Gloria: AG</a:t>
            </a:r>
          </a:p>
          <a:p>
            <a:r>
              <a:rPr lang="de-CH" sz="1100" dirty="0" err="1" smtClean="0"/>
              <a:t>Wisa</a:t>
            </a:r>
            <a:r>
              <a:rPr lang="de-CH" sz="1100" dirty="0" smtClean="0"/>
              <a:t>-Gloria ist eine der ältesten Schweizer Marken für Kinder-Spielsachen. Seit 130 Jahren werden Spielsachen produziert. Das Engagement der Familie Haderer lässt die Marke mit Innovationen neu aufleben.</a:t>
            </a:r>
            <a:br>
              <a:rPr lang="de-CH" sz="1100" dirty="0" smtClean="0"/>
            </a:br>
            <a:r>
              <a:rPr lang="de-CH" sz="1100" dirty="0" smtClean="0"/>
              <a:t>Werner Haderer gründete 1986 seinen Einmannbetrieb in Vorarlberg (Österreich). </a:t>
            </a:r>
            <a:r>
              <a:rPr lang="de-CH" sz="1100" baseline="0" dirty="0" smtClean="0"/>
              <a:t>1992 fragte ihn ein Geschäftspartner aus der Spielzeugbranche, ob er nicht Interesse habe, Kinderspielfahrzeuge wie Dreiräder, Trittroller usw. für den professionellen Bedarf für Kindergärten zu bauen. </a:t>
            </a:r>
            <a:br>
              <a:rPr lang="de-CH" sz="1100" baseline="0" dirty="0" smtClean="0"/>
            </a:br>
            <a:r>
              <a:rPr lang="de-CH" sz="1100" baseline="0" dirty="0" smtClean="0"/>
              <a:t>Aufgrund mehrerer Produktionsskandale fernöstlich produzierter Kinderspielzeuge und dem damit verbundenen Umdenkungsprozess der Konsumenten, startete die Firma Haderer im Jahr 2006 eine ganzheitliche Grossoffensive den Markt zu bearbeiten. Die Gespräche verliefen sehr konstruktiv und man kam überein, nicht nur eine Lizenzproduktion sondern die gesamte </a:t>
            </a:r>
            <a:r>
              <a:rPr lang="de-CH" sz="1100" baseline="0" dirty="0" err="1" smtClean="0"/>
              <a:t>Wisa</a:t>
            </a:r>
            <a:r>
              <a:rPr lang="de-CH" sz="1100" baseline="0" dirty="0" smtClean="0"/>
              <a:t> Gloria AG zu übernehmen. … Das Team um Werner Haderer ist bestrebt die seit 1881 bestehende Schweizer Traditionsfirma </a:t>
            </a:r>
            <a:r>
              <a:rPr lang="de-CH" sz="1100" baseline="0" dirty="0" err="1" smtClean="0"/>
              <a:t>Wisa</a:t>
            </a:r>
            <a:r>
              <a:rPr lang="de-CH" sz="1100" baseline="0" dirty="0" smtClean="0"/>
              <a:t> Gloria AG wieder an ihren verdienten Platz zu rücken.</a:t>
            </a:r>
          </a:p>
          <a:p>
            <a:endParaRPr lang="de-CH" sz="1100" baseline="0" dirty="0" smtClean="0"/>
          </a:p>
          <a:p>
            <a:r>
              <a:rPr lang="de-CH" sz="1100" b="1" baseline="0" dirty="0" smtClean="0"/>
              <a:t>Rauch / </a:t>
            </a:r>
            <a:r>
              <a:rPr lang="de-CH" sz="1100" b="1" baseline="0" dirty="0" err="1" smtClean="0"/>
              <a:t>Red</a:t>
            </a:r>
            <a:r>
              <a:rPr lang="de-CH" sz="1100" b="1" baseline="0" dirty="0" smtClean="0"/>
              <a:t> Bull: </a:t>
            </a:r>
            <a:r>
              <a:rPr lang="de-CH" sz="1100" baseline="0" dirty="0" smtClean="0"/>
              <a:t>Rauch Fruchtsäfte GmbH &amp; Co OG (Eigenschreibweise: RAUCH) ist ein international tätiger österreichischer Fruchtsafthersteller mit Sitz in Rankweil in Vorarlberg. … Rauch ist heute der einzige Lohnabfüller weltweit für Getränke der </a:t>
            </a:r>
            <a:r>
              <a:rPr lang="de-CH" sz="1100" baseline="0" dirty="0" err="1" smtClean="0"/>
              <a:t>Red</a:t>
            </a:r>
            <a:r>
              <a:rPr lang="de-CH" sz="1100" baseline="0" dirty="0" smtClean="0"/>
              <a:t> Bull GmbH. … füllt in </a:t>
            </a:r>
            <a:r>
              <a:rPr lang="de-CH" sz="1100" baseline="0" dirty="0" err="1" smtClean="0"/>
              <a:t>Widnau</a:t>
            </a:r>
            <a:r>
              <a:rPr lang="de-CH" sz="1100" baseline="0" dirty="0" smtClean="0"/>
              <a:t> </a:t>
            </a:r>
            <a:r>
              <a:rPr lang="de-CH" sz="1100" baseline="0" dirty="0" err="1" smtClean="0"/>
              <a:t>Red</a:t>
            </a:r>
            <a:r>
              <a:rPr lang="de-CH" sz="1100" baseline="0" dirty="0" smtClean="0"/>
              <a:t> Bull vor allem für den amerikanischen Markt ab. … Britische Getränkedosen-Hersteller </a:t>
            </a:r>
            <a:r>
              <a:rPr lang="de-CH" sz="1100" baseline="0" dirty="0" err="1" smtClean="0"/>
              <a:t>Rexam</a:t>
            </a:r>
            <a:r>
              <a:rPr lang="de-CH" sz="1100" baseline="0" dirty="0" smtClean="0"/>
              <a:t> für 164 Mio.</a:t>
            </a:r>
            <a:r>
              <a:rPr lang="de-CH" sz="1100" dirty="0" smtClean="0"/>
              <a:t> </a:t>
            </a:r>
            <a:r>
              <a:rPr lang="de-CH" sz="1100" baseline="0" dirty="0" smtClean="0"/>
              <a:t>Franken im </a:t>
            </a:r>
            <a:r>
              <a:rPr lang="de-CH" sz="1100" baseline="0" dirty="0" err="1" smtClean="0"/>
              <a:t>Widnauer</a:t>
            </a:r>
            <a:r>
              <a:rPr lang="de-CH" sz="1100" baseline="0" dirty="0" smtClean="0"/>
              <a:t> </a:t>
            </a:r>
            <a:r>
              <a:rPr lang="de-CH" sz="1100" baseline="0" dirty="0" err="1" smtClean="0"/>
              <a:t>Viscose</a:t>
            </a:r>
            <a:r>
              <a:rPr lang="de-CH" sz="1100" baseline="0" dirty="0" smtClean="0"/>
              <a:t>-Areal ein Produktionswerk für </a:t>
            </a:r>
            <a:r>
              <a:rPr lang="de-CH" sz="1100" baseline="0" dirty="0" err="1" smtClean="0"/>
              <a:t>Red</a:t>
            </a:r>
            <a:r>
              <a:rPr lang="de-CH" sz="1100" baseline="0" dirty="0" smtClean="0"/>
              <a:t>-Bull-Dosen bauen. Das Werk </a:t>
            </a:r>
            <a:r>
              <a:rPr lang="de-CH" sz="1100" baseline="0" dirty="0" err="1" smtClean="0"/>
              <a:t>beitet</a:t>
            </a:r>
            <a:r>
              <a:rPr lang="de-CH" sz="1100" baseline="0" dirty="0" smtClean="0"/>
              <a:t> rund 120 Arbeitsplätze  … 2,2 Milliarden Dosen pro Jahr produzieren, die unmittelbar nach der Produktion nebenan bei Rauch mit </a:t>
            </a:r>
            <a:r>
              <a:rPr lang="de-CH" sz="1100" baseline="0" dirty="0" err="1" smtClean="0"/>
              <a:t>Red</a:t>
            </a:r>
            <a:r>
              <a:rPr lang="de-CH" sz="1100" baseline="0" dirty="0" smtClean="0"/>
              <a:t> Bull gefüllt werden.</a:t>
            </a:r>
          </a:p>
          <a:p>
            <a:endParaRPr lang="de-CH" sz="1100" baseline="0" dirty="0" smtClean="0"/>
          </a:p>
          <a:p>
            <a:r>
              <a:rPr lang="de-CH" sz="1100" baseline="0" dirty="0" smtClean="0"/>
              <a:t>Österreichische Banken im Raum Ostschweiz!!! </a:t>
            </a:r>
          </a:p>
          <a:p>
            <a:endParaRPr lang="de-CH" dirty="0" smtClean="0"/>
          </a:p>
        </p:txBody>
      </p:sp>
      <p:sp>
        <p:nvSpPr>
          <p:cNvPr id="379907" name="Foliennummernplatzhalter 3"/>
          <p:cNvSpPr txBox="1">
            <a:spLocks noGrp="1"/>
          </p:cNvSpPr>
          <p:nvPr/>
        </p:nvSpPr>
        <p:spPr bwMode="auto">
          <a:xfrm>
            <a:off x="3851167" y="9428716"/>
            <a:ext cx="2944916" cy="496332"/>
          </a:xfrm>
          <a:prstGeom prst="rect">
            <a:avLst/>
          </a:prstGeom>
          <a:noFill/>
          <a:ln w="9525">
            <a:noFill/>
            <a:miter lim="800000"/>
            <a:headEnd/>
            <a:tailEnd/>
          </a:ln>
        </p:spPr>
        <p:txBody>
          <a:bodyPr lIns="91669" tIns="45834" rIns="91669" bIns="45834" anchor="b"/>
          <a:lstStyle/>
          <a:p>
            <a:pPr algn="r" fontAlgn="base">
              <a:spcBef>
                <a:spcPct val="0"/>
              </a:spcBef>
              <a:spcAft>
                <a:spcPct val="0"/>
              </a:spcAft>
            </a:pPr>
            <a:fld id="{B4950A9C-E793-4D2D-8975-9E37B06D2654}" type="slidenum">
              <a:rPr lang="de-CH" sz="1200">
                <a:solidFill>
                  <a:prstClr val="black"/>
                </a:solidFill>
                <a:latin typeface="Arial" charset="0"/>
              </a:rPr>
              <a:pPr algn="r" fontAlgn="base">
                <a:spcBef>
                  <a:spcPct val="0"/>
                </a:spcBef>
                <a:spcAft>
                  <a:spcPct val="0"/>
                </a:spcAft>
              </a:pPr>
              <a:t>25</a:t>
            </a:fld>
            <a:endParaRPr lang="de-CH" sz="1200">
              <a:solidFill>
                <a:prstClr val="black"/>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b="1" dirty="0" smtClean="0"/>
              <a:t>SGBA: Unzählige erfolgreiche Unternehmen</a:t>
            </a:r>
            <a:endParaRPr lang="de-CH" b="1" baseline="0" dirty="0" smtClean="0"/>
          </a:p>
          <a:p>
            <a:endParaRPr lang="de-CH" dirty="0" smtClean="0"/>
          </a:p>
          <a:p>
            <a:pPr marL="171450" indent="-171450">
              <a:buFontTx/>
              <a:buChar char="-"/>
            </a:pPr>
            <a:r>
              <a:rPr lang="de-CH" dirty="0" smtClean="0"/>
              <a:t>Internationalität ist nicht nur eine Phrase, sondern hat eine lange Tradition / CH-Wirtschaft war schon immer sehr  stark Export-orientiert und international vernetzt</a:t>
            </a:r>
          </a:p>
          <a:p>
            <a:pPr marL="171450" indent="-171450">
              <a:buFontTx/>
              <a:buChar char="-"/>
            </a:pPr>
            <a:r>
              <a:rPr lang="de-CH" baseline="0" dirty="0" smtClean="0"/>
              <a:t>Mitarbeitende sind sich Internationalität gewohnt / dies ist keine Ausnahme sondern</a:t>
            </a:r>
            <a:r>
              <a:rPr lang="de-CH" dirty="0" smtClean="0"/>
              <a:t> der Normalfall</a:t>
            </a:r>
            <a:endParaRPr lang="de-CH" baseline="0" dirty="0" smtClean="0"/>
          </a:p>
          <a:p>
            <a:endParaRPr lang="de-CH" baseline="0" dirty="0" smtClean="0"/>
          </a:p>
          <a:p>
            <a:endParaRPr lang="de-CH" baseline="0" dirty="0" smtClean="0"/>
          </a:p>
        </p:txBody>
      </p:sp>
      <p:sp>
        <p:nvSpPr>
          <p:cNvPr id="4" name="Foliennummernplatzhalter 3"/>
          <p:cNvSpPr>
            <a:spLocks noGrp="1"/>
          </p:cNvSpPr>
          <p:nvPr>
            <p:ph type="sldNum" sz="quarter" idx="10"/>
          </p:nvPr>
        </p:nvSpPr>
        <p:spPr/>
        <p:txBody>
          <a:bodyPr/>
          <a:lstStyle/>
          <a:p>
            <a:pPr>
              <a:defRPr/>
            </a:pPr>
            <a:fld id="{64D2ABA7-72C1-4220-8E18-28FBA8936192}" type="slidenum">
              <a:rPr lang="de-CH" smtClean="0"/>
              <a:pPr>
                <a:defRPr/>
              </a:pPr>
              <a:t>26</a:t>
            </a:fld>
            <a:endParaRPr lang="de-CH"/>
          </a:p>
        </p:txBody>
      </p:sp>
    </p:spTree>
    <p:extLst>
      <p:ext uri="{BB962C8B-B14F-4D97-AF65-F5344CB8AC3E}">
        <p14:creationId xmlns:p14="http://schemas.microsoft.com/office/powerpoint/2010/main" val="3139172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Folienbildplatzhalter 1"/>
          <p:cNvSpPr>
            <a:spLocks noGrp="1" noRot="1" noChangeAspect="1" noTextEdit="1"/>
          </p:cNvSpPr>
          <p:nvPr>
            <p:ph type="sldImg"/>
          </p:nvPr>
        </p:nvSpPr>
        <p:spPr>
          <a:ln/>
        </p:spPr>
      </p:sp>
      <p:sp>
        <p:nvSpPr>
          <p:cNvPr id="415746" name="Notizenplatzhalter 2"/>
          <p:cNvSpPr>
            <a:spLocks noGrp="1"/>
          </p:cNvSpPr>
          <p:nvPr>
            <p:ph type="body" idx="1"/>
          </p:nvPr>
        </p:nvSpPr>
        <p:spPr>
          <a:noFill/>
          <a:ln/>
        </p:spPr>
        <p:txBody>
          <a:bodyPr lIns="91662" tIns="45831" rIns="91662" bIns="45831"/>
          <a:lstStyle/>
          <a:p>
            <a:r>
              <a:rPr lang="de-CH" b="1" smtClean="0"/>
              <a:t>Kapitel: </a:t>
            </a:r>
            <a:r>
              <a:rPr lang="de-CH" smtClean="0"/>
              <a:t>Standortvorteile / </a:t>
            </a:r>
            <a:r>
              <a:rPr lang="de-CH" b="1" smtClean="0"/>
              <a:t>Inhalt</a:t>
            </a:r>
            <a:r>
              <a:rPr lang="de-CH" smtClean="0"/>
              <a:t>: Tourismusdestinationen / </a:t>
            </a:r>
            <a:r>
              <a:rPr lang="de-CH" b="1" smtClean="0"/>
              <a:t>IHV:</a:t>
            </a:r>
            <a:r>
              <a:rPr lang="de-CH" smtClean="0"/>
              <a:t> FR / </a:t>
            </a:r>
            <a:r>
              <a:rPr lang="de-CH" b="1" smtClean="0"/>
              <a:t>Stand: </a:t>
            </a:r>
            <a:r>
              <a:rPr lang="de-CH" smtClean="0"/>
              <a:t>1. Februar 2012</a:t>
            </a:r>
          </a:p>
        </p:txBody>
      </p:sp>
      <p:sp>
        <p:nvSpPr>
          <p:cNvPr id="415747" name="Foliennummernplatzhalter 3"/>
          <p:cNvSpPr txBox="1">
            <a:spLocks noGrp="1"/>
          </p:cNvSpPr>
          <p:nvPr/>
        </p:nvSpPr>
        <p:spPr bwMode="auto">
          <a:xfrm>
            <a:off x="3851167" y="9428716"/>
            <a:ext cx="2944916" cy="496332"/>
          </a:xfrm>
          <a:prstGeom prst="rect">
            <a:avLst/>
          </a:prstGeom>
          <a:noFill/>
          <a:ln w="9525">
            <a:noFill/>
            <a:miter lim="800000"/>
            <a:headEnd/>
            <a:tailEnd/>
          </a:ln>
        </p:spPr>
        <p:txBody>
          <a:bodyPr lIns="91662" tIns="45831" rIns="91662" bIns="45831" anchor="b"/>
          <a:lstStyle/>
          <a:p>
            <a:pPr algn="r"/>
            <a:fld id="{2AEE8113-1DBF-47F1-ACD9-46BA17BF723D}" type="slidenum">
              <a:rPr lang="de-CH" sz="1200"/>
              <a:pPr algn="r"/>
              <a:t>27</a:t>
            </a:fld>
            <a:endParaRPr lang="de-CH"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2B38D4D-5710-45FA-8B06-841CC9A0CF8B}" type="slidenum">
              <a:rPr lang="de-CH" smtClean="0"/>
              <a:t>28</a:t>
            </a:fld>
            <a:endParaRPr lang="de-CH"/>
          </a:p>
        </p:txBody>
      </p:sp>
    </p:spTree>
    <p:extLst>
      <p:ext uri="{BB962C8B-B14F-4D97-AF65-F5344CB8AC3E}">
        <p14:creationId xmlns:p14="http://schemas.microsoft.com/office/powerpoint/2010/main" val="125983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2B38D4D-5710-45FA-8B06-841CC9A0CF8B}" type="slidenum">
              <a:rPr lang="de-CH" smtClean="0"/>
              <a:t>29</a:t>
            </a:fld>
            <a:endParaRPr lang="de-CH"/>
          </a:p>
        </p:txBody>
      </p:sp>
    </p:spTree>
    <p:extLst>
      <p:ext uri="{BB962C8B-B14F-4D97-AF65-F5344CB8AC3E}">
        <p14:creationId xmlns:p14="http://schemas.microsoft.com/office/powerpoint/2010/main" val="51145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p:cNvSpPr>
            <a:spLocks noGrp="1" noRot="1" noChangeAspect="1"/>
          </p:cNvSpPr>
          <p:nvPr>
            <p:ph type="sldImg"/>
          </p:nvPr>
        </p:nvSpPr>
        <p:spPr>
          <a:ln/>
        </p:spPr>
      </p:sp>
      <p:sp>
        <p:nvSpPr>
          <p:cNvPr id="17410" name="Notizenplatzhalter 2"/>
          <p:cNvSpPr>
            <a:spLocks noGrp="1"/>
          </p:cNvSpPr>
          <p:nvPr>
            <p:ph type="body" idx="1"/>
          </p:nvPr>
        </p:nvSpPr>
        <p:spPr>
          <a:noFill/>
          <a:ln/>
        </p:spPr>
        <p:txBody>
          <a:bodyPr/>
          <a:lstStyle/>
          <a:p>
            <a:pPr marL="171450" indent="-171450">
              <a:buFontTx/>
              <a:buChar char="-"/>
            </a:pPr>
            <a:r>
              <a:rPr lang="de-CH" dirty="0" smtClean="0"/>
              <a:t>Herzlichen Dank für die Einladung</a:t>
            </a:r>
          </a:p>
          <a:p>
            <a:pPr marL="171450" indent="-171450">
              <a:buFontTx/>
              <a:buChar char="-"/>
            </a:pPr>
            <a:r>
              <a:rPr lang="de-CH" dirty="0" smtClean="0"/>
              <a:t>Dank</a:t>
            </a:r>
            <a:r>
              <a:rPr lang="de-CH" baseline="0" dirty="0" smtClean="0"/>
              <a:t> für die seit einigen Jahren bewährte und unkomplizierte </a:t>
            </a:r>
            <a:r>
              <a:rPr lang="de-CH" baseline="0" dirty="0" smtClean="0"/>
              <a:t>Zusammenarbeit</a:t>
            </a:r>
          </a:p>
          <a:p>
            <a:pPr marL="171450" indent="-171450">
              <a:buFontTx/>
              <a:buChar char="-"/>
            </a:pPr>
            <a:r>
              <a:rPr lang="de-CH" baseline="0" dirty="0" smtClean="0"/>
              <a:t>Kurze Vorstellung (aufgewachsen in </a:t>
            </a:r>
            <a:r>
              <a:rPr lang="de-CH" baseline="0" dirty="0" err="1" smtClean="0"/>
              <a:t>Diepoldsau</a:t>
            </a:r>
            <a:r>
              <a:rPr lang="de-CH" baseline="0" dirty="0" smtClean="0"/>
              <a:t> im </a:t>
            </a:r>
            <a:r>
              <a:rPr lang="de-CH" baseline="0" dirty="0" err="1" smtClean="0"/>
              <a:t>St.Galler</a:t>
            </a:r>
            <a:r>
              <a:rPr lang="de-CH" baseline="0" dirty="0" smtClean="0"/>
              <a:t> Rheintal)</a:t>
            </a:r>
            <a:endParaRPr lang="de-CH" dirty="0" smtClean="0"/>
          </a:p>
        </p:txBody>
      </p:sp>
      <p:sp>
        <p:nvSpPr>
          <p:cNvPr id="17411" name="Foliennummernplatzhalter 3"/>
          <p:cNvSpPr>
            <a:spLocks noGrp="1"/>
          </p:cNvSpPr>
          <p:nvPr>
            <p:ph type="sldNum" sz="quarter" idx="5"/>
          </p:nvPr>
        </p:nvSpPr>
        <p:spPr>
          <a:noFill/>
        </p:spPr>
        <p:txBody>
          <a:bodyPr/>
          <a:lstStyle/>
          <a:p>
            <a:fld id="{9D017CBA-C499-4C76-B654-0E8C23894B3A}" type="slidenum">
              <a:rPr lang="de-CH" smtClean="0">
                <a:solidFill>
                  <a:prstClr val="black"/>
                </a:solidFill>
              </a:rPr>
              <a:pPr/>
              <a:t>3</a:t>
            </a:fld>
            <a:endParaRPr lang="de-CH"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Folienbildplatzhalter 1"/>
          <p:cNvSpPr>
            <a:spLocks noGrp="1" noRot="1" noChangeAspect="1" noTextEdit="1"/>
          </p:cNvSpPr>
          <p:nvPr>
            <p:ph type="sldImg"/>
          </p:nvPr>
        </p:nvSpPr>
        <p:spPr>
          <a:ln/>
        </p:spPr>
      </p:sp>
      <p:sp>
        <p:nvSpPr>
          <p:cNvPr id="279554" name="Notizenplatzhalter 2"/>
          <p:cNvSpPr>
            <a:spLocks noGrp="1"/>
          </p:cNvSpPr>
          <p:nvPr>
            <p:ph type="body" idx="1"/>
          </p:nvPr>
        </p:nvSpPr>
        <p:spPr>
          <a:noFill/>
          <a:ln/>
        </p:spPr>
        <p:txBody>
          <a:bodyPr lIns="91655" tIns="45828" rIns="91655" bIns="45828"/>
          <a:lstStyle/>
          <a:p>
            <a:pPr defTabSz="916686" eaLnBrk="0" fontAlgn="base" hangingPunct="0">
              <a:spcBef>
                <a:spcPct val="30000"/>
              </a:spcBef>
              <a:spcAft>
                <a:spcPct val="0"/>
              </a:spcAft>
              <a:defRPr/>
            </a:pPr>
            <a:r>
              <a:rPr lang="de-DE" b="1" dirty="0" smtClean="0"/>
              <a:t>SGBA: Besteuerung von natürlichen Personen</a:t>
            </a:r>
          </a:p>
          <a:p>
            <a:pPr defTabSz="916686" eaLnBrk="0" fontAlgn="base" hangingPunct="0">
              <a:spcBef>
                <a:spcPct val="30000"/>
              </a:spcBef>
              <a:spcAft>
                <a:spcPct val="0"/>
              </a:spcAft>
              <a:defRPr/>
            </a:pPr>
            <a:endParaRPr lang="de-DE" dirty="0"/>
          </a:p>
          <a:p>
            <a:pPr defTabSz="916686" eaLnBrk="0" fontAlgn="base" hangingPunct="0">
              <a:spcBef>
                <a:spcPct val="30000"/>
              </a:spcBef>
              <a:spcAft>
                <a:spcPct val="0"/>
              </a:spcAft>
              <a:defRPr/>
            </a:pPr>
            <a:r>
              <a:rPr lang="de-DE" dirty="0" smtClean="0"/>
              <a:t>Eine </a:t>
            </a:r>
            <a:r>
              <a:rPr lang="de-DE" b="1" dirty="0"/>
              <a:t>Erbschaftssteuer</a:t>
            </a:r>
            <a:r>
              <a:rPr lang="de-DE" dirty="0"/>
              <a:t> wird </a:t>
            </a:r>
            <a:r>
              <a:rPr lang="de-DE" b="1" dirty="0"/>
              <a:t>in der Schweiz</a:t>
            </a:r>
            <a:r>
              <a:rPr lang="de-DE" dirty="0"/>
              <a:t> in </a:t>
            </a:r>
            <a:r>
              <a:rPr lang="de-DE" dirty="0" smtClean="0"/>
              <a:t>allen Kantonen - </a:t>
            </a:r>
            <a:r>
              <a:rPr lang="de-DE" dirty="0" err="1" smtClean="0"/>
              <a:t>ausser</a:t>
            </a:r>
            <a:r>
              <a:rPr lang="de-DE" dirty="0" smtClean="0"/>
              <a:t> dem Kanton Schwyz - erhoben. </a:t>
            </a:r>
            <a:r>
              <a:rPr lang="de-DE" dirty="0"/>
              <a:t>Die kantonalen Regelungen für </a:t>
            </a:r>
            <a:r>
              <a:rPr lang="de-DE" dirty="0" smtClean="0"/>
              <a:t>Erbschaft- und </a:t>
            </a:r>
            <a:r>
              <a:rPr lang="de-DE" dirty="0"/>
              <a:t>Schenkungssteuer sind sehr </a:t>
            </a:r>
            <a:r>
              <a:rPr lang="de-DE" dirty="0" smtClean="0"/>
              <a:t>unterschiedlich. Die Zuständigkeit </a:t>
            </a:r>
            <a:r>
              <a:rPr lang="de-DE" dirty="0" err="1" smtClean="0"/>
              <a:t>fürddie</a:t>
            </a:r>
            <a:r>
              <a:rPr lang="de-DE" dirty="0" smtClean="0"/>
              <a:t> </a:t>
            </a:r>
            <a:r>
              <a:rPr lang="de-DE" dirty="0"/>
              <a:t>Erhebung der Erbschafts- und Schenkungssteuer </a:t>
            </a:r>
            <a:r>
              <a:rPr lang="de-DE" dirty="0" smtClean="0"/>
              <a:t>liegt bei </a:t>
            </a:r>
            <a:r>
              <a:rPr lang="de-DE" dirty="0"/>
              <a:t>den </a:t>
            </a:r>
            <a:r>
              <a:rPr lang="de-DE" dirty="0" smtClean="0"/>
              <a:t>Kantonen,</a:t>
            </a:r>
          </a:p>
          <a:p>
            <a:pPr defTabSz="915095"/>
            <a:endParaRPr lang="de-CH" dirty="0" smtClean="0"/>
          </a:p>
          <a:p>
            <a:pPr defTabSz="915095"/>
            <a:endParaRPr lang="de-CH" dirty="0" smtClean="0"/>
          </a:p>
        </p:txBody>
      </p:sp>
      <p:sp>
        <p:nvSpPr>
          <p:cNvPr id="279555" name="Foliennummernplatzhalter 3"/>
          <p:cNvSpPr txBox="1">
            <a:spLocks noGrp="1"/>
          </p:cNvSpPr>
          <p:nvPr/>
        </p:nvSpPr>
        <p:spPr bwMode="auto">
          <a:xfrm>
            <a:off x="3851167" y="9428716"/>
            <a:ext cx="2944916" cy="496332"/>
          </a:xfrm>
          <a:prstGeom prst="rect">
            <a:avLst/>
          </a:prstGeom>
          <a:noFill/>
          <a:ln w="9525">
            <a:noFill/>
            <a:miter lim="800000"/>
            <a:headEnd/>
            <a:tailEnd/>
          </a:ln>
        </p:spPr>
        <p:txBody>
          <a:bodyPr lIns="91655" tIns="45828" rIns="91655" bIns="45828" anchor="b"/>
          <a:lstStyle/>
          <a:p>
            <a:pPr algn="r" fontAlgn="base">
              <a:spcBef>
                <a:spcPct val="0"/>
              </a:spcBef>
              <a:spcAft>
                <a:spcPct val="0"/>
              </a:spcAft>
            </a:pPr>
            <a:fld id="{CE43AE34-B0DB-4C86-8246-91AACC497BB3}" type="slidenum">
              <a:rPr lang="de-CH" sz="1200">
                <a:solidFill>
                  <a:prstClr val="black"/>
                </a:solidFill>
                <a:latin typeface="Arial" charset="0"/>
              </a:rPr>
              <a:pPr algn="r" fontAlgn="base">
                <a:spcBef>
                  <a:spcPct val="0"/>
                </a:spcBef>
                <a:spcAft>
                  <a:spcPct val="0"/>
                </a:spcAft>
              </a:pPr>
              <a:t>30</a:t>
            </a:fld>
            <a:endParaRPr lang="de-CH" sz="1200">
              <a:solidFill>
                <a:prstClr val="black"/>
              </a:solidFill>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a:ln/>
        </p:spPr>
      </p:sp>
      <p:sp>
        <p:nvSpPr>
          <p:cNvPr id="1259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44" tIns="45821" rIns="91644" bIns="45821"/>
          <a:lstStyle/>
          <a:p>
            <a:pPr defTabSz="919771"/>
            <a:endParaRPr lang="de-DE" dirty="0" smtClean="0"/>
          </a:p>
        </p:txBody>
      </p:sp>
      <p:sp>
        <p:nvSpPr>
          <p:cNvPr id="125956" name="Foliennummernplatzhalter 3"/>
          <p:cNvSpPr txBox="1">
            <a:spLocks noGrp="1"/>
          </p:cNvSpPr>
          <p:nvPr/>
        </p:nvSpPr>
        <p:spPr bwMode="auto">
          <a:xfrm>
            <a:off x="3851167" y="9428716"/>
            <a:ext cx="2944916"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44" tIns="45821" rIns="91644" bIns="45821" anchor="b"/>
          <a:lstStyle>
            <a:lvl1pPr defTabSz="912813" eaLnBrk="0" hangingPunct="0">
              <a:defRPr>
                <a:solidFill>
                  <a:schemeClr val="tx1"/>
                </a:solidFill>
                <a:latin typeface="Arial" charset="0"/>
                <a:cs typeface="Arial" charset="0"/>
              </a:defRPr>
            </a:lvl1pPr>
            <a:lvl2pPr marL="742950" indent="-285750" defTabSz="912813" eaLnBrk="0" hangingPunct="0">
              <a:defRPr>
                <a:solidFill>
                  <a:schemeClr val="tx1"/>
                </a:solidFill>
                <a:latin typeface="Arial" charset="0"/>
                <a:cs typeface="Arial" charset="0"/>
              </a:defRPr>
            </a:lvl2pPr>
            <a:lvl3pPr marL="1143000" indent="-228600" defTabSz="912813" eaLnBrk="0" hangingPunct="0">
              <a:defRPr>
                <a:solidFill>
                  <a:schemeClr val="tx1"/>
                </a:solidFill>
                <a:latin typeface="Arial" charset="0"/>
                <a:cs typeface="Arial" charset="0"/>
              </a:defRPr>
            </a:lvl3pPr>
            <a:lvl4pPr marL="1600200" indent="-228600" defTabSz="912813" eaLnBrk="0" hangingPunct="0">
              <a:defRPr>
                <a:solidFill>
                  <a:schemeClr val="tx1"/>
                </a:solidFill>
                <a:latin typeface="Arial" charset="0"/>
                <a:cs typeface="Arial" charset="0"/>
              </a:defRPr>
            </a:lvl4pPr>
            <a:lvl5pPr marL="2057400" indent="-228600" defTabSz="912813" eaLnBrk="0" hangingPunct="0">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algn="r" eaLnBrk="1" hangingPunct="1"/>
            <a:fld id="{33EB96DD-AE48-4C47-AB53-8CD7A05D2AD3}" type="slidenum">
              <a:rPr lang="de-CH" sz="1200"/>
              <a:pPr algn="r" eaLnBrk="1" hangingPunct="1"/>
              <a:t>31</a:t>
            </a:fld>
            <a:endParaRPr lang="de-CH"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a:t>
            </a:r>
            <a:r>
              <a:rPr lang="de-CH" dirty="0" smtClean="0"/>
              <a:t>durchschnittlichen </a:t>
            </a:r>
            <a:r>
              <a:rPr lang="de-CH" dirty="0"/>
              <a:t>Belastungen gelten für </a:t>
            </a:r>
            <a:r>
              <a:rPr lang="de-CH" b="1" dirty="0"/>
              <a:t>Alleinstehende</a:t>
            </a:r>
            <a:r>
              <a:rPr lang="de-CH" dirty="0"/>
              <a:t>. Familien profitieren in den meisten OECD-Ländern von begünstigten Steuersätzen oder Sozialleistungen. </a:t>
            </a:r>
            <a:endParaRPr lang="de-CH" dirty="0" smtClean="0"/>
          </a:p>
          <a:p>
            <a:endParaRPr lang="de-CH" dirty="0" smtClean="0"/>
          </a:p>
          <a:p>
            <a:r>
              <a:rPr lang="de-CH" dirty="0" smtClean="0"/>
              <a:t>In </a:t>
            </a:r>
            <a:r>
              <a:rPr lang="de-CH" dirty="0"/>
              <a:t>Chile und Mexiko werden die Einkommen von Personen mit und ohne Kindern gleich gering belastet. In Griechenland und in der Türkei gibt es nur minimale Steuervorteile für Familien. In Neuseeland, der Slowakei und in Portugal wurden die Steuern für Alleinverdiener mit Kindern im Vorjahr erhöht, in den Niederlanden und in Frankreich wurden sie gesenkt.</a:t>
            </a:r>
          </a:p>
          <a:p>
            <a:endParaRPr lang="de-CH" dirty="0"/>
          </a:p>
        </p:txBody>
      </p:sp>
      <p:sp>
        <p:nvSpPr>
          <p:cNvPr id="4" name="Foliennummernplatzhalter 3"/>
          <p:cNvSpPr>
            <a:spLocks noGrp="1"/>
          </p:cNvSpPr>
          <p:nvPr>
            <p:ph type="sldNum" sz="quarter" idx="10"/>
          </p:nvPr>
        </p:nvSpPr>
        <p:spPr/>
        <p:txBody>
          <a:bodyPr/>
          <a:lstStyle/>
          <a:p>
            <a:fld id="{72B38D4D-5710-45FA-8B06-841CC9A0CF8B}" type="slidenum">
              <a:rPr lang="de-CH" smtClean="0"/>
              <a:t>32</a:t>
            </a:fld>
            <a:endParaRPr lang="de-CH"/>
          </a:p>
        </p:txBody>
      </p:sp>
    </p:spTree>
    <p:extLst>
      <p:ext uri="{BB962C8B-B14F-4D97-AF65-F5344CB8AC3E}">
        <p14:creationId xmlns:p14="http://schemas.microsoft.com/office/powerpoint/2010/main" val="3584642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Folienbildplatzhalter 1"/>
          <p:cNvSpPr>
            <a:spLocks noGrp="1" noRot="1" noChangeAspect="1"/>
          </p:cNvSpPr>
          <p:nvPr>
            <p:ph type="sldImg"/>
          </p:nvPr>
        </p:nvSpPr>
        <p:spPr>
          <a:ln/>
        </p:spPr>
      </p:sp>
      <p:sp>
        <p:nvSpPr>
          <p:cNvPr id="373762" name="Notizenplatzhalter 2"/>
          <p:cNvSpPr>
            <a:spLocks noGrp="1"/>
          </p:cNvSpPr>
          <p:nvPr>
            <p:ph type="body" idx="1"/>
          </p:nvPr>
        </p:nvSpPr>
        <p:spPr>
          <a:noFill/>
          <a:ln/>
        </p:spPr>
        <p:txBody>
          <a:bodyPr/>
          <a:lstStyle/>
          <a:p>
            <a:endParaRPr lang="de-CH" dirty="0" smtClean="0"/>
          </a:p>
        </p:txBody>
      </p:sp>
      <p:sp>
        <p:nvSpPr>
          <p:cNvPr id="373763" name="Foliennummernplatzhalter 3"/>
          <p:cNvSpPr>
            <a:spLocks noGrp="1"/>
          </p:cNvSpPr>
          <p:nvPr>
            <p:ph type="sldNum" sz="quarter" idx="5"/>
          </p:nvPr>
        </p:nvSpPr>
        <p:spPr>
          <a:noFill/>
        </p:spPr>
        <p:txBody>
          <a:bodyPr/>
          <a:lstStyle/>
          <a:p>
            <a:fld id="{04AE3A2E-A021-4DB5-AD00-29E4C0B71E67}" type="slidenum">
              <a:rPr lang="de-CH" smtClean="0">
                <a:solidFill>
                  <a:prstClr val="black"/>
                </a:solidFill>
              </a:rPr>
              <a:pPr/>
              <a:t>33</a:t>
            </a:fld>
            <a:endParaRPr lang="de-CH"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olienbildplatzhalter 1"/>
          <p:cNvSpPr>
            <a:spLocks noGrp="1" noRot="1" noChangeAspect="1"/>
          </p:cNvSpPr>
          <p:nvPr>
            <p:ph type="sldImg"/>
          </p:nvPr>
        </p:nvSpPr>
        <p:spPr>
          <a:ln/>
        </p:spPr>
      </p:sp>
      <p:sp>
        <p:nvSpPr>
          <p:cNvPr id="155650" name="Notizenplatzhalter 2"/>
          <p:cNvSpPr>
            <a:spLocks noGrp="1"/>
          </p:cNvSpPr>
          <p:nvPr>
            <p:ph type="body" idx="1"/>
          </p:nvPr>
        </p:nvSpPr>
        <p:spPr>
          <a:noFill/>
          <a:ln/>
        </p:spPr>
        <p:txBody>
          <a:bodyPr/>
          <a:lstStyle/>
          <a:p>
            <a:pPr defTabSz="919869"/>
            <a:endParaRPr lang="de-CH" dirty="0" smtClean="0"/>
          </a:p>
        </p:txBody>
      </p:sp>
      <p:sp>
        <p:nvSpPr>
          <p:cNvPr id="155651" name="Foliennummernplatzhalter 3"/>
          <p:cNvSpPr>
            <a:spLocks noGrp="1"/>
          </p:cNvSpPr>
          <p:nvPr>
            <p:ph type="sldNum" sz="quarter" idx="5"/>
          </p:nvPr>
        </p:nvSpPr>
        <p:spPr>
          <a:noFill/>
        </p:spPr>
        <p:txBody>
          <a:bodyPr/>
          <a:lstStyle/>
          <a:p>
            <a:fld id="{387B4B26-5CA1-4C15-A6A7-96D4B39CC8AE}" type="slidenum">
              <a:rPr lang="de-CH" smtClean="0">
                <a:cs typeface="Arial" charset="0"/>
              </a:rPr>
              <a:pPr/>
              <a:t>34</a:t>
            </a:fld>
            <a:endParaRPr lang="de-CH" smtClean="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lienbildplatzhalter 1"/>
          <p:cNvSpPr>
            <a:spLocks noGrp="1" noRot="1" noChangeAspect="1" noTextEdit="1"/>
          </p:cNvSpPr>
          <p:nvPr>
            <p:ph type="sldImg"/>
          </p:nvPr>
        </p:nvSpPr>
        <p:spPr>
          <a:ln/>
        </p:spPr>
      </p:sp>
      <p:sp>
        <p:nvSpPr>
          <p:cNvPr id="921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879" indent="-171879" defTabSz="914998">
              <a:buFont typeface="Arial" pitchFamily="34" charset="0"/>
              <a:buChar char="•"/>
            </a:pPr>
            <a:endParaRPr lang="de-DE" dirty="0" smtClean="0"/>
          </a:p>
        </p:txBody>
      </p:sp>
      <p:sp>
        <p:nvSpPr>
          <p:cNvPr id="921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4728" indent="-286433" eaLnBrk="0" hangingPunct="0">
              <a:defRPr>
                <a:solidFill>
                  <a:schemeClr val="tx1"/>
                </a:solidFill>
                <a:latin typeface="Arial" charset="0"/>
                <a:cs typeface="Arial" charset="0"/>
              </a:defRPr>
            </a:lvl2pPr>
            <a:lvl3pPr marL="1145736" indent="-229147" eaLnBrk="0" hangingPunct="0">
              <a:defRPr>
                <a:solidFill>
                  <a:schemeClr val="tx1"/>
                </a:solidFill>
                <a:latin typeface="Arial" charset="0"/>
                <a:cs typeface="Arial" charset="0"/>
              </a:defRPr>
            </a:lvl3pPr>
            <a:lvl4pPr marL="1604030" indent="-229147" eaLnBrk="0" hangingPunct="0">
              <a:defRPr>
                <a:solidFill>
                  <a:schemeClr val="tx1"/>
                </a:solidFill>
                <a:latin typeface="Arial" charset="0"/>
                <a:cs typeface="Arial" charset="0"/>
              </a:defRPr>
            </a:lvl4pPr>
            <a:lvl5pPr marL="2062324" indent="-229147" eaLnBrk="0" hangingPunct="0">
              <a:defRPr>
                <a:solidFill>
                  <a:schemeClr val="tx1"/>
                </a:solidFill>
                <a:latin typeface="Arial" charset="0"/>
                <a:cs typeface="Arial" charset="0"/>
              </a:defRPr>
            </a:lvl5pPr>
            <a:lvl6pPr marL="2520619" indent="-229147" eaLnBrk="0" fontAlgn="base" hangingPunct="0">
              <a:spcBef>
                <a:spcPct val="0"/>
              </a:spcBef>
              <a:spcAft>
                <a:spcPct val="0"/>
              </a:spcAft>
              <a:defRPr>
                <a:solidFill>
                  <a:schemeClr val="tx1"/>
                </a:solidFill>
                <a:latin typeface="Arial" charset="0"/>
                <a:cs typeface="Arial" charset="0"/>
              </a:defRPr>
            </a:lvl6pPr>
            <a:lvl7pPr marL="2978913" indent="-229147" eaLnBrk="0" fontAlgn="base" hangingPunct="0">
              <a:spcBef>
                <a:spcPct val="0"/>
              </a:spcBef>
              <a:spcAft>
                <a:spcPct val="0"/>
              </a:spcAft>
              <a:defRPr>
                <a:solidFill>
                  <a:schemeClr val="tx1"/>
                </a:solidFill>
                <a:latin typeface="Arial" charset="0"/>
                <a:cs typeface="Arial" charset="0"/>
              </a:defRPr>
            </a:lvl7pPr>
            <a:lvl8pPr marL="3437207" indent="-229147" eaLnBrk="0" fontAlgn="base" hangingPunct="0">
              <a:spcBef>
                <a:spcPct val="0"/>
              </a:spcBef>
              <a:spcAft>
                <a:spcPct val="0"/>
              </a:spcAft>
              <a:defRPr>
                <a:solidFill>
                  <a:schemeClr val="tx1"/>
                </a:solidFill>
                <a:latin typeface="Arial" charset="0"/>
                <a:cs typeface="Arial" charset="0"/>
              </a:defRPr>
            </a:lvl8pPr>
            <a:lvl9pPr marL="3895501" indent="-229147" eaLnBrk="0" fontAlgn="base" hangingPunct="0">
              <a:spcBef>
                <a:spcPct val="0"/>
              </a:spcBef>
              <a:spcAft>
                <a:spcPct val="0"/>
              </a:spcAft>
              <a:defRPr>
                <a:solidFill>
                  <a:schemeClr val="tx1"/>
                </a:solidFill>
                <a:latin typeface="Arial" charset="0"/>
                <a:cs typeface="Arial" charset="0"/>
              </a:defRPr>
            </a:lvl9pPr>
          </a:lstStyle>
          <a:p>
            <a:pPr eaLnBrk="1" hangingPunct="1"/>
            <a:fld id="{1519C5D8-C458-40A6-8EB7-A3C4531FB230}" type="slidenum">
              <a:rPr lang="de-CH" smtClean="0">
                <a:solidFill>
                  <a:prstClr val="black"/>
                </a:solidFill>
              </a:rPr>
              <a:pPr eaLnBrk="1" hangingPunct="1"/>
              <a:t>35</a:t>
            </a:fld>
            <a:endParaRPr lang="de-CH" smtClean="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0087" y="4715154"/>
            <a:ext cx="5684701" cy="4466987"/>
          </a:xfrm>
        </p:spPr>
        <p:txBody>
          <a:bodyPr/>
          <a:lstStyle/>
          <a:p>
            <a:endParaRPr lang="de-CH" sz="1000" dirty="0"/>
          </a:p>
        </p:txBody>
      </p:sp>
      <p:sp>
        <p:nvSpPr>
          <p:cNvPr id="4" name="Foliennummernplatzhalter 3"/>
          <p:cNvSpPr>
            <a:spLocks noGrp="1"/>
          </p:cNvSpPr>
          <p:nvPr>
            <p:ph type="sldNum" sz="quarter" idx="10"/>
          </p:nvPr>
        </p:nvSpPr>
        <p:spPr/>
        <p:txBody>
          <a:bodyPr/>
          <a:lstStyle/>
          <a:p>
            <a:pPr>
              <a:defRPr/>
            </a:pPr>
            <a:fld id="{4AF345DA-E62E-4A5B-BF4A-30718402DA0B}" type="slidenum">
              <a:rPr lang="de-CH" smtClean="0"/>
              <a:pPr>
                <a:defRPr/>
              </a:pPr>
              <a:t>36</a:t>
            </a:fld>
            <a:endParaRPr lang="de-CH"/>
          </a:p>
        </p:txBody>
      </p:sp>
    </p:spTree>
    <p:extLst>
      <p:ext uri="{BB962C8B-B14F-4D97-AF65-F5344CB8AC3E}">
        <p14:creationId xmlns:p14="http://schemas.microsoft.com/office/powerpoint/2010/main" val="4135095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16686">
              <a:defRPr/>
            </a:pPr>
            <a:endParaRPr lang="de-CH" dirty="0" smtClean="0">
              <a:cs typeface="Arial" charset="0"/>
            </a:endParaRPr>
          </a:p>
        </p:txBody>
      </p:sp>
      <p:sp>
        <p:nvSpPr>
          <p:cNvPr id="4" name="Foliennummernplatzhalter 3"/>
          <p:cNvSpPr>
            <a:spLocks noGrp="1"/>
          </p:cNvSpPr>
          <p:nvPr>
            <p:ph type="sldNum" sz="quarter" idx="10"/>
          </p:nvPr>
        </p:nvSpPr>
        <p:spPr/>
        <p:txBody>
          <a:bodyPr/>
          <a:lstStyle/>
          <a:p>
            <a:pPr>
              <a:defRPr/>
            </a:pPr>
            <a:fld id="{64D2ABA7-72C1-4220-8E18-28FBA8936192}" type="slidenum">
              <a:rPr lang="de-CH" smtClean="0">
                <a:solidFill>
                  <a:prstClr val="black"/>
                </a:solidFill>
              </a:rPr>
              <a:pPr>
                <a:defRPr/>
              </a:pPr>
              <a:t>37</a:t>
            </a:fld>
            <a:endParaRPr lang="de-CH">
              <a:solidFill>
                <a:prstClr val="black"/>
              </a:solidFill>
            </a:endParaRPr>
          </a:p>
        </p:txBody>
      </p:sp>
    </p:spTree>
    <p:extLst>
      <p:ext uri="{BB962C8B-B14F-4D97-AF65-F5344CB8AC3E}">
        <p14:creationId xmlns:p14="http://schemas.microsoft.com/office/powerpoint/2010/main" val="199566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2B38D4D-5710-45FA-8B06-841CC9A0CF8B}" type="slidenum">
              <a:rPr lang="de-CH" smtClean="0"/>
              <a:t>4</a:t>
            </a:fld>
            <a:endParaRPr lang="de-CH"/>
          </a:p>
        </p:txBody>
      </p:sp>
    </p:spTree>
    <p:extLst>
      <p:ext uri="{BB962C8B-B14F-4D97-AF65-F5344CB8AC3E}">
        <p14:creationId xmlns:p14="http://schemas.microsoft.com/office/powerpoint/2010/main" val="2194820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lienbildplatzhalter 1"/>
          <p:cNvSpPr>
            <a:spLocks noGrp="1" noRot="1" noChangeAspect="1" noTextEdit="1"/>
          </p:cNvSpPr>
          <p:nvPr>
            <p:ph type="sldImg"/>
          </p:nvPr>
        </p:nvSpPr>
        <p:spPr>
          <a:ln/>
        </p:spPr>
      </p:sp>
      <p:sp>
        <p:nvSpPr>
          <p:cNvPr id="23554" name="Notizenplatzhalter 2"/>
          <p:cNvSpPr>
            <a:spLocks noGrp="1"/>
          </p:cNvSpPr>
          <p:nvPr>
            <p:ph type="body" idx="1"/>
          </p:nvPr>
        </p:nvSpPr>
        <p:spPr>
          <a:noFill/>
          <a:ln/>
        </p:spPr>
        <p:txBody>
          <a:bodyPr/>
          <a:lstStyle/>
          <a:p>
            <a:r>
              <a:rPr lang="de-CH" dirty="0" smtClean="0">
                <a:sym typeface="Wingdings" pitchFamily="2" charset="2"/>
              </a:rPr>
              <a:t>Die </a:t>
            </a:r>
            <a:r>
              <a:rPr lang="de-CH" dirty="0" smtClean="0">
                <a:sym typeface="Wingdings" pitchFamily="2" charset="2"/>
              </a:rPr>
              <a:t>Schweiz und Österreich als Nachbarland verbindet so Einiges:</a:t>
            </a:r>
          </a:p>
          <a:p>
            <a:pPr marL="171450" indent="-171450">
              <a:buFontTx/>
              <a:buChar char="-"/>
            </a:pPr>
            <a:r>
              <a:rPr lang="de-CH" dirty="0" smtClean="0">
                <a:sym typeface="Wingdings" pitchFamily="2" charset="2"/>
              </a:rPr>
              <a:t>Natürlich angefangen bei der gemeinsamen Landesgrenze</a:t>
            </a:r>
          </a:p>
          <a:p>
            <a:pPr marL="171450" indent="-171450">
              <a:buFontTx/>
              <a:buChar char="-"/>
            </a:pPr>
            <a:r>
              <a:rPr lang="de-CH" dirty="0" smtClean="0">
                <a:sym typeface="Wingdings" pitchFamily="2" charset="2"/>
              </a:rPr>
              <a:t>Rhein </a:t>
            </a:r>
            <a:r>
              <a:rPr lang="de-CH" dirty="0" smtClean="0">
                <a:sym typeface="Wingdings" pitchFamily="2" charset="2"/>
              </a:rPr>
              <a:t>(… böse Geister würden behaupten, der Rhein trennt!)</a:t>
            </a:r>
          </a:p>
          <a:p>
            <a:pPr marL="171450" indent="-171450">
              <a:buFontTx/>
              <a:buChar char="-"/>
            </a:pPr>
            <a:r>
              <a:rPr lang="de-CH" dirty="0" smtClean="0">
                <a:sym typeface="Wingdings" pitchFamily="2" charset="2"/>
              </a:rPr>
              <a:t>Alpen / </a:t>
            </a:r>
            <a:r>
              <a:rPr lang="de-CH" dirty="0" smtClean="0">
                <a:sym typeface="Wingdings" pitchFamily="2" charset="2"/>
              </a:rPr>
              <a:t>Gebirge (höchste </a:t>
            </a:r>
            <a:r>
              <a:rPr lang="de-CH" dirty="0" smtClean="0">
                <a:sym typeface="Wingdings" pitchFamily="2" charset="2"/>
              </a:rPr>
              <a:t>Berg in Österreich: Grossglockner 3’798 </a:t>
            </a:r>
            <a:r>
              <a:rPr lang="de-CH" dirty="0" err="1" smtClean="0">
                <a:sym typeface="Wingdings" pitchFamily="2" charset="2"/>
              </a:rPr>
              <a:t>m.ü.M</a:t>
            </a:r>
            <a:r>
              <a:rPr lang="de-CH" dirty="0" smtClean="0">
                <a:sym typeface="Wingdings" pitchFamily="2" charset="2"/>
              </a:rPr>
              <a:t>. / höchster Berg der Schweiz: </a:t>
            </a:r>
            <a:r>
              <a:rPr lang="de-CH" dirty="0" err="1" smtClean="0">
                <a:sym typeface="Wingdings" pitchFamily="2" charset="2"/>
              </a:rPr>
              <a:t>Dufourspitze</a:t>
            </a:r>
            <a:r>
              <a:rPr lang="de-CH" dirty="0" smtClean="0">
                <a:sym typeface="Wingdings" pitchFamily="2" charset="2"/>
              </a:rPr>
              <a:t> 4’634  </a:t>
            </a:r>
            <a:r>
              <a:rPr lang="de-CH" dirty="0" err="1" smtClean="0">
                <a:sym typeface="Wingdings" pitchFamily="2" charset="2"/>
              </a:rPr>
              <a:t>m.ü.M</a:t>
            </a:r>
            <a:r>
              <a:rPr lang="de-CH" dirty="0" smtClean="0">
                <a:sym typeface="Wingdings" pitchFamily="2" charset="2"/>
              </a:rPr>
              <a:t> ./  höchster Berg der SGBA:  Ringelspitz 3’248 </a:t>
            </a:r>
            <a:r>
              <a:rPr lang="de-CH" dirty="0" err="1" smtClean="0">
                <a:sym typeface="Wingdings" pitchFamily="2" charset="2"/>
              </a:rPr>
              <a:t>m.ü.M</a:t>
            </a:r>
            <a:r>
              <a:rPr lang="de-CH" dirty="0" smtClean="0">
                <a:sym typeface="Wingdings" pitchFamily="2" charset="2"/>
              </a:rPr>
              <a:t>.</a:t>
            </a:r>
          </a:p>
          <a:p>
            <a:pPr marL="171450" indent="-171450">
              <a:buFontTx/>
              <a:buChar char="-"/>
            </a:pPr>
            <a:r>
              <a:rPr lang="de-CH" dirty="0" smtClean="0">
                <a:sym typeface="Wingdings" pitchFamily="2" charset="2"/>
              </a:rPr>
              <a:t>Leidenschaft fürs Skifahren</a:t>
            </a:r>
            <a:endParaRPr lang="de-CH" dirty="0">
              <a:sym typeface="Wingdings" pitchFamily="2" charset="2"/>
            </a:endParaRPr>
          </a:p>
          <a:p>
            <a:pPr marL="171450" indent="-171450">
              <a:buFontTx/>
              <a:buChar char="-"/>
            </a:pPr>
            <a:r>
              <a:rPr lang="de-CH" dirty="0" smtClean="0">
                <a:sym typeface="Wingdings" pitchFamily="2" charset="2"/>
              </a:rPr>
              <a:t>Kulinarik: Über </a:t>
            </a:r>
            <a:r>
              <a:rPr lang="de-CH" dirty="0" smtClean="0">
                <a:sym typeface="Wingdings" pitchFamily="2" charset="2"/>
              </a:rPr>
              <a:t>die Landesgrenzen bekannte </a:t>
            </a:r>
            <a:r>
              <a:rPr lang="de-CH" dirty="0" smtClean="0">
                <a:sym typeface="Wingdings" pitchFamily="2" charset="2"/>
              </a:rPr>
              <a:t>Spezialitäten</a:t>
            </a:r>
            <a:r>
              <a:rPr lang="de-CH" baseline="0" dirty="0" smtClean="0">
                <a:sym typeface="Wingdings" pitchFamily="2" charset="2"/>
              </a:rPr>
              <a:t> wie </a:t>
            </a:r>
            <a:r>
              <a:rPr lang="de-CH" dirty="0" smtClean="0">
                <a:sym typeface="Wingdings" pitchFamily="2" charset="2"/>
              </a:rPr>
              <a:t>Wiener Schnitzel, Kaiserschmarrn oder Sacher Torte</a:t>
            </a:r>
            <a:r>
              <a:rPr lang="de-CH" baseline="0" dirty="0" smtClean="0">
                <a:sym typeface="Wingdings" pitchFamily="2" charset="2"/>
              </a:rPr>
              <a:t> vs. </a:t>
            </a:r>
            <a:r>
              <a:rPr lang="de-CH" dirty="0" err="1" smtClean="0">
                <a:sym typeface="Wingdings" pitchFamily="2" charset="2"/>
              </a:rPr>
              <a:t>Appenzellerkäse</a:t>
            </a:r>
            <a:r>
              <a:rPr lang="de-CH" dirty="0" smtClean="0">
                <a:sym typeface="Wingdings" pitchFamily="2" charset="2"/>
              </a:rPr>
              <a:t>, </a:t>
            </a:r>
            <a:r>
              <a:rPr lang="de-CH" dirty="0" err="1" smtClean="0">
                <a:sym typeface="Wingdings" pitchFamily="2" charset="2"/>
              </a:rPr>
              <a:t>St.Galler</a:t>
            </a:r>
            <a:r>
              <a:rPr lang="de-CH" dirty="0" smtClean="0">
                <a:sym typeface="Wingdings" pitchFamily="2" charset="2"/>
              </a:rPr>
              <a:t> Bratwurst oder Alpenbitter</a:t>
            </a:r>
          </a:p>
          <a:p>
            <a:pPr marL="171450" indent="-171450">
              <a:buFontTx/>
              <a:buChar char="-"/>
            </a:pPr>
            <a:r>
              <a:rPr lang="de-DE" dirty="0" smtClean="0"/>
              <a:t>Wappenfarben</a:t>
            </a:r>
          </a:p>
          <a:p>
            <a:pPr marL="171450" indent="-171450">
              <a:buFontTx/>
              <a:buChar char="-"/>
            </a:pPr>
            <a:r>
              <a:rPr lang="de-DE" dirty="0" smtClean="0"/>
              <a:t>Witze über Österreicher bzw. Schweizer</a:t>
            </a:r>
            <a:r>
              <a:rPr lang="de-DE" baseline="0" dirty="0" smtClean="0"/>
              <a:t> (https://www.suedostschweiz.ch/aus-dem-leben/2018-02-01/wer-lacht-laenger-schweizer-ueber-oesterreicher-oder-umgekehrt) </a:t>
            </a:r>
            <a:endParaRPr lang="de-DE" dirty="0" smtClean="0"/>
          </a:p>
          <a:p>
            <a:pPr marL="171450" indent="-171450">
              <a:buFontTx/>
              <a:buChar char="-"/>
            </a:pPr>
            <a:endParaRPr lang="de-DE" dirty="0"/>
          </a:p>
          <a:p>
            <a:pPr marL="171450" indent="-171450">
              <a:buFontTx/>
              <a:buChar char="-"/>
            </a:pPr>
            <a:r>
              <a:rPr lang="de-CH" b="1" dirty="0"/>
              <a:t>Gemäss </a:t>
            </a:r>
            <a:r>
              <a:rPr lang="de-CH" b="1" dirty="0" smtClean="0"/>
              <a:t>Erstbesuchstradition </a:t>
            </a:r>
            <a:r>
              <a:rPr lang="de-CH" b="1" dirty="0" smtClean="0"/>
              <a:t>absolvieren </a:t>
            </a:r>
            <a:r>
              <a:rPr lang="de-CH" b="1" dirty="0"/>
              <a:t>die Bundespräsidenten und Aussenminister beider Länder jeweils ihren ersten Auslandbesuch im Nachbarland</a:t>
            </a:r>
            <a:endParaRPr lang="de-DE" b="1" dirty="0"/>
          </a:p>
          <a:p>
            <a:pPr marL="0" indent="0">
              <a:buFontTx/>
              <a:buNone/>
            </a:pPr>
            <a:r>
              <a:rPr lang="de-CH" dirty="0" smtClean="0">
                <a:sym typeface="Wingdings" pitchFamily="2" charset="2"/>
              </a:rPr>
              <a:t>(https://www.eda.admin.ch/eda/de/home/vertretungen-und-reisehinweise/oesterreich/bilatereale-beziehungenschweizoesterreich.html)</a:t>
            </a:r>
            <a:endParaRPr lang="de-CH" dirty="0" smtClean="0">
              <a:sym typeface="Wingdings" pitchFamily="2" charset="2"/>
            </a:endParaRPr>
          </a:p>
        </p:txBody>
      </p:sp>
      <p:sp>
        <p:nvSpPr>
          <p:cNvPr id="23555" name="Foliennummernplatzhalter 3"/>
          <p:cNvSpPr txBox="1">
            <a:spLocks noGrp="1"/>
          </p:cNvSpPr>
          <p:nvPr/>
        </p:nvSpPr>
        <p:spPr bwMode="auto">
          <a:xfrm>
            <a:off x="3851167" y="9428716"/>
            <a:ext cx="2944916" cy="496332"/>
          </a:xfrm>
          <a:prstGeom prst="rect">
            <a:avLst/>
          </a:prstGeom>
          <a:noFill/>
          <a:ln w="9525">
            <a:noFill/>
            <a:miter lim="800000"/>
            <a:headEnd/>
            <a:tailEnd/>
          </a:ln>
        </p:spPr>
        <p:txBody>
          <a:bodyPr lIns="91669" tIns="45834" rIns="91669" bIns="45834" anchor="b"/>
          <a:lstStyle/>
          <a:p>
            <a:pPr algn="r"/>
            <a:fld id="{1464608A-DCB5-445E-BB4E-B90F6FF3FB95}" type="slidenum">
              <a:rPr lang="de-CH" sz="1200"/>
              <a:pPr algn="r"/>
              <a:t>5</a:t>
            </a:fld>
            <a:endParaRPr lang="de-CH"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lienbildplatzhalter 1"/>
          <p:cNvSpPr>
            <a:spLocks noGrp="1" noRot="1" noChangeAspect="1" noTextEdit="1"/>
          </p:cNvSpPr>
          <p:nvPr>
            <p:ph type="sldImg"/>
          </p:nvPr>
        </p:nvSpPr>
        <p:spPr>
          <a:ln/>
        </p:spPr>
      </p:sp>
      <p:sp>
        <p:nvSpPr>
          <p:cNvPr id="23554" name="Notizenplatzhalter 2"/>
          <p:cNvSpPr>
            <a:spLocks noGrp="1"/>
          </p:cNvSpPr>
          <p:nvPr>
            <p:ph type="body" idx="1"/>
          </p:nvPr>
        </p:nvSpPr>
        <p:spPr>
          <a:noFill/>
          <a:ln/>
        </p:spPr>
        <p:txBody>
          <a:bodyPr/>
          <a:lstStyle/>
          <a:p>
            <a:r>
              <a:rPr lang="de-CH" dirty="0" smtClean="0">
                <a:sym typeface="Wingdings" pitchFamily="2" charset="2"/>
              </a:rPr>
              <a:t>Manches eher überraschend:</a:t>
            </a:r>
            <a:endParaRPr lang="de-CH" dirty="0" smtClean="0">
              <a:sym typeface="Wingdings" pitchFamily="2" charset="2"/>
            </a:endParaRPr>
          </a:p>
          <a:p>
            <a:pPr marL="171450" indent="-171450">
              <a:buFontTx/>
              <a:buChar char="-"/>
            </a:pPr>
            <a:r>
              <a:rPr lang="de-CH" dirty="0" smtClean="0">
                <a:sym typeface="Wingdings" pitchFamily="2" charset="2"/>
              </a:rPr>
              <a:t>Kulturaffinität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dirty="0" smtClean="0"/>
              <a:t>Grenzgänger, wobei unterschiedlich verteilt: ca. 8‘000 Personen pendeln täglich von Österreich in die Schweiz zur Arbeit; umgekehrt (Vorarlberg – Schweiz): ca. 30 Personen (Stand: 2015)</a:t>
            </a:r>
          </a:p>
          <a:p>
            <a:pPr marL="171450" indent="-171450">
              <a:buFontTx/>
              <a:buChar char="-"/>
            </a:pPr>
            <a:r>
              <a:rPr lang="de-CH" dirty="0" err="1" smtClean="0">
                <a:sym typeface="Wingdings" pitchFamily="2" charset="2"/>
              </a:rPr>
              <a:t>Red</a:t>
            </a:r>
            <a:r>
              <a:rPr lang="de-CH" dirty="0" smtClean="0">
                <a:sym typeface="Wingdings" pitchFamily="2" charset="2"/>
              </a:rPr>
              <a:t> Bull</a:t>
            </a:r>
          </a:p>
          <a:p>
            <a:pPr marL="171450" indent="-171450">
              <a:buFontTx/>
              <a:buChar char="-"/>
            </a:pPr>
            <a:endParaRPr lang="de-DE" b="1" dirty="0"/>
          </a:p>
          <a:p>
            <a:pPr marL="171450" indent="-171450">
              <a:buFontTx/>
              <a:buChar char="-"/>
            </a:pPr>
            <a:endParaRPr lang="de-CH" dirty="0" smtClean="0">
              <a:sym typeface="Wingdings" pitchFamily="2" charset="2"/>
            </a:endParaRPr>
          </a:p>
        </p:txBody>
      </p:sp>
      <p:sp>
        <p:nvSpPr>
          <p:cNvPr id="23555" name="Foliennummernplatzhalter 3"/>
          <p:cNvSpPr txBox="1">
            <a:spLocks noGrp="1"/>
          </p:cNvSpPr>
          <p:nvPr/>
        </p:nvSpPr>
        <p:spPr bwMode="auto">
          <a:xfrm>
            <a:off x="3851167" y="9428716"/>
            <a:ext cx="2944916" cy="496332"/>
          </a:xfrm>
          <a:prstGeom prst="rect">
            <a:avLst/>
          </a:prstGeom>
          <a:noFill/>
          <a:ln w="9525">
            <a:noFill/>
            <a:miter lim="800000"/>
            <a:headEnd/>
            <a:tailEnd/>
          </a:ln>
        </p:spPr>
        <p:txBody>
          <a:bodyPr lIns="91669" tIns="45834" rIns="91669" bIns="45834" anchor="b"/>
          <a:lstStyle/>
          <a:p>
            <a:pPr algn="r"/>
            <a:fld id="{1464608A-DCB5-445E-BB4E-B90F6FF3FB95}" type="slidenum">
              <a:rPr lang="de-CH" sz="1200"/>
              <a:pPr algn="r"/>
              <a:t>6</a:t>
            </a:fld>
            <a:endParaRPr lang="de-CH"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lienbildplatzhalter 1"/>
          <p:cNvSpPr>
            <a:spLocks noGrp="1" noRot="1" noChangeAspect="1" noTextEdit="1"/>
          </p:cNvSpPr>
          <p:nvPr>
            <p:ph type="sldImg"/>
          </p:nvPr>
        </p:nvSpPr>
        <p:spPr>
          <a:ln/>
        </p:spPr>
      </p:sp>
      <p:sp>
        <p:nvSpPr>
          <p:cNvPr id="23554" name="Notizenplatzhalter 2"/>
          <p:cNvSpPr>
            <a:spLocks noGrp="1"/>
          </p:cNvSpPr>
          <p:nvPr>
            <p:ph type="body" idx="1"/>
          </p:nvPr>
        </p:nvSpPr>
        <p:spPr>
          <a:xfrm>
            <a:off x="446509" y="4531271"/>
            <a:ext cx="5976664" cy="4680520"/>
          </a:xfrm>
          <a:noFill/>
          <a:ln/>
        </p:spPr>
        <p:txBody>
          <a:bodyPr/>
          <a:lstStyle/>
          <a:p>
            <a:r>
              <a:rPr lang="de-CH" b="1" dirty="0" smtClean="0">
                <a:sym typeface="Wingdings" pitchFamily="2" charset="2"/>
              </a:rPr>
              <a:t>Einige Unterschiede</a:t>
            </a:r>
            <a:r>
              <a:rPr lang="de-CH" b="1" baseline="0" dirty="0" smtClean="0">
                <a:sym typeface="Wingdings" pitchFamily="2" charset="2"/>
              </a:rPr>
              <a:t> gibt es gleichwohl:</a:t>
            </a:r>
            <a:endParaRPr lang="de-CH" b="1" dirty="0" smtClean="0">
              <a:sym typeface="Wingdings" pitchFamily="2" charset="2"/>
            </a:endParaRPr>
          </a:p>
          <a:p>
            <a:pPr marL="2874963" indent="-2874963">
              <a:tabLst>
                <a:tab pos="2874963" algn="l"/>
              </a:tabLst>
            </a:pPr>
            <a:r>
              <a:rPr lang="de-CH" dirty="0" smtClean="0">
                <a:sym typeface="Wingdings" pitchFamily="2" charset="2"/>
              </a:rPr>
              <a:t>AT</a:t>
            </a:r>
            <a:r>
              <a:rPr lang="de-CH" dirty="0" smtClean="0">
                <a:sym typeface="Wingdings" pitchFamily="2" charset="2"/>
              </a:rPr>
              <a:t>: Mitglied der EU / EURO	CH: Nicht Mitglied der EU / Schweizer Franken</a:t>
            </a:r>
          </a:p>
          <a:p>
            <a:pPr>
              <a:tabLst>
                <a:tab pos="2874963" algn="l"/>
              </a:tabLst>
            </a:pPr>
            <a:r>
              <a:rPr lang="de-CH" dirty="0" smtClean="0">
                <a:sym typeface="Wingdings" pitchFamily="2" charset="2"/>
              </a:rPr>
              <a:t>AT</a:t>
            </a:r>
            <a:r>
              <a:rPr lang="de-CH" dirty="0" smtClean="0">
                <a:sym typeface="Wingdings" pitchFamily="2" charset="2"/>
              </a:rPr>
              <a:t>: rund 8.8 Mio. Einwohner	CH: rund 8.3 Mio. Einwohner</a:t>
            </a:r>
          </a:p>
          <a:p>
            <a:pPr>
              <a:tabLst>
                <a:tab pos="2874963" algn="l"/>
              </a:tabLst>
            </a:pPr>
            <a:r>
              <a:rPr lang="de-CH" dirty="0" smtClean="0">
                <a:sym typeface="Wingdings" pitchFamily="2" charset="2"/>
              </a:rPr>
              <a:t>AT</a:t>
            </a:r>
            <a:r>
              <a:rPr lang="de-CH" dirty="0" smtClean="0">
                <a:sym typeface="Wingdings" pitchFamily="2" charset="2"/>
              </a:rPr>
              <a:t>: 9 selbständige Bundesländer	CH: 26 Kantone</a:t>
            </a:r>
          </a:p>
          <a:p>
            <a:pPr marL="2874963" indent="-2874963">
              <a:tabLst>
                <a:tab pos="2874963" algn="l"/>
              </a:tabLst>
            </a:pPr>
            <a:r>
              <a:rPr lang="de-CH" dirty="0" smtClean="0">
                <a:sym typeface="Wingdings" pitchFamily="2" charset="2"/>
              </a:rPr>
              <a:t>AT</a:t>
            </a:r>
            <a:r>
              <a:rPr lang="de-CH" dirty="0" smtClean="0">
                <a:sym typeface="Wingdings" pitchFamily="2" charset="2"/>
              </a:rPr>
              <a:t>: Landessprache deutsch	CH: Landessprache deutsch / französisch / italienisch / rätoromanisch</a:t>
            </a:r>
          </a:p>
          <a:p>
            <a:pPr>
              <a:tabLst>
                <a:tab pos="2874963" algn="l"/>
              </a:tabLst>
            </a:pPr>
            <a:r>
              <a:rPr lang="de-CH" dirty="0" smtClean="0"/>
              <a:t>AT</a:t>
            </a:r>
            <a:r>
              <a:rPr lang="de-CH" dirty="0" smtClean="0"/>
              <a:t>: Arbeitslosenrate 5.5 %	CH: Arbeitslosenrate  3.0 %</a:t>
            </a:r>
          </a:p>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Und:</a:t>
            </a:r>
            <a:r>
              <a:rPr lang="de-CH" baseline="0" dirty="0" smtClean="0"/>
              <a:t> </a:t>
            </a:r>
            <a:r>
              <a:rPr lang="de-CH" dirty="0" smtClean="0">
                <a:sym typeface="Wingdings" pitchFamily="2" charset="2"/>
              </a:rPr>
              <a:t>Erfolg beim Skifahren (als Schweizer spricht man da nicht so gerne drüber…)</a:t>
            </a:r>
          </a:p>
          <a:p>
            <a:endParaRPr lang="de-CH" dirty="0" smtClean="0"/>
          </a:p>
          <a:p>
            <a:r>
              <a:rPr lang="de-CH" b="1" dirty="0" smtClean="0"/>
              <a:t>Wirtschaftliche </a:t>
            </a:r>
            <a:r>
              <a:rPr lang="de-CH" b="1" dirty="0"/>
              <a:t>Zusammenarbeit </a:t>
            </a:r>
          </a:p>
          <a:p>
            <a:r>
              <a:rPr lang="de-CH" dirty="0"/>
              <a:t>2015 betrug das Handelsvolumen 15 Milliarden CHF. Während die Schweiz gegenüber Österreich in früheren Jahren  regelmässig ein Defizit verzeichnete, war die </a:t>
            </a:r>
            <a:r>
              <a:rPr lang="de-CH" dirty="0" smtClean="0"/>
              <a:t>Handels-bilanz </a:t>
            </a:r>
            <a:r>
              <a:rPr lang="de-CH" dirty="0"/>
              <a:t>2015 praktisch ausgeglichen. Die Schweiz gehört zu den wichtigsten Investoren in Österreich. Der Gesamtbestand an Investitionen von Schweizer Firmen betrug Ende 2015 6,8 Milliarden CHF. Schweizer Firmen beschäftigen rund 33‘060 Personen in Österreich.</a:t>
            </a:r>
          </a:p>
          <a:p>
            <a:endParaRPr lang="de-CH" dirty="0"/>
          </a:p>
          <a:p>
            <a:r>
              <a:rPr lang="de-CH" dirty="0"/>
              <a:t>Österreichische Direktinvestitionen in der Schweiz haben seit 2000 stark zugenommen und betrugen Ende 2015 6,8 Milliarden CHF. Damit verbunden sind 10'770 Arbeitsplätze in der Schweiz, vorab in Industriebetrieben.</a:t>
            </a:r>
          </a:p>
          <a:p>
            <a:endParaRPr lang="de-CH" dirty="0" smtClean="0"/>
          </a:p>
        </p:txBody>
      </p:sp>
      <p:sp>
        <p:nvSpPr>
          <p:cNvPr id="23555" name="Foliennummernplatzhalter 3"/>
          <p:cNvSpPr txBox="1">
            <a:spLocks noGrp="1"/>
          </p:cNvSpPr>
          <p:nvPr/>
        </p:nvSpPr>
        <p:spPr bwMode="auto">
          <a:xfrm>
            <a:off x="3851167" y="9428716"/>
            <a:ext cx="2944916" cy="496332"/>
          </a:xfrm>
          <a:prstGeom prst="rect">
            <a:avLst/>
          </a:prstGeom>
          <a:noFill/>
          <a:ln w="9525">
            <a:noFill/>
            <a:miter lim="800000"/>
            <a:headEnd/>
            <a:tailEnd/>
          </a:ln>
        </p:spPr>
        <p:txBody>
          <a:bodyPr lIns="91669" tIns="45834" rIns="91669" bIns="45834" anchor="b"/>
          <a:lstStyle/>
          <a:p>
            <a:pPr algn="r"/>
            <a:fld id="{1464608A-DCB5-445E-BB4E-B90F6FF3FB95}" type="slidenum">
              <a:rPr lang="de-CH" sz="1200">
                <a:solidFill>
                  <a:prstClr val="black"/>
                </a:solidFill>
              </a:rPr>
              <a:pPr algn="r"/>
              <a:t>7</a:t>
            </a:fld>
            <a:endParaRPr lang="de-CH"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a:ln/>
        </p:spPr>
      </p:sp>
      <p:sp>
        <p:nvSpPr>
          <p:cNvPr id="1105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p>
        </p:txBody>
      </p:sp>
      <p:sp>
        <p:nvSpPr>
          <p:cNvPr id="1105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4807" indent="-286464" eaLnBrk="0" hangingPunct="0">
              <a:defRPr>
                <a:solidFill>
                  <a:schemeClr val="tx1"/>
                </a:solidFill>
                <a:latin typeface="Arial" charset="0"/>
                <a:cs typeface="Arial" charset="0"/>
              </a:defRPr>
            </a:lvl2pPr>
            <a:lvl3pPr marL="1145858" indent="-229172" eaLnBrk="0" hangingPunct="0">
              <a:defRPr>
                <a:solidFill>
                  <a:schemeClr val="tx1"/>
                </a:solidFill>
                <a:latin typeface="Arial" charset="0"/>
                <a:cs typeface="Arial" charset="0"/>
              </a:defRPr>
            </a:lvl3pPr>
            <a:lvl4pPr marL="1604201" indent="-229172" eaLnBrk="0" hangingPunct="0">
              <a:defRPr>
                <a:solidFill>
                  <a:schemeClr val="tx1"/>
                </a:solidFill>
                <a:latin typeface="Arial" charset="0"/>
                <a:cs typeface="Arial" charset="0"/>
              </a:defRPr>
            </a:lvl4pPr>
            <a:lvl5pPr marL="2062544" indent="-229172" eaLnBrk="0" hangingPunct="0">
              <a:defRPr>
                <a:solidFill>
                  <a:schemeClr val="tx1"/>
                </a:solidFill>
                <a:latin typeface="Arial" charset="0"/>
                <a:cs typeface="Arial" charset="0"/>
              </a:defRPr>
            </a:lvl5pPr>
            <a:lvl6pPr marL="2520887" indent="-229172" eaLnBrk="0" fontAlgn="base" hangingPunct="0">
              <a:spcBef>
                <a:spcPct val="0"/>
              </a:spcBef>
              <a:spcAft>
                <a:spcPct val="0"/>
              </a:spcAft>
              <a:defRPr>
                <a:solidFill>
                  <a:schemeClr val="tx1"/>
                </a:solidFill>
                <a:latin typeface="Arial" charset="0"/>
                <a:cs typeface="Arial" charset="0"/>
              </a:defRPr>
            </a:lvl6pPr>
            <a:lvl7pPr marL="2979230" indent="-229172" eaLnBrk="0" fontAlgn="base" hangingPunct="0">
              <a:spcBef>
                <a:spcPct val="0"/>
              </a:spcBef>
              <a:spcAft>
                <a:spcPct val="0"/>
              </a:spcAft>
              <a:defRPr>
                <a:solidFill>
                  <a:schemeClr val="tx1"/>
                </a:solidFill>
                <a:latin typeface="Arial" charset="0"/>
                <a:cs typeface="Arial" charset="0"/>
              </a:defRPr>
            </a:lvl7pPr>
            <a:lvl8pPr marL="3437573" indent="-229172" eaLnBrk="0" fontAlgn="base" hangingPunct="0">
              <a:spcBef>
                <a:spcPct val="0"/>
              </a:spcBef>
              <a:spcAft>
                <a:spcPct val="0"/>
              </a:spcAft>
              <a:defRPr>
                <a:solidFill>
                  <a:schemeClr val="tx1"/>
                </a:solidFill>
                <a:latin typeface="Arial" charset="0"/>
                <a:cs typeface="Arial" charset="0"/>
              </a:defRPr>
            </a:lvl8pPr>
            <a:lvl9pPr marL="3895916" indent="-229172" eaLnBrk="0" fontAlgn="base" hangingPunct="0">
              <a:spcBef>
                <a:spcPct val="0"/>
              </a:spcBef>
              <a:spcAft>
                <a:spcPct val="0"/>
              </a:spcAft>
              <a:defRPr>
                <a:solidFill>
                  <a:schemeClr val="tx1"/>
                </a:solidFill>
                <a:latin typeface="Arial" charset="0"/>
                <a:cs typeface="Arial" charset="0"/>
              </a:defRPr>
            </a:lvl9pPr>
          </a:lstStyle>
          <a:p>
            <a:pPr eaLnBrk="1" hangingPunct="1"/>
            <a:fld id="{96B023BC-15A2-4EBB-BAB4-254AF15F92D6}" type="slidenum">
              <a:rPr lang="de-CH" smtClean="0"/>
              <a:pPr eaLnBrk="1" hangingPunct="1"/>
              <a:t>8</a:t>
            </a:fld>
            <a:endParaRPr lang="de-CH"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a:ln/>
        </p:spPr>
      </p:sp>
      <p:sp>
        <p:nvSpPr>
          <p:cNvPr id="911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5095"/>
            <a:endParaRPr lang="de-DE" smtClean="0"/>
          </a:p>
        </p:txBody>
      </p:sp>
      <p:sp>
        <p:nvSpPr>
          <p:cNvPr id="911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4807" indent="-286464" eaLnBrk="0" hangingPunct="0">
              <a:defRPr>
                <a:solidFill>
                  <a:schemeClr val="tx1"/>
                </a:solidFill>
                <a:latin typeface="Arial" charset="0"/>
                <a:cs typeface="Arial" charset="0"/>
              </a:defRPr>
            </a:lvl2pPr>
            <a:lvl3pPr marL="1145858" indent="-229172" eaLnBrk="0" hangingPunct="0">
              <a:defRPr>
                <a:solidFill>
                  <a:schemeClr val="tx1"/>
                </a:solidFill>
                <a:latin typeface="Arial" charset="0"/>
                <a:cs typeface="Arial" charset="0"/>
              </a:defRPr>
            </a:lvl3pPr>
            <a:lvl4pPr marL="1604201" indent="-229172" eaLnBrk="0" hangingPunct="0">
              <a:defRPr>
                <a:solidFill>
                  <a:schemeClr val="tx1"/>
                </a:solidFill>
                <a:latin typeface="Arial" charset="0"/>
                <a:cs typeface="Arial" charset="0"/>
              </a:defRPr>
            </a:lvl4pPr>
            <a:lvl5pPr marL="2062544" indent="-229172" eaLnBrk="0" hangingPunct="0">
              <a:defRPr>
                <a:solidFill>
                  <a:schemeClr val="tx1"/>
                </a:solidFill>
                <a:latin typeface="Arial" charset="0"/>
                <a:cs typeface="Arial" charset="0"/>
              </a:defRPr>
            </a:lvl5pPr>
            <a:lvl6pPr marL="2520887" indent="-229172" eaLnBrk="0" fontAlgn="base" hangingPunct="0">
              <a:spcBef>
                <a:spcPct val="0"/>
              </a:spcBef>
              <a:spcAft>
                <a:spcPct val="0"/>
              </a:spcAft>
              <a:defRPr>
                <a:solidFill>
                  <a:schemeClr val="tx1"/>
                </a:solidFill>
                <a:latin typeface="Arial" charset="0"/>
                <a:cs typeface="Arial" charset="0"/>
              </a:defRPr>
            </a:lvl6pPr>
            <a:lvl7pPr marL="2979230" indent="-229172" eaLnBrk="0" fontAlgn="base" hangingPunct="0">
              <a:spcBef>
                <a:spcPct val="0"/>
              </a:spcBef>
              <a:spcAft>
                <a:spcPct val="0"/>
              </a:spcAft>
              <a:defRPr>
                <a:solidFill>
                  <a:schemeClr val="tx1"/>
                </a:solidFill>
                <a:latin typeface="Arial" charset="0"/>
                <a:cs typeface="Arial" charset="0"/>
              </a:defRPr>
            </a:lvl7pPr>
            <a:lvl8pPr marL="3437573" indent="-229172" eaLnBrk="0" fontAlgn="base" hangingPunct="0">
              <a:spcBef>
                <a:spcPct val="0"/>
              </a:spcBef>
              <a:spcAft>
                <a:spcPct val="0"/>
              </a:spcAft>
              <a:defRPr>
                <a:solidFill>
                  <a:schemeClr val="tx1"/>
                </a:solidFill>
                <a:latin typeface="Arial" charset="0"/>
                <a:cs typeface="Arial" charset="0"/>
              </a:defRPr>
            </a:lvl8pPr>
            <a:lvl9pPr marL="3895916" indent="-229172" eaLnBrk="0" fontAlgn="base" hangingPunct="0">
              <a:spcBef>
                <a:spcPct val="0"/>
              </a:spcBef>
              <a:spcAft>
                <a:spcPct val="0"/>
              </a:spcAft>
              <a:defRPr>
                <a:solidFill>
                  <a:schemeClr val="tx1"/>
                </a:solidFill>
                <a:latin typeface="Arial" charset="0"/>
                <a:cs typeface="Arial" charset="0"/>
              </a:defRPr>
            </a:lvl9pPr>
          </a:lstStyle>
          <a:p>
            <a:pPr eaLnBrk="1" hangingPunct="1"/>
            <a:fld id="{7C1F4F56-AE77-4594-97B3-29C889E2B8C9}" type="slidenum">
              <a:rPr lang="de-CH" smtClean="0"/>
              <a:pPr eaLnBrk="1" hangingPunct="1"/>
              <a:t>9</a:t>
            </a:fld>
            <a:endParaRPr lang="de-CH"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5.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5.xml"/><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5.xml"/><Relationship Id="rId1" Type="http://schemas.openxmlformats.org/officeDocument/2006/relationships/slideMaster" Target="../slideMasters/slideMaster6.xml"/><Relationship Id="rId4" Type="http://schemas.openxmlformats.org/officeDocument/2006/relationships/image" Target="../media/image7.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5.xml"/><Relationship Id="rId1" Type="http://schemas.openxmlformats.org/officeDocument/2006/relationships/slideMaster" Target="../slideMasters/slideMaster7.xml"/><Relationship Id="rId4" Type="http://schemas.openxmlformats.org/officeDocument/2006/relationships/image" Target="../media/image7.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s/slide1.xml"/><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s/slide5.xml"/><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s/slide24.xml"/><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slide" Target="../slides/slide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967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elmaster">
    <p:spTree>
      <p:nvGrpSpPr>
        <p:cNvPr id="1" name=""/>
        <p:cNvGrpSpPr/>
        <p:nvPr/>
      </p:nvGrpSpPr>
      <p:grpSpPr>
        <a:xfrm>
          <a:off x="0" y="0"/>
          <a:ext cx="0" cy="0"/>
          <a:chOff x="0" y="0"/>
          <a:chExt cx="0" cy="0"/>
        </a:xfrm>
      </p:grpSpPr>
      <p:sp>
        <p:nvSpPr>
          <p:cNvPr id="7" name="Rechteck 17"/>
          <p:cNvSpPr/>
          <p:nvPr userDrawn="1"/>
        </p:nvSpPr>
        <p:spPr>
          <a:xfrm>
            <a:off x="336550" y="2062163"/>
            <a:ext cx="8510588" cy="4294187"/>
          </a:xfrm>
          <a:prstGeom prst="rect">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8" name="Bild 19" descr="SGBA_Logo_RGB.jpg">
            <a:hlinkClick r:id="rId2" action="ppaction://hlinksldjump"/>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81763" y="274638"/>
            <a:ext cx="23415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winkliges Dreieck 22"/>
          <p:cNvSpPr/>
          <p:nvPr userDrawn="1"/>
        </p:nvSpPr>
        <p:spPr>
          <a:xfrm flipH="1" flipV="1">
            <a:off x="8027988" y="6334125"/>
            <a:ext cx="360362" cy="271463"/>
          </a:xfrm>
          <a:prstGeom prst="rtTriangle">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
        <p:nvSpPr>
          <p:cNvPr id="6" name="Titel 5"/>
          <p:cNvSpPr>
            <a:spLocks noGrp="1"/>
          </p:cNvSpPr>
          <p:nvPr>
            <p:ph type="title"/>
          </p:nvPr>
        </p:nvSpPr>
        <p:spPr>
          <a:xfrm>
            <a:off x="476250" y="2278063"/>
            <a:ext cx="6005513" cy="1143000"/>
          </a:xfrm>
          <a:prstGeom prst="rect">
            <a:avLst/>
          </a:prstGeom>
        </p:spPr>
        <p:txBody>
          <a:bodyPr/>
          <a:lstStyle/>
          <a:p>
            <a:r>
              <a:rPr lang="de-DE" smtClean="0"/>
              <a:t>Titelmasterformat durch Klicken bearbeiten</a:t>
            </a:r>
            <a:endParaRPr lang="de-DE" dirty="0"/>
          </a:p>
        </p:txBody>
      </p:sp>
      <p:sp>
        <p:nvSpPr>
          <p:cNvPr id="30" name="Textplatzhalter 29"/>
          <p:cNvSpPr>
            <a:spLocks noGrp="1"/>
          </p:cNvSpPr>
          <p:nvPr>
            <p:ph type="body" sz="quarter" idx="12"/>
          </p:nvPr>
        </p:nvSpPr>
        <p:spPr>
          <a:xfrm>
            <a:off x="514350" y="3878263"/>
            <a:ext cx="5967413" cy="1422400"/>
          </a:xfrm>
          <a:prstGeom prst="rect">
            <a:avLst/>
          </a:prstGeom>
        </p:spPr>
        <p:txBody>
          <a:bodyPr vert="horz"/>
          <a:lstStyle>
            <a:lvl1pPr>
              <a:spcBef>
                <a:spcPts val="1000"/>
              </a:spcBef>
              <a:defRPr sz="2400"/>
            </a:lvl1pPr>
            <a:lvl2pPr>
              <a:spcBef>
                <a:spcPts val="1000"/>
              </a:spcBef>
              <a:defRPr sz="2400"/>
            </a:lvl2pPr>
            <a:lvl3pPr>
              <a:spcBef>
                <a:spcPts val="1000"/>
              </a:spcBef>
              <a:defRPr sz="2400"/>
            </a:lvl3pPr>
            <a:lvl4pPr>
              <a:spcBef>
                <a:spcPts val="1000"/>
              </a:spcBef>
              <a:defRPr sz="2400"/>
            </a:lvl4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31" name="Textplatzhalter 17"/>
          <p:cNvSpPr>
            <a:spLocks noGrp="1"/>
          </p:cNvSpPr>
          <p:nvPr>
            <p:ph type="body" sz="quarter" idx="16"/>
          </p:nvPr>
        </p:nvSpPr>
        <p:spPr>
          <a:xfrm>
            <a:off x="520700" y="6410325"/>
            <a:ext cx="6159500" cy="269875"/>
          </a:xfrm>
          <a:prstGeom prst="rect">
            <a:avLst/>
          </a:prstGeom>
        </p:spPr>
        <p:txBody>
          <a:bodyPr/>
          <a:lstStyle>
            <a:lvl1pPr marL="0" indent="0">
              <a:buNone/>
              <a:defRPr sz="1000">
                <a:solidFill>
                  <a:srgbClr val="2D3C41"/>
                </a:solidFill>
              </a:defRPr>
            </a:lvl1pPr>
          </a:lstStyle>
          <a:p>
            <a:pPr lvl="0"/>
            <a:r>
              <a:rPr lang="en-US" dirty="0" smtClean="0"/>
              <a:t>Textmasterformate durch Klicken bearbeiten</a:t>
            </a:r>
          </a:p>
        </p:txBody>
      </p:sp>
      <p:sp>
        <p:nvSpPr>
          <p:cNvPr id="11" name="Textplatzhalter 10"/>
          <p:cNvSpPr>
            <a:spLocks noGrp="1"/>
          </p:cNvSpPr>
          <p:nvPr>
            <p:ph type="body" sz="quarter" idx="17"/>
          </p:nvPr>
        </p:nvSpPr>
        <p:spPr>
          <a:xfrm>
            <a:off x="5334000" y="1485901"/>
            <a:ext cx="2608263" cy="381000"/>
          </a:xfrm>
          <a:prstGeom prst="rect">
            <a:avLst/>
          </a:prstGeom>
        </p:spPr>
        <p:txBody>
          <a:bodyPr vert="horz"/>
          <a:lstStyle>
            <a:lvl1pPr algn="r">
              <a:defRPr sz="1600">
                <a:solidFill>
                  <a:srgbClr val="2D3C41"/>
                </a:solidFill>
              </a:defRPr>
            </a:lvl1pPr>
            <a:lvl2pPr>
              <a:defRPr sz="1000"/>
            </a:lvl2pPr>
            <a:lvl3pPr>
              <a:defRPr sz="1000"/>
            </a:lvl3pPr>
            <a:lvl4pPr>
              <a:defRPr sz="1000"/>
            </a:lvl4pPr>
            <a:lvl5pPr>
              <a:defRPr sz="1000"/>
            </a:lvl5pPr>
          </a:lstStyle>
          <a:p>
            <a:pPr lvl="0"/>
            <a:r>
              <a:rPr lang="de-DE" smtClean="0"/>
              <a:t>Textmasterformate durch Klicken bearbeiten</a:t>
            </a:r>
          </a:p>
        </p:txBody>
      </p:sp>
      <p:sp>
        <p:nvSpPr>
          <p:cNvPr id="10" name="Foliennummernplatzhalter 3"/>
          <p:cNvSpPr>
            <a:spLocks noGrp="1"/>
          </p:cNvSpPr>
          <p:nvPr>
            <p:ph type="sldNum" sz="quarter" idx="18"/>
          </p:nvPr>
        </p:nvSpPr>
        <p:spPr>
          <a:xfrm>
            <a:off x="8313738" y="6407150"/>
            <a:ext cx="568325" cy="365125"/>
          </a:xfrm>
        </p:spPr>
        <p:txBody>
          <a:bodyPr/>
          <a:lstStyle>
            <a:lvl1pPr algn="r">
              <a:defRPr sz="1000">
                <a:solidFill>
                  <a:srgbClr val="2D3C41"/>
                </a:solidFill>
              </a:defRPr>
            </a:lvl1pPr>
          </a:lstStyle>
          <a:p>
            <a:pPr>
              <a:defRPr/>
            </a:pPr>
            <a:fld id="{F4DAD2C3-F0EB-4A06-BBEC-D1ABCFC5447E}" type="slidenum">
              <a:rPr lang="de-DE"/>
              <a:pPr>
                <a:defRPr/>
              </a:pPr>
              <a:t>‹Nr.›</a:t>
            </a:fld>
            <a:endParaRPr lang="de-DE" dirty="0"/>
          </a:p>
        </p:txBody>
      </p:sp>
    </p:spTree>
    <p:extLst>
      <p:ext uri="{BB962C8B-B14F-4D97-AF65-F5344CB8AC3E}">
        <p14:creationId xmlns:p14="http://schemas.microsoft.com/office/powerpoint/2010/main" val="286729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914400" y="817563"/>
            <a:ext cx="6172200" cy="401637"/>
          </a:xfrm>
          <a:prstGeom prst="rect">
            <a:avLst/>
          </a:prstGeom>
        </p:spPr>
        <p:txBody>
          <a:bodyPr/>
          <a:lstStyle/>
          <a:p>
            <a:r>
              <a:rPr lang="de-DE" smtClean="0"/>
              <a:t>Titelmasterformat durch Klicken bearbeiten</a:t>
            </a:r>
            <a:endParaRPr lang="de-CH"/>
          </a:p>
        </p:txBody>
      </p:sp>
      <p:sp>
        <p:nvSpPr>
          <p:cNvPr id="3" name="Rectangle 17"/>
          <p:cNvSpPr>
            <a:spLocks noGrp="1" noChangeArrowheads="1"/>
          </p:cNvSpPr>
          <p:nvPr>
            <p:ph type="sldNum" sz="quarter" idx="10"/>
          </p:nvPr>
        </p:nvSpPr>
        <p:spPr>
          <a:ln/>
        </p:spPr>
        <p:txBody>
          <a:bodyPr/>
          <a:lstStyle>
            <a:lvl1pPr>
              <a:defRPr/>
            </a:lvl1pPr>
          </a:lstStyle>
          <a:p>
            <a:pPr>
              <a:defRPr/>
            </a:pPr>
            <a:fld id="{A147C93C-9B17-46B2-9071-6F8950DF6CB4}" type="slidenum">
              <a:rPr lang="de-DE"/>
              <a:pPr>
                <a:defRPr/>
              </a:pPr>
              <a:t>‹Nr.›</a:t>
            </a:fld>
            <a:endParaRPr lang="de-DE"/>
          </a:p>
        </p:txBody>
      </p:sp>
    </p:spTree>
    <p:extLst>
      <p:ext uri="{BB962C8B-B14F-4D97-AF65-F5344CB8AC3E}">
        <p14:creationId xmlns:p14="http://schemas.microsoft.com/office/powerpoint/2010/main" val="3840015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9537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9" name="Foliennummernplatzhalter 3"/>
          <p:cNvSpPr>
            <a:spLocks noGrp="1"/>
          </p:cNvSpPr>
          <p:nvPr>
            <p:ph type="sldNum" sz="quarter" idx="4"/>
          </p:nvPr>
        </p:nvSpPr>
        <p:spPr>
          <a:xfrm>
            <a:off x="8314266" y="6407150"/>
            <a:ext cx="567267" cy="365125"/>
          </a:xfrm>
          <a:prstGeom prst="rect">
            <a:avLst/>
          </a:prstGeom>
        </p:spPr>
        <p:txBody>
          <a:bodyPr/>
          <a:lstStyle>
            <a:lvl1pPr algn="r">
              <a:defRPr sz="1000">
                <a:solidFill>
                  <a:srgbClr val="2D3C41"/>
                </a:solidFill>
              </a:defRPr>
            </a:lvl1pPr>
          </a:lstStyle>
          <a:p>
            <a:fld id="{9CEF006C-D790-EA49-9867-C85CFA40EE54}" type="slidenum">
              <a:rPr lang="de-DE" smtClean="0"/>
              <a:pPr/>
              <a:t>‹Nr.›</a:t>
            </a:fld>
            <a:endParaRPr lang="de-DE" dirty="0"/>
          </a:p>
        </p:txBody>
      </p:sp>
      <p:sp>
        <p:nvSpPr>
          <p:cNvPr id="10" name="Fußzeilenplatzhalter 6"/>
          <p:cNvSpPr>
            <a:spLocks noGrp="1"/>
          </p:cNvSpPr>
          <p:nvPr>
            <p:ph type="ftr" sz="quarter" idx="3"/>
          </p:nvPr>
        </p:nvSpPr>
        <p:spPr>
          <a:xfrm>
            <a:off x="577850" y="6405562"/>
            <a:ext cx="5518150" cy="365125"/>
          </a:xfrm>
          <a:prstGeom prst="rect">
            <a:avLst/>
          </a:prstGeom>
        </p:spPr>
        <p:txBody>
          <a:bodyPr vert="horz" lIns="91440" tIns="45720" rIns="91440" bIns="45720" rtlCol="0" anchor="ctr"/>
          <a:lstStyle>
            <a:lvl1pPr algn="l">
              <a:defRPr sz="1000">
                <a:solidFill>
                  <a:srgbClr val="2D3C41"/>
                </a:solidFill>
              </a:defRPr>
            </a:lvl1pPr>
          </a:lstStyle>
          <a:p>
            <a:endParaRPr lang="de-DE" dirty="0"/>
          </a:p>
        </p:txBody>
      </p:sp>
    </p:spTree>
    <p:extLst>
      <p:ext uri="{BB962C8B-B14F-4D97-AF65-F5344CB8AC3E}">
        <p14:creationId xmlns:p14="http://schemas.microsoft.com/office/powerpoint/2010/main" val="2610495181"/>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11" name="Foliennummernplatzhalter 3"/>
          <p:cNvSpPr>
            <a:spLocks noGrp="1"/>
          </p:cNvSpPr>
          <p:nvPr>
            <p:ph type="sldNum" sz="quarter" idx="4"/>
          </p:nvPr>
        </p:nvSpPr>
        <p:spPr>
          <a:xfrm>
            <a:off x="8314266" y="6407150"/>
            <a:ext cx="567267" cy="365125"/>
          </a:xfrm>
          <a:prstGeom prst="rect">
            <a:avLst/>
          </a:prstGeom>
        </p:spPr>
        <p:txBody>
          <a:bodyPr/>
          <a:lstStyle>
            <a:lvl1pPr algn="r">
              <a:defRPr sz="1000">
                <a:solidFill>
                  <a:srgbClr val="2D3C41"/>
                </a:solidFill>
              </a:defRPr>
            </a:lvl1pPr>
          </a:lstStyle>
          <a:p>
            <a:fld id="{9CEF006C-D790-EA49-9867-C85CFA40EE54}" type="slidenum">
              <a:rPr lang="de-DE" smtClean="0"/>
              <a:pPr/>
              <a:t>‹Nr.›</a:t>
            </a:fld>
            <a:endParaRPr lang="de-DE" dirty="0"/>
          </a:p>
        </p:txBody>
      </p:sp>
      <p:sp>
        <p:nvSpPr>
          <p:cNvPr id="12" name="Fußzeilenplatzhalter 6"/>
          <p:cNvSpPr>
            <a:spLocks noGrp="1"/>
          </p:cNvSpPr>
          <p:nvPr>
            <p:ph type="ftr" sz="quarter" idx="3"/>
          </p:nvPr>
        </p:nvSpPr>
        <p:spPr>
          <a:xfrm>
            <a:off x="577850" y="6405562"/>
            <a:ext cx="5518150" cy="365125"/>
          </a:xfrm>
          <a:prstGeom prst="rect">
            <a:avLst/>
          </a:prstGeom>
        </p:spPr>
        <p:txBody>
          <a:bodyPr vert="horz" lIns="91440" tIns="45720" rIns="91440" bIns="45720" rtlCol="0" anchor="ctr"/>
          <a:lstStyle>
            <a:lvl1pPr algn="l">
              <a:defRPr sz="1000">
                <a:solidFill>
                  <a:srgbClr val="2D3C41"/>
                </a:solidFill>
              </a:defRPr>
            </a:lvl1pPr>
          </a:lstStyle>
          <a:p>
            <a:endParaRPr lang="de-DE" dirty="0"/>
          </a:p>
        </p:txBody>
      </p:sp>
    </p:spTree>
    <p:extLst>
      <p:ext uri="{BB962C8B-B14F-4D97-AF65-F5344CB8AC3E}">
        <p14:creationId xmlns:p14="http://schemas.microsoft.com/office/powerpoint/2010/main" val="3696246297"/>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11" name="Foliennummernplatzhalter 3"/>
          <p:cNvSpPr>
            <a:spLocks noGrp="1"/>
          </p:cNvSpPr>
          <p:nvPr>
            <p:ph type="sldNum" sz="quarter" idx="10"/>
          </p:nvPr>
        </p:nvSpPr>
        <p:spPr>
          <a:xfrm>
            <a:off x="8314266" y="6407150"/>
            <a:ext cx="567267" cy="365125"/>
          </a:xfrm>
          <a:prstGeom prst="rect">
            <a:avLst/>
          </a:prstGeom>
        </p:spPr>
        <p:txBody>
          <a:bodyPr/>
          <a:lstStyle>
            <a:lvl1pPr algn="r">
              <a:defRPr sz="1000">
                <a:solidFill>
                  <a:srgbClr val="2D3C41"/>
                </a:solidFill>
              </a:defRPr>
            </a:lvl1pPr>
          </a:lstStyle>
          <a:p>
            <a:fld id="{9CEF006C-D790-EA49-9867-C85CFA40EE54}" type="slidenum">
              <a:rPr lang="de-DE" smtClean="0"/>
              <a:pPr/>
              <a:t>‹Nr.›</a:t>
            </a:fld>
            <a:endParaRPr lang="de-DE" dirty="0"/>
          </a:p>
        </p:txBody>
      </p:sp>
      <p:sp>
        <p:nvSpPr>
          <p:cNvPr id="12" name="Fußzeilenplatzhalter 6"/>
          <p:cNvSpPr>
            <a:spLocks noGrp="1"/>
          </p:cNvSpPr>
          <p:nvPr>
            <p:ph type="ftr" sz="quarter" idx="11"/>
          </p:nvPr>
        </p:nvSpPr>
        <p:spPr>
          <a:xfrm>
            <a:off x="577850" y="6405562"/>
            <a:ext cx="5518150" cy="365125"/>
          </a:xfrm>
          <a:prstGeom prst="rect">
            <a:avLst/>
          </a:prstGeom>
        </p:spPr>
        <p:txBody>
          <a:bodyPr vert="horz" lIns="91440" tIns="45720" rIns="91440" bIns="45720" rtlCol="0" anchor="ctr"/>
          <a:lstStyle>
            <a:lvl1pPr algn="l">
              <a:defRPr sz="1000">
                <a:solidFill>
                  <a:srgbClr val="2D3C41"/>
                </a:solidFill>
              </a:defRPr>
            </a:lvl1pPr>
          </a:lstStyle>
          <a:p>
            <a:endParaRPr lang="de-DE" dirty="0"/>
          </a:p>
        </p:txBody>
      </p:sp>
    </p:spTree>
    <p:extLst>
      <p:ext uri="{BB962C8B-B14F-4D97-AF65-F5344CB8AC3E}">
        <p14:creationId xmlns:p14="http://schemas.microsoft.com/office/powerpoint/2010/main" val="16677998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4"/>
          </p:nvPr>
        </p:nvSpPr>
        <p:spPr>
          <a:xfrm>
            <a:off x="8314266" y="6407150"/>
            <a:ext cx="567267" cy="365125"/>
          </a:xfrm>
          <a:prstGeom prst="rect">
            <a:avLst/>
          </a:prstGeom>
        </p:spPr>
        <p:txBody>
          <a:bodyPr/>
          <a:lstStyle>
            <a:lvl1pPr algn="r">
              <a:defRPr sz="1000">
                <a:solidFill>
                  <a:srgbClr val="2D3C41"/>
                </a:solidFill>
              </a:defRPr>
            </a:lvl1pPr>
          </a:lstStyle>
          <a:p>
            <a:fld id="{9CEF006C-D790-EA49-9867-C85CFA40EE54}" type="slidenum">
              <a:rPr lang="de-DE" smtClean="0"/>
              <a:pPr/>
              <a:t>‹Nr.›</a:t>
            </a:fld>
            <a:endParaRPr lang="de-DE" dirty="0"/>
          </a:p>
        </p:txBody>
      </p:sp>
      <p:sp>
        <p:nvSpPr>
          <p:cNvPr id="8" name="Fußzeilenplatzhalter 6"/>
          <p:cNvSpPr>
            <a:spLocks noGrp="1"/>
          </p:cNvSpPr>
          <p:nvPr>
            <p:ph type="ftr" sz="quarter" idx="3"/>
          </p:nvPr>
        </p:nvSpPr>
        <p:spPr>
          <a:xfrm>
            <a:off x="577850" y="6405562"/>
            <a:ext cx="5518150" cy="365125"/>
          </a:xfrm>
          <a:prstGeom prst="rect">
            <a:avLst/>
          </a:prstGeom>
        </p:spPr>
        <p:txBody>
          <a:bodyPr vert="horz" lIns="91440" tIns="45720" rIns="91440" bIns="45720" rtlCol="0" anchor="ctr"/>
          <a:lstStyle>
            <a:lvl1pPr algn="l">
              <a:defRPr sz="1000">
                <a:solidFill>
                  <a:srgbClr val="2D3C41"/>
                </a:solidFill>
              </a:defRPr>
            </a:lvl1pPr>
          </a:lstStyle>
          <a:p>
            <a:endParaRPr lang="de-DE" dirty="0"/>
          </a:p>
        </p:txBody>
      </p:sp>
    </p:spTree>
    <p:extLst>
      <p:ext uri="{BB962C8B-B14F-4D97-AF65-F5344CB8AC3E}">
        <p14:creationId xmlns:p14="http://schemas.microsoft.com/office/powerpoint/2010/main" val="9193224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4162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9D446AE8-CE94-4044-8CFC-DABF8BECBF8E}" type="slidenum">
              <a:rPr lang="de-DE"/>
              <a:pPr>
                <a:defRPr/>
              </a:pPr>
              <a:t>‹Nr.›</a:t>
            </a:fld>
            <a:endParaRPr lang="de-DE" dirty="0"/>
          </a:p>
        </p:txBody>
      </p:sp>
      <p:sp>
        <p:nvSpPr>
          <p:cNvPr id="5"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27073007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5"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D4353987-F0DF-4C00-A1E4-46CCFB5278E2}" type="slidenum">
              <a:rPr lang="de-DE"/>
              <a:pPr>
                <a:defRPr/>
              </a:pPr>
              <a:t>‹Nr.›</a:t>
            </a:fld>
            <a:endParaRPr lang="de-DE" dirty="0"/>
          </a:p>
        </p:txBody>
      </p:sp>
      <p:sp>
        <p:nvSpPr>
          <p:cNvPr id="6"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35886691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F1122EA5-9432-4CC1-B2F9-23A6412AA477}" type="slidenum">
              <a:rPr lang="de-DE"/>
              <a:pPr>
                <a:defRPr/>
              </a:pPr>
              <a:t>‹Nr.›</a:t>
            </a:fld>
            <a:endParaRPr lang="de-DE" dirty="0"/>
          </a:p>
        </p:txBody>
      </p:sp>
      <p:sp>
        <p:nvSpPr>
          <p:cNvPr id="5" name="Fußzeilenplatzhalter 6"/>
          <p:cNvSpPr>
            <a:spLocks noGrp="1"/>
          </p:cNvSpPr>
          <p:nvPr>
            <p:ph type="ftr" sz="quarter" idx="11"/>
          </p:nvPr>
        </p:nvSpPr>
        <p:spPr>
          <a:xfrm>
            <a:off x="577850" y="6405563"/>
            <a:ext cx="5518150" cy="365125"/>
          </a:xfrm>
        </p:spPr>
        <p:txBody>
          <a:bodyPr/>
          <a:lstStyle>
            <a:lvl1pPr>
              <a:defRPr/>
            </a:lvl1pPr>
          </a:lstStyle>
          <a:p>
            <a:pPr>
              <a:defRPr/>
            </a:pPr>
            <a:endParaRPr lang="de-DE"/>
          </a:p>
        </p:txBody>
      </p:sp>
    </p:spTree>
    <p:extLst>
      <p:ext uri="{BB962C8B-B14F-4D97-AF65-F5344CB8AC3E}">
        <p14:creationId xmlns:p14="http://schemas.microsoft.com/office/powerpoint/2010/main" val="24303566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43FBC030-2004-4344-8F4F-ED514D7FCA79}" type="slidenum">
              <a:rPr lang="de-DE"/>
              <a:pPr>
                <a:defRPr/>
              </a:pPr>
              <a:t>‹Nr.›</a:t>
            </a:fld>
            <a:endParaRPr lang="de-DE" dirty="0"/>
          </a:p>
        </p:txBody>
      </p:sp>
      <p:sp>
        <p:nvSpPr>
          <p:cNvPr id="8"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58625263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3"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1F1658C6-00C6-4CCF-A184-1DA48861E905}" type="slidenum">
              <a:rPr lang="de-DE"/>
              <a:pPr>
                <a:defRPr/>
              </a:pPr>
              <a:t>‹Nr.›</a:t>
            </a:fld>
            <a:endParaRPr lang="de-DE" dirty="0"/>
          </a:p>
        </p:txBody>
      </p:sp>
      <p:sp>
        <p:nvSpPr>
          <p:cNvPr id="4"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48039657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elmaster">
    <p:spTree>
      <p:nvGrpSpPr>
        <p:cNvPr id="1" name=""/>
        <p:cNvGrpSpPr/>
        <p:nvPr/>
      </p:nvGrpSpPr>
      <p:grpSpPr>
        <a:xfrm>
          <a:off x="0" y="0"/>
          <a:ext cx="0" cy="0"/>
          <a:chOff x="0" y="0"/>
          <a:chExt cx="0" cy="0"/>
        </a:xfrm>
      </p:grpSpPr>
      <p:sp>
        <p:nvSpPr>
          <p:cNvPr id="7" name="Rechteck 17"/>
          <p:cNvSpPr/>
          <p:nvPr userDrawn="1"/>
        </p:nvSpPr>
        <p:spPr>
          <a:xfrm>
            <a:off x="336550" y="2062163"/>
            <a:ext cx="8510588" cy="4294187"/>
          </a:xfrm>
          <a:prstGeom prst="rect">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8" name="Bild 19" descr="SGBA_Logo_RGB.jpg">
            <a:hlinkClick r:id="rId2" action="ppaction://hlinksldjump"/>
          </p:cNvPr>
          <p:cNvPicPr>
            <a:picLocks noChangeAspect="1"/>
          </p:cNvPicPr>
          <p:nvPr userDrawn="1"/>
        </p:nvPicPr>
        <p:blipFill>
          <a:blip r:embed="rId3"/>
          <a:srcRect/>
          <a:stretch>
            <a:fillRect/>
          </a:stretch>
        </p:blipFill>
        <p:spPr bwMode="auto">
          <a:xfrm>
            <a:off x="6481763" y="274638"/>
            <a:ext cx="2341562" cy="1447800"/>
          </a:xfrm>
          <a:prstGeom prst="rect">
            <a:avLst/>
          </a:prstGeom>
          <a:noFill/>
          <a:ln w="9525">
            <a:noFill/>
            <a:miter lim="800000"/>
            <a:headEnd/>
            <a:tailEnd/>
          </a:ln>
        </p:spPr>
      </p:pic>
      <p:sp>
        <p:nvSpPr>
          <p:cNvPr id="9" name="Rechtwinkliges Dreieck 22"/>
          <p:cNvSpPr/>
          <p:nvPr userDrawn="1"/>
        </p:nvSpPr>
        <p:spPr>
          <a:xfrm flipH="1" flipV="1">
            <a:off x="8027988" y="6334125"/>
            <a:ext cx="360362" cy="271463"/>
          </a:xfrm>
          <a:prstGeom prst="rtTriangle">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
        <p:nvSpPr>
          <p:cNvPr id="6" name="Titel 5"/>
          <p:cNvSpPr>
            <a:spLocks noGrp="1"/>
          </p:cNvSpPr>
          <p:nvPr>
            <p:ph type="title"/>
          </p:nvPr>
        </p:nvSpPr>
        <p:spPr>
          <a:xfrm>
            <a:off x="476250" y="2278063"/>
            <a:ext cx="6005513" cy="1143000"/>
          </a:xfrm>
          <a:prstGeom prst="rect">
            <a:avLst/>
          </a:prstGeom>
        </p:spPr>
        <p:txBody>
          <a:bodyPr/>
          <a:lstStyle/>
          <a:p>
            <a:r>
              <a:rPr lang="de-DE" smtClean="0"/>
              <a:t>Titelmasterformat durch Klicken bearbeiten</a:t>
            </a:r>
            <a:endParaRPr lang="de-DE" dirty="0"/>
          </a:p>
        </p:txBody>
      </p:sp>
      <p:sp>
        <p:nvSpPr>
          <p:cNvPr id="30" name="Textplatzhalter 29"/>
          <p:cNvSpPr>
            <a:spLocks noGrp="1"/>
          </p:cNvSpPr>
          <p:nvPr>
            <p:ph type="body" sz="quarter" idx="12"/>
          </p:nvPr>
        </p:nvSpPr>
        <p:spPr>
          <a:xfrm>
            <a:off x="514350" y="3878263"/>
            <a:ext cx="5967413" cy="1422400"/>
          </a:xfrm>
          <a:prstGeom prst="rect">
            <a:avLst/>
          </a:prstGeom>
        </p:spPr>
        <p:txBody>
          <a:bodyPr vert="horz"/>
          <a:lstStyle>
            <a:lvl1pPr>
              <a:spcBef>
                <a:spcPts val="1000"/>
              </a:spcBef>
              <a:defRPr sz="2400"/>
            </a:lvl1pPr>
            <a:lvl2pPr>
              <a:spcBef>
                <a:spcPts val="1000"/>
              </a:spcBef>
              <a:defRPr sz="2400"/>
            </a:lvl2pPr>
            <a:lvl3pPr>
              <a:spcBef>
                <a:spcPts val="1000"/>
              </a:spcBef>
              <a:defRPr sz="2400"/>
            </a:lvl3pPr>
            <a:lvl4pPr>
              <a:spcBef>
                <a:spcPts val="1000"/>
              </a:spcBef>
              <a:defRPr sz="2400"/>
            </a:lvl4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31" name="Textplatzhalter 17"/>
          <p:cNvSpPr>
            <a:spLocks noGrp="1"/>
          </p:cNvSpPr>
          <p:nvPr>
            <p:ph type="body" sz="quarter" idx="16"/>
          </p:nvPr>
        </p:nvSpPr>
        <p:spPr>
          <a:xfrm>
            <a:off x="520700" y="6410325"/>
            <a:ext cx="6159500" cy="269875"/>
          </a:xfrm>
          <a:prstGeom prst="rect">
            <a:avLst/>
          </a:prstGeom>
        </p:spPr>
        <p:txBody>
          <a:bodyPr/>
          <a:lstStyle>
            <a:lvl1pPr marL="0" indent="0">
              <a:buNone/>
              <a:defRPr sz="1000">
                <a:solidFill>
                  <a:srgbClr val="2D3C41"/>
                </a:solidFill>
              </a:defRPr>
            </a:lvl1pPr>
          </a:lstStyle>
          <a:p>
            <a:pPr lvl="0"/>
            <a:r>
              <a:rPr lang="en-US" dirty="0" smtClean="0"/>
              <a:t>Textmasterformate durch Klicken bearbeiten</a:t>
            </a:r>
          </a:p>
        </p:txBody>
      </p:sp>
      <p:sp>
        <p:nvSpPr>
          <p:cNvPr id="11" name="Textplatzhalter 10"/>
          <p:cNvSpPr>
            <a:spLocks noGrp="1"/>
          </p:cNvSpPr>
          <p:nvPr>
            <p:ph type="body" sz="quarter" idx="17"/>
          </p:nvPr>
        </p:nvSpPr>
        <p:spPr>
          <a:xfrm>
            <a:off x="5334000" y="1485901"/>
            <a:ext cx="2608263" cy="381000"/>
          </a:xfrm>
          <a:prstGeom prst="rect">
            <a:avLst/>
          </a:prstGeom>
        </p:spPr>
        <p:txBody>
          <a:bodyPr vert="horz"/>
          <a:lstStyle>
            <a:lvl1pPr algn="r">
              <a:defRPr sz="1600">
                <a:solidFill>
                  <a:srgbClr val="2D3C41"/>
                </a:solidFill>
              </a:defRPr>
            </a:lvl1pPr>
            <a:lvl2pPr>
              <a:defRPr sz="1000"/>
            </a:lvl2pPr>
            <a:lvl3pPr>
              <a:defRPr sz="1000"/>
            </a:lvl3pPr>
            <a:lvl4pPr>
              <a:defRPr sz="1000"/>
            </a:lvl4pPr>
            <a:lvl5pPr>
              <a:defRPr sz="1000"/>
            </a:lvl5pPr>
          </a:lstStyle>
          <a:p>
            <a:pPr lvl="0"/>
            <a:r>
              <a:rPr lang="de-DE" smtClean="0"/>
              <a:t>Textmasterformate durch Klicken bearbeiten</a:t>
            </a:r>
          </a:p>
        </p:txBody>
      </p:sp>
      <p:sp>
        <p:nvSpPr>
          <p:cNvPr id="10" name="Foliennummernplatzhalter 3"/>
          <p:cNvSpPr>
            <a:spLocks noGrp="1"/>
          </p:cNvSpPr>
          <p:nvPr>
            <p:ph type="sldNum" sz="quarter" idx="18"/>
          </p:nvPr>
        </p:nvSpPr>
        <p:spPr>
          <a:xfrm>
            <a:off x="8313738" y="6407150"/>
            <a:ext cx="568325" cy="365125"/>
          </a:xfrm>
        </p:spPr>
        <p:txBody>
          <a:bodyPr/>
          <a:lstStyle>
            <a:lvl1pPr algn="r">
              <a:defRPr sz="1000">
                <a:solidFill>
                  <a:srgbClr val="2D3C41"/>
                </a:solidFill>
              </a:defRPr>
            </a:lvl1pPr>
          </a:lstStyle>
          <a:p>
            <a:pPr>
              <a:defRPr/>
            </a:pPr>
            <a:fld id="{9FB59CC9-F288-4EEC-82D9-7C8832DB1B57}" type="slidenum">
              <a:rPr lang="de-DE"/>
              <a:pPr>
                <a:defRPr/>
              </a:pPr>
              <a:t>‹Nr.›</a:t>
            </a:fld>
            <a:endParaRPr lang="de-DE" dirty="0"/>
          </a:p>
        </p:txBody>
      </p:sp>
    </p:spTree>
    <p:extLst>
      <p:ext uri="{BB962C8B-B14F-4D97-AF65-F5344CB8AC3E}">
        <p14:creationId xmlns:p14="http://schemas.microsoft.com/office/powerpoint/2010/main" val="34595013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5864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9D446AE8-CE94-4044-8CFC-DABF8BECBF8E}" type="slidenum">
              <a:rPr lang="de-DE"/>
              <a:pPr>
                <a:defRPr/>
              </a:pPr>
              <a:t>‹Nr.›</a:t>
            </a:fld>
            <a:endParaRPr lang="de-DE" dirty="0"/>
          </a:p>
        </p:txBody>
      </p:sp>
      <p:sp>
        <p:nvSpPr>
          <p:cNvPr id="5"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41360229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5"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D4353987-F0DF-4C00-A1E4-46CCFB5278E2}" type="slidenum">
              <a:rPr lang="de-DE"/>
              <a:pPr>
                <a:defRPr/>
              </a:pPr>
              <a:t>‹Nr.›</a:t>
            </a:fld>
            <a:endParaRPr lang="de-DE" dirty="0"/>
          </a:p>
        </p:txBody>
      </p:sp>
      <p:sp>
        <p:nvSpPr>
          <p:cNvPr id="6"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9101603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43FBC030-2004-4344-8F4F-ED514D7FCA79}" type="slidenum">
              <a:rPr lang="de-DE"/>
              <a:pPr>
                <a:defRPr/>
              </a:pPr>
              <a:t>‹Nr.›</a:t>
            </a:fld>
            <a:endParaRPr lang="de-DE" dirty="0"/>
          </a:p>
        </p:txBody>
      </p:sp>
      <p:sp>
        <p:nvSpPr>
          <p:cNvPr id="8"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24116252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3"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1F1658C6-00C6-4CCF-A184-1DA48861E905}" type="slidenum">
              <a:rPr lang="de-DE"/>
              <a:pPr>
                <a:defRPr/>
              </a:pPr>
              <a:t>‹Nr.›</a:t>
            </a:fld>
            <a:endParaRPr lang="de-DE" dirty="0"/>
          </a:p>
        </p:txBody>
      </p:sp>
      <p:sp>
        <p:nvSpPr>
          <p:cNvPr id="4"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99998462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elmaster">
    <p:spTree>
      <p:nvGrpSpPr>
        <p:cNvPr id="1" name=""/>
        <p:cNvGrpSpPr/>
        <p:nvPr/>
      </p:nvGrpSpPr>
      <p:grpSpPr>
        <a:xfrm>
          <a:off x="0" y="0"/>
          <a:ext cx="0" cy="0"/>
          <a:chOff x="0" y="0"/>
          <a:chExt cx="0" cy="0"/>
        </a:xfrm>
      </p:grpSpPr>
      <p:sp>
        <p:nvSpPr>
          <p:cNvPr id="7" name="Rechteck 17"/>
          <p:cNvSpPr/>
          <p:nvPr userDrawn="1"/>
        </p:nvSpPr>
        <p:spPr>
          <a:xfrm>
            <a:off x="336550" y="2062163"/>
            <a:ext cx="8510588" cy="4294187"/>
          </a:xfrm>
          <a:prstGeom prst="rect">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8" name="Bild 19" descr="SGBA_Logo_RGB.jpg">
            <a:hlinkClick r:id="" action="ppaction://noaction"/>
          </p:cNvPr>
          <p:cNvPicPr>
            <a:picLocks noChangeAspect="1"/>
          </p:cNvPicPr>
          <p:nvPr userDrawn="1"/>
        </p:nvPicPr>
        <p:blipFill>
          <a:blip r:embed="rId2"/>
          <a:srcRect/>
          <a:stretch>
            <a:fillRect/>
          </a:stretch>
        </p:blipFill>
        <p:spPr bwMode="auto">
          <a:xfrm>
            <a:off x="6481763" y="274638"/>
            <a:ext cx="2341562" cy="1447800"/>
          </a:xfrm>
          <a:prstGeom prst="rect">
            <a:avLst/>
          </a:prstGeom>
          <a:noFill/>
          <a:ln w="9525">
            <a:noFill/>
            <a:miter lim="800000"/>
            <a:headEnd/>
            <a:tailEnd/>
          </a:ln>
        </p:spPr>
      </p:pic>
      <p:sp>
        <p:nvSpPr>
          <p:cNvPr id="9" name="Rechtwinkliges Dreieck 22"/>
          <p:cNvSpPr/>
          <p:nvPr userDrawn="1"/>
        </p:nvSpPr>
        <p:spPr>
          <a:xfrm flipH="1" flipV="1">
            <a:off x="8027988" y="6334125"/>
            <a:ext cx="360362" cy="271463"/>
          </a:xfrm>
          <a:prstGeom prst="rtTriangle">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
        <p:nvSpPr>
          <p:cNvPr id="6" name="Titel 5"/>
          <p:cNvSpPr>
            <a:spLocks noGrp="1"/>
          </p:cNvSpPr>
          <p:nvPr>
            <p:ph type="title"/>
          </p:nvPr>
        </p:nvSpPr>
        <p:spPr>
          <a:xfrm>
            <a:off x="476250" y="2278063"/>
            <a:ext cx="6005513" cy="1143000"/>
          </a:xfrm>
          <a:prstGeom prst="rect">
            <a:avLst/>
          </a:prstGeom>
        </p:spPr>
        <p:txBody>
          <a:bodyPr/>
          <a:lstStyle/>
          <a:p>
            <a:r>
              <a:rPr lang="de-DE" smtClean="0"/>
              <a:t>Titelmasterformat durch Klicken bearbeiten</a:t>
            </a:r>
            <a:endParaRPr lang="de-DE" dirty="0"/>
          </a:p>
        </p:txBody>
      </p:sp>
      <p:sp>
        <p:nvSpPr>
          <p:cNvPr id="30" name="Textplatzhalter 29"/>
          <p:cNvSpPr>
            <a:spLocks noGrp="1"/>
          </p:cNvSpPr>
          <p:nvPr>
            <p:ph type="body" sz="quarter" idx="12"/>
          </p:nvPr>
        </p:nvSpPr>
        <p:spPr>
          <a:xfrm>
            <a:off x="514350" y="3878263"/>
            <a:ext cx="5967413" cy="1422400"/>
          </a:xfrm>
          <a:prstGeom prst="rect">
            <a:avLst/>
          </a:prstGeom>
        </p:spPr>
        <p:txBody>
          <a:bodyPr vert="horz"/>
          <a:lstStyle>
            <a:lvl1pPr>
              <a:spcBef>
                <a:spcPts val="1000"/>
              </a:spcBef>
              <a:defRPr sz="2400"/>
            </a:lvl1pPr>
            <a:lvl2pPr>
              <a:spcBef>
                <a:spcPts val="1000"/>
              </a:spcBef>
              <a:defRPr sz="2400"/>
            </a:lvl2pPr>
            <a:lvl3pPr>
              <a:spcBef>
                <a:spcPts val="1000"/>
              </a:spcBef>
              <a:defRPr sz="2400"/>
            </a:lvl3pPr>
            <a:lvl4pPr>
              <a:spcBef>
                <a:spcPts val="1000"/>
              </a:spcBef>
              <a:defRPr sz="2400"/>
            </a:lvl4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31" name="Textplatzhalter 17"/>
          <p:cNvSpPr>
            <a:spLocks noGrp="1"/>
          </p:cNvSpPr>
          <p:nvPr>
            <p:ph type="body" sz="quarter" idx="16"/>
          </p:nvPr>
        </p:nvSpPr>
        <p:spPr>
          <a:xfrm>
            <a:off x="520700" y="6410325"/>
            <a:ext cx="6159500" cy="269875"/>
          </a:xfrm>
          <a:prstGeom prst="rect">
            <a:avLst/>
          </a:prstGeom>
        </p:spPr>
        <p:txBody>
          <a:bodyPr/>
          <a:lstStyle>
            <a:lvl1pPr marL="0" indent="0">
              <a:buNone/>
              <a:defRPr sz="1000">
                <a:solidFill>
                  <a:srgbClr val="2D3C41"/>
                </a:solidFill>
              </a:defRPr>
            </a:lvl1pPr>
          </a:lstStyle>
          <a:p>
            <a:pPr lvl="0"/>
            <a:r>
              <a:rPr lang="en-US" dirty="0" smtClean="0"/>
              <a:t>Textmasterformate durch Klicken bearbeiten</a:t>
            </a:r>
          </a:p>
        </p:txBody>
      </p:sp>
      <p:sp>
        <p:nvSpPr>
          <p:cNvPr id="11" name="Textplatzhalter 10"/>
          <p:cNvSpPr>
            <a:spLocks noGrp="1"/>
          </p:cNvSpPr>
          <p:nvPr>
            <p:ph type="body" sz="quarter" idx="17"/>
          </p:nvPr>
        </p:nvSpPr>
        <p:spPr>
          <a:xfrm>
            <a:off x="5334000" y="1485901"/>
            <a:ext cx="2608263" cy="381000"/>
          </a:xfrm>
          <a:prstGeom prst="rect">
            <a:avLst/>
          </a:prstGeom>
        </p:spPr>
        <p:txBody>
          <a:bodyPr vert="horz"/>
          <a:lstStyle>
            <a:lvl1pPr algn="r">
              <a:defRPr sz="1600">
                <a:solidFill>
                  <a:srgbClr val="2D3C41"/>
                </a:solidFill>
              </a:defRPr>
            </a:lvl1pPr>
            <a:lvl2pPr>
              <a:defRPr sz="1000"/>
            </a:lvl2pPr>
            <a:lvl3pPr>
              <a:defRPr sz="1000"/>
            </a:lvl3pPr>
            <a:lvl4pPr>
              <a:defRPr sz="1000"/>
            </a:lvl4pPr>
            <a:lvl5pPr>
              <a:defRPr sz="1000"/>
            </a:lvl5pPr>
          </a:lstStyle>
          <a:p>
            <a:pPr lvl="0"/>
            <a:r>
              <a:rPr lang="de-DE" smtClean="0"/>
              <a:t>Textmasterformate durch Klicken bearbeiten</a:t>
            </a:r>
          </a:p>
        </p:txBody>
      </p:sp>
      <p:sp>
        <p:nvSpPr>
          <p:cNvPr id="10" name="Foliennummernplatzhalter 3"/>
          <p:cNvSpPr>
            <a:spLocks noGrp="1"/>
          </p:cNvSpPr>
          <p:nvPr>
            <p:ph type="sldNum" sz="quarter" idx="18"/>
          </p:nvPr>
        </p:nvSpPr>
        <p:spPr>
          <a:xfrm>
            <a:off x="8313738" y="6407150"/>
            <a:ext cx="568325" cy="365125"/>
          </a:xfrm>
        </p:spPr>
        <p:txBody>
          <a:bodyPr/>
          <a:lstStyle>
            <a:lvl1pPr algn="r">
              <a:defRPr sz="1000">
                <a:solidFill>
                  <a:srgbClr val="2D3C41"/>
                </a:solidFill>
              </a:defRPr>
            </a:lvl1pPr>
          </a:lstStyle>
          <a:p>
            <a:pPr>
              <a:defRPr/>
            </a:pPr>
            <a:fld id="{9FB59CC9-F288-4EEC-82D9-7C8832DB1B57}" type="slidenum">
              <a:rPr lang="de-DE"/>
              <a:pPr>
                <a:defRPr/>
              </a:pPr>
              <a:t>‹Nr.›</a:t>
            </a:fld>
            <a:endParaRPr lang="de-DE" dirty="0"/>
          </a:p>
        </p:txBody>
      </p:sp>
    </p:spTree>
    <p:extLst>
      <p:ext uri="{BB962C8B-B14F-4D97-AF65-F5344CB8AC3E}">
        <p14:creationId xmlns:p14="http://schemas.microsoft.com/office/powerpoint/2010/main" val="309342808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el ohne Text">
    <p:spTree>
      <p:nvGrpSpPr>
        <p:cNvPr id="1" name=""/>
        <p:cNvGrpSpPr/>
        <p:nvPr/>
      </p:nvGrpSpPr>
      <p:grpSpPr>
        <a:xfrm>
          <a:off x="0" y="0"/>
          <a:ext cx="0" cy="0"/>
          <a:chOff x="0" y="0"/>
          <a:chExt cx="0" cy="0"/>
        </a:xfrm>
      </p:grpSpPr>
      <p:sp>
        <p:nvSpPr>
          <p:cNvPr id="3" name="Rechtwinkliges Dreieck 13"/>
          <p:cNvSpPr/>
          <p:nvPr userDrawn="1"/>
        </p:nvSpPr>
        <p:spPr>
          <a:xfrm flipH="1" flipV="1">
            <a:off x="8027988" y="6334125"/>
            <a:ext cx="360362" cy="271463"/>
          </a:xfrm>
          <a:prstGeom prst="rtTriangle">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
        <p:nvSpPr>
          <p:cNvPr id="4" name="Foliennummernplatzhalter 5"/>
          <p:cNvSpPr txBox="1">
            <a:spLocks/>
          </p:cNvSpPr>
          <p:nvPr userDrawn="1"/>
        </p:nvSpPr>
        <p:spPr>
          <a:xfrm>
            <a:off x="6762750" y="6392863"/>
            <a:ext cx="2133600" cy="300037"/>
          </a:xfrm>
          <a:prstGeom prst="rect">
            <a:avLst/>
          </a:prstGeom>
        </p:spPr>
        <p:txBody>
          <a:bodyPr anchor="ctr"/>
          <a:lstStyle>
            <a:lvl1pPr algn="r">
              <a:defRPr sz="1200">
                <a:solidFill>
                  <a:schemeClr val="tx1">
                    <a:tint val="75000"/>
                  </a:schemeClr>
                </a:solidFill>
              </a:defRPr>
            </a:lvl1pPr>
          </a:lstStyle>
          <a:p>
            <a:pPr fontAlgn="base">
              <a:spcBef>
                <a:spcPct val="0"/>
              </a:spcBef>
              <a:spcAft>
                <a:spcPct val="0"/>
              </a:spcAft>
              <a:defRPr/>
            </a:pPr>
            <a:fld id="{4B3FE05E-D214-4A74-841A-D9245C726E8C}" type="slidenum">
              <a:rPr lang="de-DE" sz="1000" smtClean="0">
                <a:solidFill>
                  <a:srgbClr val="2D3C41"/>
                </a:solidFill>
              </a:rPr>
              <a:pPr fontAlgn="base">
                <a:spcBef>
                  <a:spcPct val="0"/>
                </a:spcBef>
                <a:spcAft>
                  <a:spcPct val="0"/>
                </a:spcAft>
                <a:defRPr/>
              </a:pPr>
              <a:t>‹Nr.›</a:t>
            </a:fld>
            <a:endParaRPr lang="de-DE" sz="1000" dirty="0">
              <a:solidFill>
                <a:srgbClr val="2D3C41"/>
              </a:solidFill>
            </a:endParaRPr>
          </a:p>
        </p:txBody>
      </p:sp>
      <p:sp>
        <p:nvSpPr>
          <p:cNvPr id="5" name="Rechteck 10"/>
          <p:cNvSpPr/>
          <p:nvPr userDrawn="1"/>
        </p:nvSpPr>
        <p:spPr>
          <a:xfrm>
            <a:off x="336550" y="2062163"/>
            <a:ext cx="8510588" cy="4294187"/>
          </a:xfrm>
          <a:prstGeom prst="rect">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6" name="Bild 14" descr="SGBA_Logo_RG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1763" y="274638"/>
            <a:ext cx="23415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platzhalter 17"/>
          <p:cNvSpPr>
            <a:spLocks noGrp="1"/>
          </p:cNvSpPr>
          <p:nvPr>
            <p:ph type="body" sz="quarter" idx="16"/>
          </p:nvPr>
        </p:nvSpPr>
        <p:spPr>
          <a:xfrm>
            <a:off x="520700" y="6410325"/>
            <a:ext cx="6159500" cy="269875"/>
          </a:xfrm>
          <a:prstGeom prst="rect">
            <a:avLst/>
          </a:prstGeom>
        </p:spPr>
        <p:txBody>
          <a:bodyPr/>
          <a:lstStyle>
            <a:lvl1pPr marL="0" indent="0">
              <a:buNone/>
              <a:defRPr sz="1000">
                <a:solidFill>
                  <a:srgbClr val="2D3C41"/>
                </a:solidFill>
                <a:latin typeface="Arial"/>
                <a:cs typeface="Arial"/>
              </a:defRPr>
            </a:lvl1pPr>
          </a:lstStyle>
          <a:p>
            <a:pPr lvl="0"/>
            <a:r>
              <a:rPr lang="en-US" dirty="0" smtClean="0"/>
              <a:t>Textmasterformate durch Klicken bearbeiten</a:t>
            </a:r>
          </a:p>
        </p:txBody>
      </p:sp>
    </p:spTree>
    <p:extLst>
      <p:ext uri="{BB962C8B-B14F-4D97-AF65-F5344CB8AC3E}">
        <p14:creationId xmlns:p14="http://schemas.microsoft.com/office/powerpoint/2010/main" val="2500707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5"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919A92C4-B260-47D0-ADFD-4B4077C46003}" type="slidenum">
              <a:rPr lang="de-DE"/>
              <a:pPr>
                <a:defRPr/>
              </a:pPr>
              <a:t>‹Nr.›</a:t>
            </a:fld>
            <a:endParaRPr lang="de-DE" dirty="0"/>
          </a:p>
        </p:txBody>
      </p:sp>
      <p:sp>
        <p:nvSpPr>
          <p:cNvPr id="6" name="Fußzeilenplatzhalter 6"/>
          <p:cNvSpPr>
            <a:spLocks noGrp="1"/>
          </p:cNvSpPr>
          <p:nvPr>
            <p:ph type="ftr" sz="quarter" idx="11"/>
          </p:nvPr>
        </p:nvSpPr>
        <p:spPr>
          <a:xfrm>
            <a:off x="577850" y="6405563"/>
            <a:ext cx="5518150" cy="365125"/>
          </a:xfrm>
        </p:spPr>
        <p:txBody>
          <a:bodyPr/>
          <a:lstStyle>
            <a:lvl1pPr>
              <a:defRPr/>
            </a:lvl1pPr>
          </a:lstStyle>
          <a:p>
            <a:pPr>
              <a:defRPr/>
            </a:pPr>
            <a:endParaRPr lang="de-DE"/>
          </a:p>
        </p:txBody>
      </p:sp>
    </p:spTree>
    <p:extLst>
      <p:ext uri="{BB962C8B-B14F-4D97-AF65-F5344CB8AC3E}">
        <p14:creationId xmlns:p14="http://schemas.microsoft.com/office/powerpoint/2010/main" val="849038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914400" y="817563"/>
            <a:ext cx="6172200" cy="401637"/>
          </a:xfrm>
          <a:prstGeom prst="rect">
            <a:avLst/>
          </a:prstGeom>
        </p:spPr>
        <p:txBody>
          <a:bodyPr/>
          <a:lstStyle/>
          <a:p>
            <a:r>
              <a:rPr lang="de-DE" smtClean="0"/>
              <a:t>Titelmasterformat durch Klicken bearbeiten</a:t>
            </a:r>
            <a:endParaRPr lang="de-CH"/>
          </a:p>
        </p:txBody>
      </p:sp>
      <p:sp>
        <p:nvSpPr>
          <p:cNvPr id="3" name="Rectangle 17"/>
          <p:cNvSpPr>
            <a:spLocks noGrp="1" noChangeArrowheads="1"/>
          </p:cNvSpPr>
          <p:nvPr>
            <p:ph type="sldNum" sz="quarter" idx="10"/>
          </p:nvPr>
        </p:nvSpPr>
        <p:spPr>
          <a:ln/>
        </p:spPr>
        <p:txBody>
          <a:bodyPr/>
          <a:lstStyle>
            <a:lvl1pPr>
              <a:defRPr/>
            </a:lvl1pPr>
          </a:lstStyle>
          <a:p>
            <a:pPr>
              <a:defRPr/>
            </a:pPr>
            <a:fld id="{A147C93C-9B17-46B2-9071-6F8950DF6CB4}" type="slidenum">
              <a:rPr lang="de-DE"/>
              <a:pPr>
                <a:defRPr/>
              </a:pPr>
              <a:t>‹Nr.›</a:t>
            </a:fld>
            <a:endParaRPr lang="de-DE"/>
          </a:p>
        </p:txBody>
      </p:sp>
    </p:spTree>
    <p:extLst>
      <p:ext uri="{BB962C8B-B14F-4D97-AF65-F5344CB8AC3E}">
        <p14:creationId xmlns:p14="http://schemas.microsoft.com/office/powerpoint/2010/main" val="3043340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27170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Foliennummernplatzhalter 3"/>
          <p:cNvSpPr>
            <a:spLocks noGrp="1"/>
          </p:cNvSpPr>
          <p:nvPr>
            <p:ph type="sldNum" sz="quarter" idx="10"/>
          </p:nvPr>
        </p:nvSpPr>
        <p:spPr>
          <a:xfrm>
            <a:off x="8313738" y="6407150"/>
            <a:ext cx="568325" cy="365125"/>
          </a:xfrm>
        </p:spPr>
        <p:txBody>
          <a:bodyPr/>
          <a:lstStyle>
            <a:lvl1pPr>
              <a:defRPr/>
            </a:lvl1pPr>
          </a:lstStyle>
          <a:p>
            <a:pPr>
              <a:defRPr/>
            </a:pPr>
            <a:fld id="{0252F0A6-C4DE-4BCD-8583-9A1DDC773B8A}" type="slidenum">
              <a:rPr lang="de-DE" altLang="de-DE"/>
              <a:pPr>
                <a:defRPr/>
              </a:pPr>
              <a:t>‹Nr.›</a:t>
            </a:fld>
            <a:endParaRPr lang="de-DE" altLang="de-DE"/>
          </a:p>
        </p:txBody>
      </p:sp>
      <p:sp>
        <p:nvSpPr>
          <p:cNvPr id="5"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47640684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5" name="Foliennummernplatzhalter 3"/>
          <p:cNvSpPr>
            <a:spLocks noGrp="1"/>
          </p:cNvSpPr>
          <p:nvPr>
            <p:ph type="sldNum" sz="quarter" idx="10"/>
          </p:nvPr>
        </p:nvSpPr>
        <p:spPr>
          <a:xfrm>
            <a:off x="8313738" y="6407150"/>
            <a:ext cx="568325" cy="365125"/>
          </a:xfrm>
        </p:spPr>
        <p:txBody>
          <a:bodyPr/>
          <a:lstStyle>
            <a:lvl1pPr>
              <a:defRPr/>
            </a:lvl1pPr>
          </a:lstStyle>
          <a:p>
            <a:pPr>
              <a:defRPr/>
            </a:pPr>
            <a:fld id="{F8223F21-3C42-4A71-9C35-5A8396A48462}" type="slidenum">
              <a:rPr lang="de-DE" altLang="de-DE"/>
              <a:pPr>
                <a:defRPr/>
              </a:pPr>
              <a:t>‹Nr.›</a:t>
            </a:fld>
            <a:endParaRPr lang="de-DE" altLang="de-DE"/>
          </a:p>
        </p:txBody>
      </p:sp>
      <p:sp>
        <p:nvSpPr>
          <p:cNvPr id="6"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25884439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10"/>
          </p:nvPr>
        </p:nvSpPr>
        <p:spPr>
          <a:xfrm>
            <a:off x="8313738" y="6407150"/>
            <a:ext cx="568325" cy="365125"/>
          </a:xfrm>
        </p:spPr>
        <p:txBody>
          <a:bodyPr/>
          <a:lstStyle>
            <a:lvl1pPr>
              <a:defRPr/>
            </a:lvl1pPr>
          </a:lstStyle>
          <a:p>
            <a:pPr>
              <a:defRPr/>
            </a:pPr>
            <a:fld id="{158947EF-0D5B-48B4-B5E3-BBA01B6C5FEB}" type="slidenum">
              <a:rPr lang="de-DE" altLang="de-DE"/>
              <a:pPr>
                <a:defRPr/>
              </a:pPr>
              <a:t>‹Nr.›</a:t>
            </a:fld>
            <a:endParaRPr lang="de-DE" altLang="de-DE"/>
          </a:p>
        </p:txBody>
      </p:sp>
      <p:sp>
        <p:nvSpPr>
          <p:cNvPr id="8"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412176127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3" name="Foliennummernplatzhalter 3"/>
          <p:cNvSpPr>
            <a:spLocks noGrp="1"/>
          </p:cNvSpPr>
          <p:nvPr>
            <p:ph type="sldNum" sz="quarter" idx="10"/>
          </p:nvPr>
        </p:nvSpPr>
        <p:spPr>
          <a:xfrm>
            <a:off x="8313738" y="6407150"/>
            <a:ext cx="568325" cy="365125"/>
          </a:xfrm>
        </p:spPr>
        <p:txBody>
          <a:bodyPr/>
          <a:lstStyle>
            <a:lvl1pPr>
              <a:defRPr/>
            </a:lvl1pPr>
          </a:lstStyle>
          <a:p>
            <a:pPr>
              <a:defRPr/>
            </a:pPr>
            <a:fld id="{546706F0-46BF-4D78-9FC7-44A0CCFD3677}" type="slidenum">
              <a:rPr lang="de-DE" altLang="de-DE"/>
              <a:pPr>
                <a:defRPr/>
              </a:pPr>
              <a:t>‹Nr.›</a:t>
            </a:fld>
            <a:endParaRPr lang="de-DE" altLang="de-DE"/>
          </a:p>
        </p:txBody>
      </p:sp>
      <p:sp>
        <p:nvSpPr>
          <p:cNvPr id="4"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1355355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01_Investing">
    <p:spTree>
      <p:nvGrpSpPr>
        <p:cNvPr id="1" name=""/>
        <p:cNvGrpSpPr/>
        <p:nvPr/>
      </p:nvGrpSpPr>
      <p:grpSpPr>
        <a:xfrm>
          <a:off x="0" y="0"/>
          <a:ext cx="0" cy="0"/>
          <a:chOff x="0" y="0"/>
          <a:chExt cx="0" cy="0"/>
        </a:xfrm>
      </p:grpSpPr>
      <p:pic>
        <p:nvPicPr>
          <p:cNvPr id="4" name="Picture 11" descr="Wirtschaftsstandort">
            <a:hlinkClick r:id="rId2" action="ppaction://hlinksldjump"/>
          </p:cNvPr>
          <p:cNvPicPr>
            <a:picLocks noChangeAspect="1" noChangeArrowheads="1"/>
          </p:cNvPicPr>
          <p:nvPr userDrawn="1"/>
        </p:nvPicPr>
        <p:blipFill>
          <a:blip r:embed="rId3" cstate="print"/>
          <a:srcRect/>
          <a:stretch>
            <a:fillRect/>
          </a:stretch>
        </p:blipFill>
        <p:spPr bwMode="auto">
          <a:xfrm>
            <a:off x="550863" y="309563"/>
            <a:ext cx="492125" cy="358775"/>
          </a:xfrm>
          <a:prstGeom prst="rect">
            <a:avLst/>
          </a:prstGeom>
          <a:ln>
            <a:noFill/>
          </a:ln>
          <a:effectLst>
            <a:outerShdw blurRad="292100" dist="139700" dir="2700000" algn="tl" rotWithShape="0">
              <a:srgbClr val="333333">
                <a:alpha val="65000"/>
              </a:srgbClr>
            </a:outerShdw>
          </a:effectLst>
        </p:spPr>
      </p:pic>
      <p:sp>
        <p:nvSpPr>
          <p:cNvPr id="5" name="Rechteck 4"/>
          <p:cNvSpPr>
            <a:spLocks noChangeArrowheads="1"/>
          </p:cNvSpPr>
          <p:nvPr userDrawn="1"/>
        </p:nvSpPr>
        <p:spPr bwMode="auto">
          <a:xfrm>
            <a:off x="1074738" y="447675"/>
            <a:ext cx="560387" cy="261938"/>
          </a:xfrm>
          <a:prstGeom prst="rect">
            <a:avLst/>
          </a:prstGeom>
          <a:noFill/>
          <a:ln w="9525">
            <a:noFill/>
            <a:miter lim="800000"/>
            <a:headEnd/>
            <a:tailEnd/>
          </a:ln>
        </p:spPr>
        <p:txBody>
          <a:bodyPr wrap="none">
            <a:spAutoFit/>
          </a:bodyPr>
          <a:lstStyle/>
          <a:p>
            <a:pPr fontAlgn="base">
              <a:spcBef>
                <a:spcPct val="0"/>
              </a:spcBef>
              <a:spcAft>
                <a:spcPct val="0"/>
              </a:spcAft>
              <a:defRPr/>
            </a:pPr>
            <a:r>
              <a:rPr lang="de-CH" sz="1100">
                <a:solidFill>
                  <a:srgbClr val="2D3C41"/>
                </a:solidFill>
                <a:cs typeface="Arial" charset="0"/>
              </a:rPr>
              <a:t>Invest</a:t>
            </a:r>
          </a:p>
        </p:txBody>
      </p:sp>
      <p:cxnSp>
        <p:nvCxnSpPr>
          <p:cNvPr id="6" name="Gerade Verbindung 5"/>
          <p:cNvCxnSpPr/>
          <p:nvPr userDrawn="1"/>
        </p:nvCxnSpPr>
        <p:spPr>
          <a:xfrm flipV="1">
            <a:off x="539750" y="720725"/>
            <a:ext cx="8459788" cy="0"/>
          </a:xfrm>
          <a:prstGeom prst="line">
            <a:avLst/>
          </a:prstGeom>
          <a:ln>
            <a:solidFill>
              <a:srgbClr val="009933"/>
            </a:solidFill>
          </a:ln>
        </p:spPr>
        <p:style>
          <a:lnRef idx="1">
            <a:schemeClr val="accent1"/>
          </a:lnRef>
          <a:fillRef idx="0">
            <a:schemeClr val="accent1"/>
          </a:fillRef>
          <a:effectRef idx="0">
            <a:schemeClr val="accent1"/>
          </a:effectRef>
          <a:fontRef idx="minor">
            <a:schemeClr val="tx1"/>
          </a:fontRef>
        </p:style>
      </p:cxnSp>
      <p:pic>
        <p:nvPicPr>
          <p:cNvPr id="8" name="Grafik 13" descr="sg_business-location_post-it_110231.jpg"/>
          <p:cNvPicPr>
            <a:picLocks noChangeAspect="1"/>
          </p:cNvPicPr>
          <p:nvPr userDrawn="1"/>
        </p:nvPicPr>
        <p:blipFill>
          <a:blip r:embed="rId4" cstate="print"/>
          <a:srcRect/>
          <a:stretch>
            <a:fillRect/>
          </a:stretch>
        </p:blipFill>
        <p:spPr bwMode="auto">
          <a:xfrm>
            <a:off x="8220075" y="47625"/>
            <a:ext cx="735013" cy="647700"/>
          </a:xfrm>
          <a:prstGeom prst="rect">
            <a:avLst/>
          </a:prstGeom>
          <a:noFill/>
          <a:ln w="9525">
            <a:noFill/>
            <a:miter lim="800000"/>
            <a:headEnd/>
            <a:tailEnd/>
          </a:ln>
        </p:spPr>
      </p:pic>
      <p:sp>
        <p:nvSpPr>
          <p:cNvPr id="7" name="Titel 1"/>
          <p:cNvSpPr>
            <a:spLocks noGrp="1"/>
          </p:cNvSpPr>
          <p:nvPr>
            <p:ph type="title"/>
          </p:nvPr>
        </p:nvSpPr>
        <p:spPr>
          <a:xfrm>
            <a:off x="540000" y="900000"/>
            <a:ext cx="8208963" cy="519113"/>
          </a:xfrm>
          <a:prstGeom prst="rect">
            <a:avLst/>
          </a:prstGeom>
        </p:spPr>
        <p:txBody>
          <a:bodyPr lIns="0"/>
          <a:lstStyle>
            <a:lvl1pPr algn="l">
              <a:defRPr b="0" i="0">
                <a:solidFill>
                  <a:schemeClr val="tx1"/>
                </a:solidFill>
              </a:defRPr>
            </a:lvl1pPr>
          </a:lstStyle>
          <a:p>
            <a:r>
              <a:rPr lang="de-DE" smtClean="0"/>
              <a:t>Titelmasterformat durch Klicken bearbeiten</a:t>
            </a:r>
            <a:endParaRPr lang="de-CH" dirty="0"/>
          </a:p>
        </p:txBody>
      </p:sp>
      <p:sp>
        <p:nvSpPr>
          <p:cNvPr id="10" name="Inhaltsplatzhalter 2"/>
          <p:cNvSpPr>
            <a:spLocks noGrp="1"/>
          </p:cNvSpPr>
          <p:nvPr>
            <p:ph idx="1"/>
          </p:nvPr>
        </p:nvSpPr>
        <p:spPr>
          <a:xfrm>
            <a:off x="540000" y="1677988"/>
            <a:ext cx="8229600" cy="4979987"/>
          </a:xfrm>
          <a:prstGeom prst="rect">
            <a:avLst/>
          </a:prstGeom>
        </p:spPr>
        <p:txBody>
          <a:bodyPr lIns="0"/>
          <a:lstStyle>
            <a:lvl1pPr>
              <a:buClr>
                <a:srgbClr val="009933"/>
              </a:buClr>
              <a:defRPr/>
            </a:lvl1pPr>
            <a:lvl2pPr>
              <a:buClr>
                <a:srgbClr val="CCCC00"/>
              </a:buClr>
              <a:defRPr/>
            </a:lvl2pPr>
            <a:lvl3pPr>
              <a:buClr>
                <a:srgbClr val="CCCC00"/>
              </a:buClr>
              <a:defRPr/>
            </a:lvl3pPr>
            <a:lvl4pPr>
              <a:buClr>
                <a:srgbClr val="CCCC00"/>
              </a:buClr>
              <a:defRPr/>
            </a:lvl4pPr>
            <a:lvl5pPr>
              <a:buClr>
                <a:srgbClr val="CCCC00"/>
              </a:buClr>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Tree>
    <p:extLst>
      <p:ext uri="{BB962C8B-B14F-4D97-AF65-F5344CB8AC3E}">
        <p14:creationId xmlns:p14="http://schemas.microsoft.com/office/powerpoint/2010/main" val="878171896"/>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DFFAEB33-A434-4657-A79B-27034BB1CBEB}" type="datetime1">
              <a:rPr lang="de-DE" smtClean="0"/>
              <a:t>01.10.2018</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882014C3-9D96-4A5E-B7DE-D40A336296FB}" type="slidenum">
              <a:rPr lang="de-CH" altLang="de-DE"/>
              <a:pPr>
                <a:defRPr/>
              </a:pPr>
              <a:t>‹Nr.›</a:t>
            </a:fld>
            <a:endParaRPr lang="de-CH" altLang="de-DE"/>
          </a:p>
        </p:txBody>
      </p:sp>
    </p:spTree>
    <p:extLst>
      <p:ext uri="{BB962C8B-B14F-4D97-AF65-F5344CB8AC3E}">
        <p14:creationId xmlns:p14="http://schemas.microsoft.com/office/powerpoint/2010/main" val="2199559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07581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Foliennummernplatzhalter 3"/>
          <p:cNvSpPr>
            <a:spLocks noGrp="1"/>
          </p:cNvSpPr>
          <p:nvPr>
            <p:ph type="sldNum" sz="quarter" idx="10"/>
          </p:nvPr>
        </p:nvSpPr>
        <p:spPr>
          <a:xfrm>
            <a:off x="8313738" y="6407150"/>
            <a:ext cx="568325" cy="365125"/>
          </a:xfrm>
        </p:spPr>
        <p:txBody>
          <a:bodyPr/>
          <a:lstStyle>
            <a:lvl1pPr>
              <a:defRPr/>
            </a:lvl1pPr>
          </a:lstStyle>
          <a:p>
            <a:pPr>
              <a:defRPr/>
            </a:pPr>
            <a:fld id="{0252F0A6-C4DE-4BCD-8583-9A1DDC773B8A}" type="slidenum">
              <a:rPr lang="de-DE" altLang="de-DE"/>
              <a:pPr>
                <a:defRPr/>
              </a:pPr>
              <a:t>‹Nr.›</a:t>
            </a:fld>
            <a:endParaRPr lang="de-DE" altLang="de-DE"/>
          </a:p>
        </p:txBody>
      </p:sp>
      <p:sp>
        <p:nvSpPr>
          <p:cNvPr id="5"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4007669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5DC5D0C7-40C8-48F8-B56D-271F3B31944C}" type="slidenum">
              <a:rPr lang="de-DE"/>
              <a:pPr>
                <a:defRPr/>
              </a:pPr>
              <a:t>‹Nr.›</a:t>
            </a:fld>
            <a:endParaRPr lang="de-DE" dirty="0"/>
          </a:p>
        </p:txBody>
      </p:sp>
      <p:sp>
        <p:nvSpPr>
          <p:cNvPr id="8" name="Fußzeilenplatzhalter 6"/>
          <p:cNvSpPr>
            <a:spLocks noGrp="1"/>
          </p:cNvSpPr>
          <p:nvPr>
            <p:ph type="ftr" sz="quarter" idx="11"/>
          </p:nvPr>
        </p:nvSpPr>
        <p:spPr>
          <a:xfrm>
            <a:off x="577850" y="6405563"/>
            <a:ext cx="5518150" cy="365125"/>
          </a:xfrm>
        </p:spPr>
        <p:txBody>
          <a:bodyPr/>
          <a:lstStyle>
            <a:lvl1pPr>
              <a:defRPr/>
            </a:lvl1pPr>
          </a:lstStyle>
          <a:p>
            <a:pPr>
              <a:defRPr/>
            </a:pPr>
            <a:endParaRPr lang="de-DE"/>
          </a:p>
        </p:txBody>
      </p:sp>
    </p:spTree>
    <p:extLst>
      <p:ext uri="{BB962C8B-B14F-4D97-AF65-F5344CB8AC3E}">
        <p14:creationId xmlns:p14="http://schemas.microsoft.com/office/powerpoint/2010/main" val="2731969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5" name="Foliennummernplatzhalter 3"/>
          <p:cNvSpPr>
            <a:spLocks noGrp="1"/>
          </p:cNvSpPr>
          <p:nvPr>
            <p:ph type="sldNum" sz="quarter" idx="10"/>
          </p:nvPr>
        </p:nvSpPr>
        <p:spPr>
          <a:xfrm>
            <a:off x="8313738" y="6407150"/>
            <a:ext cx="568325" cy="365125"/>
          </a:xfrm>
        </p:spPr>
        <p:txBody>
          <a:bodyPr/>
          <a:lstStyle>
            <a:lvl1pPr>
              <a:defRPr/>
            </a:lvl1pPr>
          </a:lstStyle>
          <a:p>
            <a:pPr>
              <a:defRPr/>
            </a:pPr>
            <a:fld id="{F8223F21-3C42-4A71-9C35-5A8396A48462}" type="slidenum">
              <a:rPr lang="de-DE" altLang="de-DE"/>
              <a:pPr>
                <a:defRPr/>
              </a:pPr>
              <a:t>‹Nr.›</a:t>
            </a:fld>
            <a:endParaRPr lang="de-DE" altLang="de-DE"/>
          </a:p>
        </p:txBody>
      </p:sp>
      <p:sp>
        <p:nvSpPr>
          <p:cNvPr id="6"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82128959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10"/>
          </p:nvPr>
        </p:nvSpPr>
        <p:spPr>
          <a:xfrm>
            <a:off x="8313738" y="6407150"/>
            <a:ext cx="568325" cy="365125"/>
          </a:xfrm>
        </p:spPr>
        <p:txBody>
          <a:bodyPr/>
          <a:lstStyle>
            <a:lvl1pPr>
              <a:defRPr/>
            </a:lvl1pPr>
          </a:lstStyle>
          <a:p>
            <a:pPr>
              <a:defRPr/>
            </a:pPr>
            <a:fld id="{158947EF-0D5B-48B4-B5E3-BBA01B6C5FEB}" type="slidenum">
              <a:rPr lang="de-DE" altLang="de-DE"/>
              <a:pPr>
                <a:defRPr/>
              </a:pPr>
              <a:t>‹Nr.›</a:t>
            </a:fld>
            <a:endParaRPr lang="de-DE" altLang="de-DE"/>
          </a:p>
        </p:txBody>
      </p:sp>
      <p:sp>
        <p:nvSpPr>
          <p:cNvPr id="8"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23554678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3" name="Foliennummernplatzhalter 3"/>
          <p:cNvSpPr>
            <a:spLocks noGrp="1"/>
          </p:cNvSpPr>
          <p:nvPr>
            <p:ph type="sldNum" sz="quarter" idx="10"/>
          </p:nvPr>
        </p:nvSpPr>
        <p:spPr>
          <a:xfrm>
            <a:off x="8313738" y="6407150"/>
            <a:ext cx="568325" cy="365125"/>
          </a:xfrm>
        </p:spPr>
        <p:txBody>
          <a:bodyPr/>
          <a:lstStyle>
            <a:lvl1pPr>
              <a:defRPr/>
            </a:lvl1pPr>
          </a:lstStyle>
          <a:p>
            <a:pPr>
              <a:defRPr/>
            </a:pPr>
            <a:fld id="{546706F0-46BF-4D78-9FC7-44A0CCFD3677}" type="slidenum">
              <a:rPr lang="de-DE" altLang="de-DE"/>
              <a:pPr>
                <a:defRPr/>
              </a:pPr>
              <a:t>‹Nr.›</a:t>
            </a:fld>
            <a:endParaRPr lang="de-DE" altLang="de-DE"/>
          </a:p>
        </p:txBody>
      </p:sp>
      <p:sp>
        <p:nvSpPr>
          <p:cNvPr id="4"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70960491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01_Investing">
    <p:spTree>
      <p:nvGrpSpPr>
        <p:cNvPr id="1" name=""/>
        <p:cNvGrpSpPr/>
        <p:nvPr/>
      </p:nvGrpSpPr>
      <p:grpSpPr>
        <a:xfrm>
          <a:off x="0" y="0"/>
          <a:ext cx="0" cy="0"/>
          <a:chOff x="0" y="0"/>
          <a:chExt cx="0" cy="0"/>
        </a:xfrm>
      </p:grpSpPr>
      <p:pic>
        <p:nvPicPr>
          <p:cNvPr id="4" name="Picture 11" descr="Wirtschaftsstandort">
            <a:hlinkClick r:id="rId2" action="ppaction://hlinksldjump"/>
          </p:cNvPr>
          <p:cNvPicPr>
            <a:picLocks noChangeAspect="1" noChangeArrowheads="1"/>
          </p:cNvPicPr>
          <p:nvPr userDrawn="1"/>
        </p:nvPicPr>
        <p:blipFill>
          <a:blip r:embed="rId3" cstate="print"/>
          <a:srcRect/>
          <a:stretch>
            <a:fillRect/>
          </a:stretch>
        </p:blipFill>
        <p:spPr bwMode="auto">
          <a:xfrm>
            <a:off x="550863" y="309563"/>
            <a:ext cx="492125" cy="358775"/>
          </a:xfrm>
          <a:prstGeom prst="rect">
            <a:avLst/>
          </a:prstGeom>
          <a:ln>
            <a:noFill/>
          </a:ln>
          <a:effectLst>
            <a:outerShdw blurRad="292100" dist="139700" dir="2700000" algn="tl" rotWithShape="0">
              <a:srgbClr val="333333">
                <a:alpha val="65000"/>
              </a:srgbClr>
            </a:outerShdw>
          </a:effectLst>
        </p:spPr>
      </p:pic>
      <p:sp>
        <p:nvSpPr>
          <p:cNvPr id="5" name="Rechteck 4"/>
          <p:cNvSpPr>
            <a:spLocks noChangeArrowheads="1"/>
          </p:cNvSpPr>
          <p:nvPr userDrawn="1"/>
        </p:nvSpPr>
        <p:spPr bwMode="auto">
          <a:xfrm>
            <a:off x="1074738" y="447675"/>
            <a:ext cx="560387" cy="261938"/>
          </a:xfrm>
          <a:prstGeom prst="rect">
            <a:avLst/>
          </a:prstGeom>
          <a:noFill/>
          <a:ln w="9525">
            <a:noFill/>
            <a:miter lim="800000"/>
            <a:headEnd/>
            <a:tailEnd/>
          </a:ln>
        </p:spPr>
        <p:txBody>
          <a:bodyPr wrap="none">
            <a:spAutoFit/>
          </a:bodyPr>
          <a:lstStyle/>
          <a:p>
            <a:pPr fontAlgn="base">
              <a:spcBef>
                <a:spcPct val="0"/>
              </a:spcBef>
              <a:spcAft>
                <a:spcPct val="0"/>
              </a:spcAft>
              <a:defRPr/>
            </a:pPr>
            <a:r>
              <a:rPr lang="de-CH" sz="1100">
                <a:solidFill>
                  <a:srgbClr val="2D3C41"/>
                </a:solidFill>
                <a:cs typeface="Arial" charset="0"/>
              </a:rPr>
              <a:t>Invest</a:t>
            </a:r>
          </a:p>
        </p:txBody>
      </p:sp>
      <p:cxnSp>
        <p:nvCxnSpPr>
          <p:cNvPr id="6" name="Gerade Verbindung 5"/>
          <p:cNvCxnSpPr/>
          <p:nvPr userDrawn="1"/>
        </p:nvCxnSpPr>
        <p:spPr>
          <a:xfrm flipV="1">
            <a:off x="539750" y="720725"/>
            <a:ext cx="8459788" cy="0"/>
          </a:xfrm>
          <a:prstGeom prst="line">
            <a:avLst/>
          </a:prstGeom>
          <a:ln>
            <a:solidFill>
              <a:srgbClr val="009933"/>
            </a:solidFill>
          </a:ln>
        </p:spPr>
        <p:style>
          <a:lnRef idx="1">
            <a:schemeClr val="accent1"/>
          </a:lnRef>
          <a:fillRef idx="0">
            <a:schemeClr val="accent1"/>
          </a:fillRef>
          <a:effectRef idx="0">
            <a:schemeClr val="accent1"/>
          </a:effectRef>
          <a:fontRef idx="minor">
            <a:schemeClr val="tx1"/>
          </a:fontRef>
        </p:style>
      </p:cxnSp>
      <p:pic>
        <p:nvPicPr>
          <p:cNvPr id="8" name="Grafik 13" descr="sg_business-location_post-it_110231.jpg"/>
          <p:cNvPicPr>
            <a:picLocks noChangeAspect="1"/>
          </p:cNvPicPr>
          <p:nvPr userDrawn="1"/>
        </p:nvPicPr>
        <p:blipFill>
          <a:blip r:embed="rId4" cstate="print"/>
          <a:srcRect/>
          <a:stretch>
            <a:fillRect/>
          </a:stretch>
        </p:blipFill>
        <p:spPr bwMode="auto">
          <a:xfrm>
            <a:off x="8220075" y="47625"/>
            <a:ext cx="735013" cy="647700"/>
          </a:xfrm>
          <a:prstGeom prst="rect">
            <a:avLst/>
          </a:prstGeom>
          <a:noFill/>
          <a:ln w="9525">
            <a:noFill/>
            <a:miter lim="800000"/>
            <a:headEnd/>
            <a:tailEnd/>
          </a:ln>
        </p:spPr>
      </p:pic>
      <p:sp>
        <p:nvSpPr>
          <p:cNvPr id="7" name="Titel 1"/>
          <p:cNvSpPr>
            <a:spLocks noGrp="1"/>
          </p:cNvSpPr>
          <p:nvPr>
            <p:ph type="title"/>
          </p:nvPr>
        </p:nvSpPr>
        <p:spPr>
          <a:xfrm>
            <a:off x="540000" y="900000"/>
            <a:ext cx="8208963" cy="519113"/>
          </a:xfrm>
          <a:prstGeom prst="rect">
            <a:avLst/>
          </a:prstGeom>
        </p:spPr>
        <p:txBody>
          <a:bodyPr lIns="0"/>
          <a:lstStyle>
            <a:lvl1pPr algn="l">
              <a:defRPr b="0" i="0">
                <a:solidFill>
                  <a:schemeClr val="tx1"/>
                </a:solidFill>
              </a:defRPr>
            </a:lvl1pPr>
          </a:lstStyle>
          <a:p>
            <a:r>
              <a:rPr lang="de-DE" smtClean="0"/>
              <a:t>Titelmasterformat durch Klicken bearbeiten</a:t>
            </a:r>
            <a:endParaRPr lang="de-CH" dirty="0"/>
          </a:p>
        </p:txBody>
      </p:sp>
      <p:sp>
        <p:nvSpPr>
          <p:cNvPr id="10" name="Inhaltsplatzhalter 2"/>
          <p:cNvSpPr>
            <a:spLocks noGrp="1"/>
          </p:cNvSpPr>
          <p:nvPr>
            <p:ph idx="1"/>
          </p:nvPr>
        </p:nvSpPr>
        <p:spPr>
          <a:xfrm>
            <a:off x="540000" y="1677988"/>
            <a:ext cx="8229600" cy="4979987"/>
          </a:xfrm>
          <a:prstGeom prst="rect">
            <a:avLst/>
          </a:prstGeom>
        </p:spPr>
        <p:txBody>
          <a:bodyPr lIns="0"/>
          <a:lstStyle>
            <a:lvl1pPr>
              <a:buClr>
                <a:srgbClr val="009933"/>
              </a:buClr>
              <a:defRPr/>
            </a:lvl1pPr>
            <a:lvl2pPr>
              <a:buClr>
                <a:srgbClr val="CCCC00"/>
              </a:buClr>
              <a:defRPr/>
            </a:lvl2pPr>
            <a:lvl3pPr>
              <a:buClr>
                <a:srgbClr val="CCCC00"/>
              </a:buClr>
              <a:defRPr/>
            </a:lvl3pPr>
            <a:lvl4pPr>
              <a:buClr>
                <a:srgbClr val="CCCC00"/>
              </a:buClr>
              <a:defRPr/>
            </a:lvl4pPr>
            <a:lvl5pPr>
              <a:buClr>
                <a:srgbClr val="CCCC00"/>
              </a:buClr>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Tree>
    <p:extLst>
      <p:ext uri="{BB962C8B-B14F-4D97-AF65-F5344CB8AC3E}">
        <p14:creationId xmlns:p14="http://schemas.microsoft.com/office/powerpoint/2010/main" val="3788433600"/>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E515E740-456F-4086-B9F5-38BD96A63938}" type="datetime1">
              <a:rPr lang="de-DE" smtClean="0"/>
              <a:t>01.10.2018</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882014C3-9D96-4A5E-B7DE-D40A336296FB}" type="slidenum">
              <a:rPr lang="de-CH" altLang="de-DE"/>
              <a:pPr>
                <a:defRPr/>
              </a:pPr>
              <a:t>‹Nr.›</a:t>
            </a:fld>
            <a:endParaRPr lang="de-CH" altLang="de-DE"/>
          </a:p>
        </p:txBody>
      </p:sp>
    </p:spTree>
    <p:extLst>
      <p:ext uri="{BB962C8B-B14F-4D97-AF65-F5344CB8AC3E}">
        <p14:creationId xmlns:p14="http://schemas.microsoft.com/office/powerpoint/2010/main" val="1484397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90497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Foliennummernplatzhalter 3"/>
          <p:cNvSpPr>
            <a:spLocks noGrp="1"/>
          </p:cNvSpPr>
          <p:nvPr>
            <p:ph type="sldNum" sz="quarter" idx="10"/>
          </p:nvPr>
        </p:nvSpPr>
        <p:spPr>
          <a:xfrm>
            <a:off x="8313738" y="6407150"/>
            <a:ext cx="568325" cy="365125"/>
          </a:xfrm>
        </p:spPr>
        <p:txBody>
          <a:bodyPr/>
          <a:lstStyle>
            <a:lvl1pPr>
              <a:defRPr/>
            </a:lvl1pPr>
          </a:lstStyle>
          <a:p>
            <a:pPr>
              <a:defRPr/>
            </a:pPr>
            <a:fld id="{0252F0A6-C4DE-4BCD-8583-9A1DDC773B8A}" type="slidenum">
              <a:rPr lang="de-DE" altLang="de-DE"/>
              <a:pPr>
                <a:defRPr/>
              </a:pPr>
              <a:t>‹Nr.›</a:t>
            </a:fld>
            <a:endParaRPr lang="de-DE" altLang="de-DE"/>
          </a:p>
        </p:txBody>
      </p:sp>
      <p:sp>
        <p:nvSpPr>
          <p:cNvPr id="5"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3651985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5" name="Foliennummernplatzhalter 3"/>
          <p:cNvSpPr>
            <a:spLocks noGrp="1"/>
          </p:cNvSpPr>
          <p:nvPr>
            <p:ph type="sldNum" sz="quarter" idx="10"/>
          </p:nvPr>
        </p:nvSpPr>
        <p:spPr>
          <a:xfrm>
            <a:off x="8313738" y="6407150"/>
            <a:ext cx="568325" cy="365125"/>
          </a:xfrm>
        </p:spPr>
        <p:txBody>
          <a:bodyPr/>
          <a:lstStyle>
            <a:lvl1pPr>
              <a:defRPr/>
            </a:lvl1pPr>
          </a:lstStyle>
          <a:p>
            <a:pPr>
              <a:defRPr/>
            </a:pPr>
            <a:fld id="{F8223F21-3C42-4A71-9C35-5A8396A48462}" type="slidenum">
              <a:rPr lang="de-DE" altLang="de-DE"/>
              <a:pPr>
                <a:defRPr/>
              </a:pPr>
              <a:t>‹Nr.›</a:t>
            </a:fld>
            <a:endParaRPr lang="de-DE" altLang="de-DE"/>
          </a:p>
        </p:txBody>
      </p:sp>
      <p:sp>
        <p:nvSpPr>
          <p:cNvPr id="6"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28320920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10"/>
          </p:nvPr>
        </p:nvSpPr>
        <p:spPr>
          <a:xfrm>
            <a:off x="8313738" y="6407150"/>
            <a:ext cx="568325" cy="365125"/>
          </a:xfrm>
        </p:spPr>
        <p:txBody>
          <a:bodyPr/>
          <a:lstStyle>
            <a:lvl1pPr>
              <a:defRPr/>
            </a:lvl1pPr>
          </a:lstStyle>
          <a:p>
            <a:pPr>
              <a:defRPr/>
            </a:pPr>
            <a:fld id="{158947EF-0D5B-48B4-B5E3-BBA01B6C5FEB}" type="slidenum">
              <a:rPr lang="de-DE" altLang="de-DE"/>
              <a:pPr>
                <a:defRPr/>
              </a:pPr>
              <a:t>‹Nr.›</a:t>
            </a:fld>
            <a:endParaRPr lang="de-DE" altLang="de-DE"/>
          </a:p>
        </p:txBody>
      </p:sp>
      <p:sp>
        <p:nvSpPr>
          <p:cNvPr id="8"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6601814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3" name="Foliennummernplatzhalter 3"/>
          <p:cNvSpPr>
            <a:spLocks noGrp="1"/>
          </p:cNvSpPr>
          <p:nvPr>
            <p:ph type="sldNum" sz="quarter" idx="10"/>
          </p:nvPr>
        </p:nvSpPr>
        <p:spPr>
          <a:xfrm>
            <a:off x="8313738" y="6407150"/>
            <a:ext cx="568325" cy="365125"/>
          </a:xfrm>
        </p:spPr>
        <p:txBody>
          <a:bodyPr/>
          <a:lstStyle>
            <a:lvl1pPr>
              <a:defRPr/>
            </a:lvl1pPr>
          </a:lstStyle>
          <a:p>
            <a:pPr>
              <a:defRPr/>
            </a:pPr>
            <a:fld id="{546706F0-46BF-4D78-9FC7-44A0CCFD3677}" type="slidenum">
              <a:rPr lang="de-DE" altLang="de-DE"/>
              <a:pPr>
                <a:defRPr/>
              </a:pPr>
              <a:t>‹Nr.›</a:t>
            </a:fld>
            <a:endParaRPr lang="de-DE" altLang="de-DE"/>
          </a:p>
        </p:txBody>
      </p:sp>
      <p:sp>
        <p:nvSpPr>
          <p:cNvPr id="4"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1957215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3"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52D1544F-7890-474C-9E14-9F99A5022694}" type="slidenum">
              <a:rPr lang="de-DE"/>
              <a:pPr>
                <a:defRPr/>
              </a:pPr>
              <a:t>‹Nr.›</a:t>
            </a:fld>
            <a:endParaRPr lang="de-DE" dirty="0"/>
          </a:p>
        </p:txBody>
      </p:sp>
      <p:sp>
        <p:nvSpPr>
          <p:cNvPr id="4" name="Fußzeilenplatzhalter 6"/>
          <p:cNvSpPr>
            <a:spLocks noGrp="1"/>
          </p:cNvSpPr>
          <p:nvPr>
            <p:ph type="ftr" sz="quarter" idx="11"/>
          </p:nvPr>
        </p:nvSpPr>
        <p:spPr>
          <a:xfrm>
            <a:off x="577850" y="6405563"/>
            <a:ext cx="5518150" cy="365125"/>
          </a:xfrm>
        </p:spPr>
        <p:txBody>
          <a:bodyPr/>
          <a:lstStyle>
            <a:lvl1pPr>
              <a:defRPr/>
            </a:lvl1pPr>
          </a:lstStyle>
          <a:p>
            <a:pPr>
              <a:defRPr/>
            </a:pPr>
            <a:endParaRPr lang="de-DE"/>
          </a:p>
        </p:txBody>
      </p:sp>
    </p:spTree>
    <p:extLst>
      <p:ext uri="{BB962C8B-B14F-4D97-AF65-F5344CB8AC3E}">
        <p14:creationId xmlns:p14="http://schemas.microsoft.com/office/powerpoint/2010/main" val="823411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01_Investing">
    <p:spTree>
      <p:nvGrpSpPr>
        <p:cNvPr id="1" name=""/>
        <p:cNvGrpSpPr/>
        <p:nvPr/>
      </p:nvGrpSpPr>
      <p:grpSpPr>
        <a:xfrm>
          <a:off x="0" y="0"/>
          <a:ext cx="0" cy="0"/>
          <a:chOff x="0" y="0"/>
          <a:chExt cx="0" cy="0"/>
        </a:xfrm>
      </p:grpSpPr>
      <p:pic>
        <p:nvPicPr>
          <p:cNvPr id="4" name="Picture 11" descr="Wirtschaftsstandort">
            <a:hlinkClick r:id="rId2" action="ppaction://hlinksldjump"/>
          </p:cNvPr>
          <p:cNvPicPr>
            <a:picLocks noChangeAspect="1" noChangeArrowheads="1"/>
          </p:cNvPicPr>
          <p:nvPr userDrawn="1"/>
        </p:nvPicPr>
        <p:blipFill>
          <a:blip r:embed="rId3" cstate="print"/>
          <a:srcRect/>
          <a:stretch>
            <a:fillRect/>
          </a:stretch>
        </p:blipFill>
        <p:spPr bwMode="auto">
          <a:xfrm>
            <a:off x="550863" y="309563"/>
            <a:ext cx="492125" cy="358775"/>
          </a:xfrm>
          <a:prstGeom prst="rect">
            <a:avLst/>
          </a:prstGeom>
          <a:ln>
            <a:noFill/>
          </a:ln>
          <a:effectLst>
            <a:outerShdw blurRad="292100" dist="139700" dir="2700000" algn="tl" rotWithShape="0">
              <a:srgbClr val="333333">
                <a:alpha val="65000"/>
              </a:srgbClr>
            </a:outerShdw>
          </a:effectLst>
        </p:spPr>
      </p:pic>
      <p:sp>
        <p:nvSpPr>
          <p:cNvPr id="5" name="Rechteck 4"/>
          <p:cNvSpPr>
            <a:spLocks noChangeArrowheads="1"/>
          </p:cNvSpPr>
          <p:nvPr userDrawn="1"/>
        </p:nvSpPr>
        <p:spPr bwMode="auto">
          <a:xfrm>
            <a:off x="1074738" y="447675"/>
            <a:ext cx="560387" cy="261938"/>
          </a:xfrm>
          <a:prstGeom prst="rect">
            <a:avLst/>
          </a:prstGeom>
          <a:noFill/>
          <a:ln w="9525">
            <a:noFill/>
            <a:miter lim="800000"/>
            <a:headEnd/>
            <a:tailEnd/>
          </a:ln>
        </p:spPr>
        <p:txBody>
          <a:bodyPr wrap="none">
            <a:spAutoFit/>
          </a:bodyPr>
          <a:lstStyle/>
          <a:p>
            <a:pPr fontAlgn="base">
              <a:spcBef>
                <a:spcPct val="0"/>
              </a:spcBef>
              <a:spcAft>
                <a:spcPct val="0"/>
              </a:spcAft>
              <a:defRPr/>
            </a:pPr>
            <a:r>
              <a:rPr lang="de-CH" sz="1100">
                <a:solidFill>
                  <a:srgbClr val="2D3C41"/>
                </a:solidFill>
                <a:cs typeface="Arial" charset="0"/>
              </a:rPr>
              <a:t>Invest</a:t>
            </a:r>
          </a:p>
        </p:txBody>
      </p:sp>
      <p:cxnSp>
        <p:nvCxnSpPr>
          <p:cNvPr id="6" name="Gerade Verbindung 5"/>
          <p:cNvCxnSpPr/>
          <p:nvPr userDrawn="1"/>
        </p:nvCxnSpPr>
        <p:spPr>
          <a:xfrm flipV="1">
            <a:off x="539750" y="720725"/>
            <a:ext cx="8459788" cy="0"/>
          </a:xfrm>
          <a:prstGeom prst="line">
            <a:avLst/>
          </a:prstGeom>
          <a:ln>
            <a:solidFill>
              <a:srgbClr val="009933"/>
            </a:solidFill>
          </a:ln>
        </p:spPr>
        <p:style>
          <a:lnRef idx="1">
            <a:schemeClr val="accent1"/>
          </a:lnRef>
          <a:fillRef idx="0">
            <a:schemeClr val="accent1"/>
          </a:fillRef>
          <a:effectRef idx="0">
            <a:schemeClr val="accent1"/>
          </a:effectRef>
          <a:fontRef idx="minor">
            <a:schemeClr val="tx1"/>
          </a:fontRef>
        </p:style>
      </p:cxnSp>
      <p:pic>
        <p:nvPicPr>
          <p:cNvPr id="8" name="Grafik 13" descr="sg_business-location_post-it_110231.jpg"/>
          <p:cNvPicPr>
            <a:picLocks noChangeAspect="1"/>
          </p:cNvPicPr>
          <p:nvPr userDrawn="1"/>
        </p:nvPicPr>
        <p:blipFill>
          <a:blip r:embed="rId4" cstate="print"/>
          <a:srcRect/>
          <a:stretch>
            <a:fillRect/>
          </a:stretch>
        </p:blipFill>
        <p:spPr bwMode="auto">
          <a:xfrm>
            <a:off x="8220075" y="47625"/>
            <a:ext cx="735013" cy="647700"/>
          </a:xfrm>
          <a:prstGeom prst="rect">
            <a:avLst/>
          </a:prstGeom>
          <a:noFill/>
          <a:ln w="9525">
            <a:noFill/>
            <a:miter lim="800000"/>
            <a:headEnd/>
            <a:tailEnd/>
          </a:ln>
        </p:spPr>
      </p:pic>
      <p:sp>
        <p:nvSpPr>
          <p:cNvPr id="7" name="Titel 1"/>
          <p:cNvSpPr>
            <a:spLocks noGrp="1"/>
          </p:cNvSpPr>
          <p:nvPr>
            <p:ph type="title"/>
          </p:nvPr>
        </p:nvSpPr>
        <p:spPr>
          <a:xfrm>
            <a:off x="540000" y="900000"/>
            <a:ext cx="8208963" cy="519113"/>
          </a:xfrm>
          <a:prstGeom prst="rect">
            <a:avLst/>
          </a:prstGeom>
        </p:spPr>
        <p:txBody>
          <a:bodyPr lIns="0"/>
          <a:lstStyle>
            <a:lvl1pPr algn="l">
              <a:defRPr b="0" i="0">
                <a:solidFill>
                  <a:schemeClr val="tx1"/>
                </a:solidFill>
              </a:defRPr>
            </a:lvl1pPr>
          </a:lstStyle>
          <a:p>
            <a:r>
              <a:rPr lang="de-DE" smtClean="0"/>
              <a:t>Titelmasterformat durch Klicken bearbeiten</a:t>
            </a:r>
            <a:endParaRPr lang="de-CH" dirty="0"/>
          </a:p>
        </p:txBody>
      </p:sp>
      <p:sp>
        <p:nvSpPr>
          <p:cNvPr id="10" name="Inhaltsplatzhalter 2"/>
          <p:cNvSpPr>
            <a:spLocks noGrp="1"/>
          </p:cNvSpPr>
          <p:nvPr>
            <p:ph idx="1"/>
          </p:nvPr>
        </p:nvSpPr>
        <p:spPr>
          <a:xfrm>
            <a:off x="540000" y="1677988"/>
            <a:ext cx="8229600" cy="4979987"/>
          </a:xfrm>
          <a:prstGeom prst="rect">
            <a:avLst/>
          </a:prstGeom>
        </p:spPr>
        <p:txBody>
          <a:bodyPr lIns="0"/>
          <a:lstStyle>
            <a:lvl1pPr>
              <a:buClr>
                <a:srgbClr val="009933"/>
              </a:buClr>
              <a:defRPr/>
            </a:lvl1pPr>
            <a:lvl2pPr>
              <a:buClr>
                <a:srgbClr val="CCCC00"/>
              </a:buClr>
              <a:defRPr/>
            </a:lvl2pPr>
            <a:lvl3pPr>
              <a:buClr>
                <a:srgbClr val="CCCC00"/>
              </a:buClr>
              <a:defRPr/>
            </a:lvl3pPr>
            <a:lvl4pPr>
              <a:buClr>
                <a:srgbClr val="CCCC00"/>
              </a:buClr>
              <a:defRPr/>
            </a:lvl4pPr>
            <a:lvl5pPr>
              <a:buClr>
                <a:srgbClr val="CCCC00"/>
              </a:buClr>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Tree>
    <p:extLst>
      <p:ext uri="{BB962C8B-B14F-4D97-AF65-F5344CB8AC3E}">
        <p14:creationId xmlns:p14="http://schemas.microsoft.com/office/powerpoint/2010/main" val="3897981747"/>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798BA0D7-DECA-4602-9CFA-164A15D22E63}" type="datetime1">
              <a:rPr lang="de-DE" smtClean="0"/>
              <a:t>01.10.2018</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882014C3-9D96-4A5E-B7DE-D40A336296FB}" type="slidenum">
              <a:rPr lang="de-CH" altLang="de-DE"/>
              <a:pPr>
                <a:defRPr/>
              </a:pPr>
              <a:t>‹Nr.›</a:t>
            </a:fld>
            <a:endParaRPr lang="de-CH" altLang="de-DE"/>
          </a:p>
        </p:txBody>
      </p:sp>
    </p:spTree>
    <p:extLst>
      <p:ext uri="{BB962C8B-B14F-4D97-AF65-F5344CB8AC3E}">
        <p14:creationId xmlns:p14="http://schemas.microsoft.com/office/powerpoint/2010/main" val="2016850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8841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9D446AE8-CE94-4044-8CFC-DABF8BECBF8E}" type="slidenum">
              <a:rPr lang="de-DE"/>
              <a:pPr>
                <a:defRPr/>
              </a:pPr>
              <a:t>‹Nr.›</a:t>
            </a:fld>
            <a:endParaRPr lang="de-DE" dirty="0"/>
          </a:p>
        </p:txBody>
      </p:sp>
      <p:sp>
        <p:nvSpPr>
          <p:cNvPr id="5"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318575078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5"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D4353987-F0DF-4C00-A1E4-46CCFB5278E2}" type="slidenum">
              <a:rPr lang="de-DE"/>
              <a:pPr>
                <a:defRPr/>
              </a:pPr>
              <a:t>‹Nr.›</a:t>
            </a:fld>
            <a:endParaRPr lang="de-DE" dirty="0"/>
          </a:p>
        </p:txBody>
      </p:sp>
      <p:sp>
        <p:nvSpPr>
          <p:cNvPr id="6"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360310957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43FBC030-2004-4344-8F4F-ED514D7FCA79}" type="slidenum">
              <a:rPr lang="de-DE"/>
              <a:pPr>
                <a:defRPr/>
              </a:pPr>
              <a:t>‹Nr.›</a:t>
            </a:fld>
            <a:endParaRPr lang="de-DE" dirty="0"/>
          </a:p>
        </p:txBody>
      </p:sp>
      <p:sp>
        <p:nvSpPr>
          <p:cNvPr id="8"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93077389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3"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1F1658C6-00C6-4CCF-A184-1DA48861E905}" type="slidenum">
              <a:rPr lang="de-DE"/>
              <a:pPr>
                <a:defRPr/>
              </a:pPr>
              <a:t>‹Nr.›</a:t>
            </a:fld>
            <a:endParaRPr lang="de-DE" dirty="0"/>
          </a:p>
        </p:txBody>
      </p:sp>
      <p:sp>
        <p:nvSpPr>
          <p:cNvPr id="4"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335676047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itelmaster">
    <p:spTree>
      <p:nvGrpSpPr>
        <p:cNvPr id="1" name=""/>
        <p:cNvGrpSpPr/>
        <p:nvPr/>
      </p:nvGrpSpPr>
      <p:grpSpPr>
        <a:xfrm>
          <a:off x="0" y="0"/>
          <a:ext cx="0" cy="0"/>
          <a:chOff x="0" y="0"/>
          <a:chExt cx="0" cy="0"/>
        </a:xfrm>
      </p:grpSpPr>
      <p:sp>
        <p:nvSpPr>
          <p:cNvPr id="7" name="Rechteck 17"/>
          <p:cNvSpPr/>
          <p:nvPr userDrawn="1"/>
        </p:nvSpPr>
        <p:spPr>
          <a:xfrm>
            <a:off x="336550" y="2062163"/>
            <a:ext cx="8510588" cy="4294187"/>
          </a:xfrm>
          <a:prstGeom prst="rect">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8" name="Bild 19" descr="SGBA_Logo_RGB.jpg">
            <a:hlinkClick r:id="" action="ppaction://noaction"/>
          </p:cNvPr>
          <p:cNvPicPr>
            <a:picLocks noChangeAspect="1"/>
          </p:cNvPicPr>
          <p:nvPr userDrawn="1"/>
        </p:nvPicPr>
        <p:blipFill>
          <a:blip r:embed="rId2"/>
          <a:srcRect/>
          <a:stretch>
            <a:fillRect/>
          </a:stretch>
        </p:blipFill>
        <p:spPr bwMode="auto">
          <a:xfrm>
            <a:off x="6481763" y="274638"/>
            <a:ext cx="2341562" cy="1447800"/>
          </a:xfrm>
          <a:prstGeom prst="rect">
            <a:avLst/>
          </a:prstGeom>
          <a:noFill/>
          <a:ln w="9525">
            <a:noFill/>
            <a:miter lim="800000"/>
            <a:headEnd/>
            <a:tailEnd/>
          </a:ln>
        </p:spPr>
      </p:pic>
      <p:sp>
        <p:nvSpPr>
          <p:cNvPr id="9" name="Rechtwinkliges Dreieck 22"/>
          <p:cNvSpPr/>
          <p:nvPr userDrawn="1"/>
        </p:nvSpPr>
        <p:spPr>
          <a:xfrm flipH="1" flipV="1">
            <a:off x="8027988" y="6334125"/>
            <a:ext cx="360362" cy="271463"/>
          </a:xfrm>
          <a:prstGeom prst="rtTriangle">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
        <p:nvSpPr>
          <p:cNvPr id="6" name="Titel 5"/>
          <p:cNvSpPr>
            <a:spLocks noGrp="1"/>
          </p:cNvSpPr>
          <p:nvPr>
            <p:ph type="title"/>
          </p:nvPr>
        </p:nvSpPr>
        <p:spPr>
          <a:xfrm>
            <a:off x="476250" y="2278063"/>
            <a:ext cx="6005513" cy="1143000"/>
          </a:xfrm>
          <a:prstGeom prst="rect">
            <a:avLst/>
          </a:prstGeom>
        </p:spPr>
        <p:txBody>
          <a:bodyPr/>
          <a:lstStyle/>
          <a:p>
            <a:r>
              <a:rPr lang="de-DE" smtClean="0"/>
              <a:t>Titelmasterformat durch Klicken bearbeiten</a:t>
            </a:r>
            <a:endParaRPr lang="de-DE" dirty="0"/>
          </a:p>
        </p:txBody>
      </p:sp>
      <p:sp>
        <p:nvSpPr>
          <p:cNvPr id="30" name="Textplatzhalter 29"/>
          <p:cNvSpPr>
            <a:spLocks noGrp="1"/>
          </p:cNvSpPr>
          <p:nvPr>
            <p:ph type="body" sz="quarter" idx="12"/>
          </p:nvPr>
        </p:nvSpPr>
        <p:spPr>
          <a:xfrm>
            <a:off x="514350" y="3878263"/>
            <a:ext cx="5967413" cy="1422400"/>
          </a:xfrm>
          <a:prstGeom prst="rect">
            <a:avLst/>
          </a:prstGeom>
        </p:spPr>
        <p:txBody>
          <a:bodyPr vert="horz"/>
          <a:lstStyle>
            <a:lvl1pPr>
              <a:spcBef>
                <a:spcPts val="1000"/>
              </a:spcBef>
              <a:defRPr sz="2400"/>
            </a:lvl1pPr>
            <a:lvl2pPr>
              <a:spcBef>
                <a:spcPts val="1000"/>
              </a:spcBef>
              <a:defRPr sz="2400"/>
            </a:lvl2pPr>
            <a:lvl3pPr>
              <a:spcBef>
                <a:spcPts val="1000"/>
              </a:spcBef>
              <a:defRPr sz="2400"/>
            </a:lvl3pPr>
            <a:lvl4pPr>
              <a:spcBef>
                <a:spcPts val="1000"/>
              </a:spcBef>
              <a:defRPr sz="2400"/>
            </a:lvl4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31" name="Textplatzhalter 17"/>
          <p:cNvSpPr>
            <a:spLocks noGrp="1"/>
          </p:cNvSpPr>
          <p:nvPr>
            <p:ph type="body" sz="quarter" idx="16"/>
          </p:nvPr>
        </p:nvSpPr>
        <p:spPr>
          <a:xfrm>
            <a:off x="520700" y="6410325"/>
            <a:ext cx="6159500" cy="269875"/>
          </a:xfrm>
          <a:prstGeom prst="rect">
            <a:avLst/>
          </a:prstGeom>
        </p:spPr>
        <p:txBody>
          <a:bodyPr/>
          <a:lstStyle>
            <a:lvl1pPr marL="0" indent="0">
              <a:buNone/>
              <a:defRPr sz="1000">
                <a:solidFill>
                  <a:srgbClr val="2D3C41"/>
                </a:solidFill>
              </a:defRPr>
            </a:lvl1pPr>
          </a:lstStyle>
          <a:p>
            <a:pPr lvl="0"/>
            <a:r>
              <a:rPr lang="en-US" dirty="0" smtClean="0"/>
              <a:t>Textmasterformate durch Klicken bearbeiten</a:t>
            </a:r>
          </a:p>
        </p:txBody>
      </p:sp>
      <p:sp>
        <p:nvSpPr>
          <p:cNvPr id="11" name="Textplatzhalter 10"/>
          <p:cNvSpPr>
            <a:spLocks noGrp="1"/>
          </p:cNvSpPr>
          <p:nvPr>
            <p:ph type="body" sz="quarter" idx="17"/>
          </p:nvPr>
        </p:nvSpPr>
        <p:spPr>
          <a:xfrm>
            <a:off x="5334000" y="1485901"/>
            <a:ext cx="2608263" cy="381000"/>
          </a:xfrm>
          <a:prstGeom prst="rect">
            <a:avLst/>
          </a:prstGeom>
        </p:spPr>
        <p:txBody>
          <a:bodyPr vert="horz"/>
          <a:lstStyle>
            <a:lvl1pPr algn="r">
              <a:defRPr sz="1600">
                <a:solidFill>
                  <a:srgbClr val="2D3C41"/>
                </a:solidFill>
              </a:defRPr>
            </a:lvl1pPr>
            <a:lvl2pPr>
              <a:defRPr sz="1000"/>
            </a:lvl2pPr>
            <a:lvl3pPr>
              <a:defRPr sz="1000"/>
            </a:lvl3pPr>
            <a:lvl4pPr>
              <a:defRPr sz="1000"/>
            </a:lvl4pPr>
            <a:lvl5pPr>
              <a:defRPr sz="1000"/>
            </a:lvl5pPr>
          </a:lstStyle>
          <a:p>
            <a:pPr lvl="0"/>
            <a:r>
              <a:rPr lang="de-DE" smtClean="0"/>
              <a:t>Textmasterformate durch Klicken bearbeiten</a:t>
            </a:r>
          </a:p>
        </p:txBody>
      </p:sp>
      <p:sp>
        <p:nvSpPr>
          <p:cNvPr id="10" name="Foliennummernplatzhalter 3"/>
          <p:cNvSpPr>
            <a:spLocks noGrp="1"/>
          </p:cNvSpPr>
          <p:nvPr>
            <p:ph type="sldNum" sz="quarter" idx="18"/>
          </p:nvPr>
        </p:nvSpPr>
        <p:spPr>
          <a:xfrm>
            <a:off x="8313738" y="6407150"/>
            <a:ext cx="568325" cy="365125"/>
          </a:xfrm>
        </p:spPr>
        <p:txBody>
          <a:bodyPr/>
          <a:lstStyle>
            <a:lvl1pPr algn="r">
              <a:defRPr sz="1000">
                <a:solidFill>
                  <a:srgbClr val="2D3C41"/>
                </a:solidFill>
              </a:defRPr>
            </a:lvl1pPr>
          </a:lstStyle>
          <a:p>
            <a:pPr>
              <a:defRPr/>
            </a:pPr>
            <a:fld id="{9FB59CC9-F288-4EEC-82D9-7C8832DB1B57}" type="slidenum">
              <a:rPr lang="de-DE"/>
              <a:pPr>
                <a:defRPr/>
              </a:pPr>
              <a:t>‹Nr.›</a:t>
            </a:fld>
            <a:endParaRPr lang="de-DE" dirty="0"/>
          </a:p>
        </p:txBody>
      </p:sp>
    </p:spTree>
    <p:extLst>
      <p:ext uri="{BB962C8B-B14F-4D97-AF65-F5344CB8AC3E}">
        <p14:creationId xmlns:p14="http://schemas.microsoft.com/office/powerpoint/2010/main" val="217868400"/>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itel ohne Text">
    <p:spTree>
      <p:nvGrpSpPr>
        <p:cNvPr id="1" name=""/>
        <p:cNvGrpSpPr/>
        <p:nvPr/>
      </p:nvGrpSpPr>
      <p:grpSpPr>
        <a:xfrm>
          <a:off x="0" y="0"/>
          <a:ext cx="0" cy="0"/>
          <a:chOff x="0" y="0"/>
          <a:chExt cx="0" cy="0"/>
        </a:xfrm>
      </p:grpSpPr>
      <p:sp>
        <p:nvSpPr>
          <p:cNvPr id="3" name="Rechtwinkliges Dreieck 13"/>
          <p:cNvSpPr/>
          <p:nvPr userDrawn="1"/>
        </p:nvSpPr>
        <p:spPr>
          <a:xfrm flipH="1" flipV="1">
            <a:off x="8027988" y="6334125"/>
            <a:ext cx="360362" cy="271463"/>
          </a:xfrm>
          <a:prstGeom prst="rtTriangle">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
        <p:nvSpPr>
          <p:cNvPr id="4" name="Foliennummernplatzhalter 5"/>
          <p:cNvSpPr txBox="1">
            <a:spLocks/>
          </p:cNvSpPr>
          <p:nvPr userDrawn="1"/>
        </p:nvSpPr>
        <p:spPr>
          <a:xfrm>
            <a:off x="6762750" y="6392863"/>
            <a:ext cx="2133600" cy="300037"/>
          </a:xfrm>
          <a:prstGeom prst="rect">
            <a:avLst/>
          </a:prstGeom>
        </p:spPr>
        <p:txBody>
          <a:bodyPr anchor="ctr"/>
          <a:lstStyle>
            <a:lvl1pPr algn="r">
              <a:defRPr sz="1200">
                <a:solidFill>
                  <a:schemeClr val="tx1">
                    <a:tint val="75000"/>
                  </a:schemeClr>
                </a:solidFill>
              </a:defRPr>
            </a:lvl1pPr>
          </a:lstStyle>
          <a:p>
            <a:pPr fontAlgn="base">
              <a:spcBef>
                <a:spcPct val="0"/>
              </a:spcBef>
              <a:spcAft>
                <a:spcPct val="0"/>
              </a:spcAft>
              <a:defRPr/>
            </a:pPr>
            <a:fld id="{4B3FE05E-D214-4A74-841A-D9245C726E8C}" type="slidenum">
              <a:rPr lang="de-DE" sz="1000" smtClean="0">
                <a:solidFill>
                  <a:srgbClr val="2D3C41"/>
                </a:solidFill>
              </a:rPr>
              <a:pPr fontAlgn="base">
                <a:spcBef>
                  <a:spcPct val="0"/>
                </a:spcBef>
                <a:spcAft>
                  <a:spcPct val="0"/>
                </a:spcAft>
                <a:defRPr/>
              </a:pPr>
              <a:t>‹Nr.›</a:t>
            </a:fld>
            <a:endParaRPr lang="de-DE" sz="1000" dirty="0">
              <a:solidFill>
                <a:srgbClr val="2D3C41"/>
              </a:solidFill>
            </a:endParaRPr>
          </a:p>
        </p:txBody>
      </p:sp>
      <p:sp>
        <p:nvSpPr>
          <p:cNvPr id="5" name="Rechteck 10"/>
          <p:cNvSpPr/>
          <p:nvPr userDrawn="1"/>
        </p:nvSpPr>
        <p:spPr>
          <a:xfrm>
            <a:off x="336550" y="2062163"/>
            <a:ext cx="8510588" cy="4294187"/>
          </a:xfrm>
          <a:prstGeom prst="rect">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6" name="Bild 14" descr="SGBA_Logo_RG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1763" y="274638"/>
            <a:ext cx="23415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platzhalter 17"/>
          <p:cNvSpPr>
            <a:spLocks noGrp="1"/>
          </p:cNvSpPr>
          <p:nvPr>
            <p:ph type="body" sz="quarter" idx="16"/>
          </p:nvPr>
        </p:nvSpPr>
        <p:spPr>
          <a:xfrm>
            <a:off x="520700" y="6410325"/>
            <a:ext cx="6159500" cy="269875"/>
          </a:xfrm>
          <a:prstGeom prst="rect">
            <a:avLst/>
          </a:prstGeom>
        </p:spPr>
        <p:txBody>
          <a:bodyPr/>
          <a:lstStyle>
            <a:lvl1pPr marL="0" indent="0">
              <a:buNone/>
              <a:defRPr sz="1000">
                <a:solidFill>
                  <a:srgbClr val="2D3C41"/>
                </a:solidFill>
                <a:latin typeface="Arial"/>
                <a:cs typeface="Arial"/>
              </a:defRPr>
            </a:lvl1pPr>
          </a:lstStyle>
          <a:p>
            <a:pPr lvl="0"/>
            <a:r>
              <a:rPr lang="en-US" dirty="0" smtClean="0"/>
              <a:t>Textmasterformate durch Klicken bearbeiten</a:t>
            </a:r>
          </a:p>
        </p:txBody>
      </p:sp>
    </p:spTree>
    <p:extLst>
      <p:ext uri="{BB962C8B-B14F-4D97-AF65-F5344CB8AC3E}">
        <p14:creationId xmlns:p14="http://schemas.microsoft.com/office/powerpoint/2010/main" val="2620945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007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0_Optische Technologien ">
    <p:spTree>
      <p:nvGrpSpPr>
        <p:cNvPr id="1" name=""/>
        <p:cNvGrpSpPr/>
        <p:nvPr/>
      </p:nvGrpSpPr>
      <p:grpSpPr>
        <a:xfrm>
          <a:off x="0" y="0"/>
          <a:ext cx="0" cy="0"/>
          <a:chOff x="0" y="0"/>
          <a:chExt cx="0" cy="0"/>
        </a:xfrm>
      </p:grpSpPr>
      <p:sp>
        <p:nvSpPr>
          <p:cNvPr id="4" name="Rechteck 10"/>
          <p:cNvSpPr>
            <a:spLocks noChangeArrowheads="1"/>
          </p:cNvSpPr>
          <p:nvPr userDrawn="1"/>
        </p:nvSpPr>
        <p:spPr bwMode="auto">
          <a:xfrm>
            <a:off x="1074738" y="447675"/>
            <a:ext cx="15049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de-CH" sz="1100">
                <a:solidFill>
                  <a:srgbClr val="2D3C41"/>
                </a:solidFill>
                <a:cs typeface="Arial" charset="0"/>
              </a:rPr>
              <a:t>Optical Technologies</a:t>
            </a:r>
          </a:p>
        </p:txBody>
      </p:sp>
      <p:cxnSp>
        <p:nvCxnSpPr>
          <p:cNvPr id="5" name="Gerade Verbindung 29"/>
          <p:cNvCxnSpPr/>
          <p:nvPr userDrawn="1"/>
        </p:nvCxnSpPr>
        <p:spPr>
          <a:xfrm flipV="1">
            <a:off x="539750" y="720725"/>
            <a:ext cx="8459788" cy="0"/>
          </a:xfrm>
          <a:prstGeom prst="line">
            <a:avLst/>
          </a:prstGeom>
          <a:ln>
            <a:solidFill>
              <a:srgbClr val="009933"/>
            </a:solidFill>
          </a:ln>
        </p:spPr>
        <p:style>
          <a:lnRef idx="1">
            <a:schemeClr val="accent1"/>
          </a:lnRef>
          <a:fillRef idx="0">
            <a:schemeClr val="accent1"/>
          </a:fillRef>
          <a:effectRef idx="0">
            <a:schemeClr val="accent1"/>
          </a:effectRef>
          <a:fontRef idx="minor">
            <a:schemeClr val="tx1"/>
          </a:fontRef>
        </p:style>
      </p:cxnSp>
      <p:pic>
        <p:nvPicPr>
          <p:cNvPr id="6" name="Grafik 8" descr="sg_business-location_post-it_110231.jpg">
            <a:hlinkClick r:id="rId2" action="ppaction://hlinksldjump"/>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20075" y="47625"/>
            <a:ext cx="7350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descr="10_NEU_Optische_Technologien_1.jpg"/>
          <p:cNvPicPr preferRelativeResize="0">
            <a:picLocks/>
          </p:cNvPicPr>
          <p:nvPr userDrawn="1"/>
        </p:nvPicPr>
        <p:blipFill>
          <a:blip r:embed="rId4"/>
          <a:stretch>
            <a:fillRect/>
          </a:stretch>
        </p:blipFill>
        <p:spPr>
          <a:xfrm>
            <a:off x="547688" y="314325"/>
            <a:ext cx="493712" cy="360363"/>
          </a:xfrm>
          <a:prstGeom prst="rect">
            <a:avLst/>
          </a:prstGeom>
          <a:ln>
            <a:noFill/>
          </a:ln>
          <a:effectLst>
            <a:outerShdw blurRad="292100" dist="139700" dir="2700000" algn="tl" rotWithShape="0">
              <a:srgbClr val="333333">
                <a:alpha val="65000"/>
              </a:srgbClr>
            </a:outerShdw>
          </a:effectLst>
        </p:spPr>
      </p:pic>
      <p:sp>
        <p:nvSpPr>
          <p:cNvPr id="7" name="Titel 1"/>
          <p:cNvSpPr>
            <a:spLocks noGrp="1"/>
          </p:cNvSpPr>
          <p:nvPr>
            <p:ph type="title"/>
          </p:nvPr>
        </p:nvSpPr>
        <p:spPr>
          <a:xfrm>
            <a:off x="540000" y="900000"/>
            <a:ext cx="8208963" cy="519113"/>
          </a:xfrm>
          <a:prstGeom prst="rect">
            <a:avLst/>
          </a:prstGeom>
        </p:spPr>
        <p:txBody>
          <a:bodyPr lIns="0"/>
          <a:lstStyle>
            <a:lvl1pPr algn="l">
              <a:defRPr b="0">
                <a:solidFill>
                  <a:schemeClr val="tx1"/>
                </a:solidFill>
              </a:defRPr>
            </a:lvl1pPr>
          </a:lstStyle>
          <a:p>
            <a:r>
              <a:rPr lang="de-DE" smtClean="0"/>
              <a:t>Titelmasterformat durch Klicken bearbeiten</a:t>
            </a:r>
            <a:endParaRPr lang="de-CH" dirty="0"/>
          </a:p>
        </p:txBody>
      </p:sp>
      <p:sp>
        <p:nvSpPr>
          <p:cNvPr id="10" name="Inhaltsplatzhalter 2"/>
          <p:cNvSpPr>
            <a:spLocks noGrp="1"/>
          </p:cNvSpPr>
          <p:nvPr>
            <p:ph idx="1"/>
          </p:nvPr>
        </p:nvSpPr>
        <p:spPr>
          <a:xfrm>
            <a:off x="540000" y="1677988"/>
            <a:ext cx="8229600" cy="4951412"/>
          </a:xfrm>
          <a:prstGeom prst="rect">
            <a:avLst/>
          </a:prstGeom>
        </p:spPr>
        <p:txBody>
          <a:bodyPr lIns="0"/>
          <a:lstStyle>
            <a:lvl1pPr>
              <a:buClr>
                <a:srgbClr val="009933"/>
              </a:buClr>
              <a:defRPr/>
            </a:lvl1pPr>
            <a:lvl2pPr>
              <a:buClr>
                <a:srgbClr val="CCCC00"/>
              </a:buClr>
              <a:defRPr/>
            </a:lvl2pPr>
            <a:lvl3pPr>
              <a:buClr>
                <a:srgbClr val="CCCC00"/>
              </a:buClr>
              <a:defRPr/>
            </a:lvl3pPr>
            <a:lvl4pPr>
              <a:buClr>
                <a:srgbClr val="CCCC00"/>
              </a:buClr>
              <a:defRPr/>
            </a:lvl4pPr>
            <a:lvl5pPr>
              <a:buClr>
                <a:srgbClr val="CCCC00"/>
              </a:buClr>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Tree>
    <p:extLst>
      <p:ext uri="{BB962C8B-B14F-4D97-AF65-F5344CB8AC3E}">
        <p14:creationId xmlns:p14="http://schemas.microsoft.com/office/powerpoint/2010/main" val="4078357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9D446AE8-CE94-4044-8CFC-DABF8BECBF8E}" type="slidenum">
              <a:rPr lang="de-DE"/>
              <a:pPr>
                <a:defRPr/>
              </a:pPr>
              <a:t>‹Nr.›</a:t>
            </a:fld>
            <a:endParaRPr lang="de-DE" dirty="0"/>
          </a:p>
        </p:txBody>
      </p:sp>
      <p:sp>
        <p:nvSpPr>
          <p:cNvPr id="5"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88937840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5"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D4353987-F0DF-4C00-A1E4-46CCFB5278E2}" type="slidenum">
              <a:rPr lang="de-DE"/>
              <a:pPr>
                <a:defRPr/>
              </a:pPr>
              <a:t>‹Nr.›</a:t>
            </a:fld>
            <a:endParaRPr lang="de-DE" dirty="0"/>
          </a:p>
        </p:txBody>
      </p:sp>
      <p:sp>
        <p:nvSpPr>
          <p:cNvPr id="6"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93028737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43FBC030-2004-4344-8F4F-ED514D7FCA79}" type="slidenum">
              <a:rPr lang="de-DE"/>
              <a:pPr>
                <a:defRPr/>
              </a:pPr>
              <a:t>‹Nr.›</a:t>
            </a:fld>
            <a:endParaRPr lang="de-DE" dirty="0"/>
          </a:p>
        </p:txBody>
      </p:sp>
      <p:sp>
        <p:nvSpPr>
          <p:cNvPr id="8"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66985155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3"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1F1658C6-00C6-4CCF-A184-1DA48861E905}" type="slidenum">
              <a:rPr lang="de-DE"/>
              <a:pPr>
                <a:defRPr/>
              </a:pPr>
              <a:t>‹Nr.›</a:t>
            </a:fld>
            <a:endParaRPr lang="de-DE" dirty="0"/>
          </a:p>
        </p:txBody>
      </p:sp>
      <p:sp>
        <p:nvSpPr>
          <p:cNvPr id="4"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270599163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elmaster">
    <p:spTree>
      <p:nvGrpSpPr>
        <p:cNvPr id="1" name=""/>
        <p:cNvGrpSpPr/>
        <p:nvPr/>
      </p:nvGrpSpPr>
      <p:grpSpPr>
        <a:xfrm>
          <a:off x="0" y="0"/>
          <a:ext cx="0" cy="0"/>
          <a:chOff x="0" y="0"/>
          <a:chExt cx="0" cy="0"/>
        </a:xfrm>
      </p:grpSpPr>
      <p:sp>
        <p:nvSpPr>
          <p:cNvPr id="7" name="Rechteck 17"/>
          <p:cNvSpPr/>
          <p:nvPr userDrawn="1"/>
        </p:nvSpPr>
        <p:spPr>
          <a:xfrm>
            <a:off x="336550" y="2062163"/>
            <a:ext cx="8510588" cy="4294187"/>
          </a:xfrm>
          <a:prstGeom prst="rect">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8" name="Bild 19" descr="SGBA_Logo_RGB.jpg">
            <a:hlinkClick r:id="rId2" action="ppaction://hlinksldjump"/>
          </p:cNvPr>
          <p:cNvPicPr>
            <a:picLocks noChangeAspect="1"/>
          </p:cNvPicPr>
          <p:nvPr userDrawn="1"/>
        </p:nvPicPr>
        <p:blipFill>
          <a:blip r:embed="rId3"/>
          <a:srcRect/>
          <a:stretch>
            <a:fillRect/>
          </a:stretch>
        </p:blipFill>
        <p:spPr bwMode="auto">
          <a:xfrm>
            <a:off x="6481763" y="274638"/>
            <a:ext cx="2341562" cy="1447800"/>
          </a:xfrm>
          <a:prstGeom prst="rect">
            <a:avLst/>
          </a:prstGeom>
          <a:noFill/>
          <a:ln w="9525">
            <a:noFill/>
            <a:miter lim="800000"/>
            <a:headEnd/>
            <a:tailEnd/>
          </a:ln>
        </p:spPr>
      </p:pic>
      <p:sp>
        <p:nvSpPr>
          <p:cNvPr id="9" name="Rechtwinkliges Dreieck 22"/>
          <p:cNvSpPr/>
          <p:nvPr userDrawn="1"/>
        </p:nvSpPr>
        <p:spPr>
          <a:xfrm flipH="1" flipV="1">
            <a:off x="8027988" y="6334125"/>
            <a:ext cx="360362" cy="271463"/>
          </a:xfrm>
          <a:prstGeom prst="rtTriangle">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
        <p:nvSpPr>
          <p:cNvPr id="6" name="Titel 5"/>
          <p:cNvSpPr>
            <a:spLocks noGrp="1"/>
          </p:cNvSpPr>
          <p:nvPr>
            <p:ph type="title"/>
          </p:nvPr>
        </p:nvSpPr>
        <p:spPr>
          <a:xfrm>
            <a:off x="476250" y="2278063"/>
            <a:ext cx="6005513" cy="1143000"/>
          </a:xfrm>
          <a:prstGeom prst="rect">
            <a:avLst/>
          </a:prstGeom>
        </p:spPr>
        <p:txBody>
          <a:bodyPr/>
          <a:lstStyle/>
          <a:p>
            <a:r>
              <a:rPr lang="de-DE" smtClean="0"/>
              <a:t>Titelmasterformat durch Klicken bearbeiten</a:t>
            </a:r>
            <a:endParaRPr lang="de-DE" dirty="0"/>
          </a:p>
        </p:txBody>
      </p:sp>
      <p:sp>
        <p:nvSpPr>
          <p:cNvPr id="30" name="Textplatzhalter 29"/>
          <p:cNvSpPr>
            <a:spLocks noGrp="1"/>
          </p:cNvSpPr>
          <p:nvPr>
            <p:ph type="body" sz="quarter" idx="12"/>
          </p:nvPr>
        </p:nvSpPr>
        <p:spPr>
          <a:xfrm>
            <a:off x="514350" y="3878263"/>
            <a:ext cx="5967413" cy="1422400"/>
          </a:xfrm>
          <a:prstGeom prst="rect">
            <a:avLst/>
          </a:prstGeom>
        </p:spPr>
        <p:txBody>
          <a:bodyPr vert="horz"/>
          <a:lstStyle>
            <a:lvl1pPr>
              <a:spcBef>
                <a:spcPts val="1000"/>
              </a:spcBef>
              <a:defRPr sz="2400"/>
            </a:lvl1pPr>
            <a:lvl2pPr>
              <a:spcBef>
                <a:spcPts val="1000"/>
              </a:spcBef>
              <a:defRPr sz="2400"/>
            </a:lvl2pPr>
            <a:lvl3pPr>
              <a:spcBef>
                <a:spcPts val="1000"/>
              </a:spcBef>
              <a:defRPr sz="2400"/>
            </a:lvl3pPr>
            <a:lvl4pPr>
              <a:spcBef>
                <a:spcPts val="1000"/>
              </a:spcBef>
              <a:defRPr sz="2400"/>
            </a:lvl4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31" name="Textplatzhalter 17"/>
          <p:cNvSpPr>
            <a:spLocks noGrp="1"/>
          </p:cNvSpPr>
          <p:nvPr>
            <p:ph type="body" sz="quarter" idx="16"/>
          </p:nvPr>
        </p:nvSpPr>
        <p:spPr>
          <a:xfrm>
            <a:off x="520700" y="6410325"/>
            <a:ext cx="6159500" cy="269875"/>
          </a:xfrm>
          <a:prstGeom prst="rect">
            <a:avLst/>
          </a:prstGeom>
        </p:spPr>
        <p:txBody>
          <a:bodyPr/>
          <a:lstStyle>
            <a:lvl1pPr marL="0" indent="0">
              <a:buNone/>
              <a:defRPr sz="1000">
                <a:solidFill>
                  <a:srgbClr val="2D3C41"/>
                </a:solidFill>
              </a:defRPr>
            </a:lvl1pPr>
          </a:lstStyle>
          <a:p>
            <a:pPr lvl="0"/>
            <a:r>
              <a:rPr lang="en-US" dirty="0" smtClean="0"/>
              <a:t>Textmasterformate durch Klicken bearbeiten</a:t>
            </a:r>
          </a:p>
        </p:txBody>
      </p:sp>
      <p:sp>
        <p:nvSpPr>
          <p:cNvPr id="11" name="Textplatzhalter 10"/>
          <p:cNvSpPr>
            <a:spLocks noGrp="1"/>
          </p:cNvSpPr>
          <p:nvPr>
            <p:ph type="body" sz="quarter" idx="17"/>
          </p:nvPr>
        </p:nvSpPr>
        <p:spPr>
          <a:xfrm>
            <a:off x="5334000" y="1485901"/>
            <a:ext cx="2608263" cy="381000"/>
          </a:xfrm>
          <a:prstGeom prst="rect">
            <a:avLst/>
          </a:prstGeom>
        </p:spPr>
        <p:txBody>
          <a:bodyPr vert="horz"/>
          <a:lstStyle>
            <a:lvl1pPr algn="r">
              <a:defRPr sz="1600">
                <a:solidFill>
                  <a:srgbClr val="2D3C41"/>
                </a:solidFill>
              </a:defRPr>
            </a:lvl1pPr>
            <a:lvl2pPr>
              <a:defRPr sz="1000"/>
            </a:lvl2pPr>
            <a:lvl3pPr>
              <a:defRPr sz="1000"/>
            </a:lvl3pPr>
            <a:lvl4pPr>
              <a:defRPr sz="1000"/>
            </a:lvl4pPr>
            <a:lvl5pPr>
              <a:defRPr sz="1000"/>
            </a:lvl5pPr>
          </a:lstStyle>
          <a:p>
            <a:pPr lvl="0"/>
            <a:r>
              <a:rPr lang="de-DE" smtClean="0"/>
              <a:t>Textmasterformate durch Klicken bearbeiten</a:t>
            </a:r>
          </a:p>
        </p:txBody>
      </p:sp>
      <p:sp>
        <p:nvSpPr>
          <p:cNvPr id="10" name="Foliennummernplatzhalter 3"/>
          <p:cNvSpPr>
            <a:spLocks noGrp="1"/>
          </p:cNvSpPr>
          <p:nvPr>
            <p:ph type="sldNum" sz="quarter" idx="18"/>
          </p:nvPr>
        </p:nvSpPr>
        <p:spPr>
          <a:xfrm>
            <a:off x="8313738" y="6407150"/>
            <a:ext cx="568325" cy="365125"/>
          </a:xfrm>
        </p:spPr>
        <p:txBody>
          <a:bodyPr/>
          <a:lstStyle>
            <a:lvl1pPr algn="r">
              <a:defRPr sz="1000">
                <a:solidFill>
                  <a:srgbClr val="2D3C41"/>
                </a:solidFill>
              </a:defRPr>
            </a:lvl1pPr>
          </a:lstStyle>
          <a:p>
            <a:pPr>
              <a:defRPr/>
            </a:pPr>
            <a:fld id="{9FB59CC9-F288-4EEC-82D9-7C8832DB1B57}" type="slidenum">
              <a:rPr lang="de-DE"/>
              <a:pPr>
                <a:defRPr/>
              </a:pPr>
              <a:t>‹Nr.›</a:t>
            </a:fld>
            <a:endParaRPr lang="de-DE" dirty="0"/>
          </a:p>
        </p:txBody>
      </p:sp>
    </p:spTree>
    <p:extLst>
      <p:ext uri="{BB962C8B-B14F-4D97-AF65-F5344CB8AC3E}">
        <p14:creationId xmlns:p14="http://schemas.microsoft.com/office/powerpoint/2010/main" val="408252912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ere Inhaltsseite ohn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15169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haltsseite Standard">
    <p:spTree>
      <p:nvGrpSpPr>
        <p:cNvPr id="1" name=""/>
        <p:cNvGrpSpPr/>
        <p:nvPr/>
      </p:nvGrpSpPr>
      <p:grpSpPr>
        <a:xfrm>
          <a:off x="0" y="0"/>
          <a:ext cx="0" cy="0"/>
          <a:chOff x="0" y="0"/>
          <a:chExt cx="0" cy="0"/>
        </a:xfrm>
      </p:grpSpPr>
      <p:sp>
        <p:nvSpPr>
          <p:cNvPr id="2" name="Titel 1"/>
          <p:cNvSpPr>
            <a:spLocks noGrp="1"/>
          </p:cNvSpPr>
          <p:nvPr>
            <p:ph type="title"/>
          </p:nvPr>
        </p:nvSpPr>
        <p:spPr>
          <a:xfrm>
            <a:off x="495300" y="287338"/>
            <a:ext cx="6870700" cy="804862"/>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6" name="Inhaltsplatzhalter 2"/>
          <p:cNvSpPr>
            <a:spLocks noGrp="1"/>
          </p:cNvSpPr>
          <p:nvPr>
            <p:ph idx="1"/>
          </p:nvPr>
        </p:nvSpPr>
        <p:spPr>
          <a:xfrm>
            <a:off x="603501" y="1587500"/>
            <a:ext cx="6953000" cy="4648199"/>
          </a:xfrm>
          <a:prstGeom prst="rect">
            <a:avLst/>
          </a:prstGeom>
        </p:spPr>
        <p:txBody>
          <a:bodyPr lIns="0"/>
          <a:lstStyle>
            <a:lvl1pPr marL="342900" indent="-342900">
              <a:spcBef>
                <a:spcPts val="1000"/>
              </a:spcBef>
              <a:buClrTx/>
              <a:buFont typeface="Wingdings" charset="2"/>
              <a:buChar char="§"/>
              <a:defRPr sz="2000">
                <a:solidFill>
                  <a:schemeClr val="bg1"/>
                </a:solidFill>
                <a:latin typeface="Arial"/>
                <a:cs typeface="Arial"/>
              </a:defRPr>
            </a:lvl1pPr>
            <a:lvl2pPr>
              <a:spcBef>
                <a:spcPts val="1080"/>
              </a:spcBef>
              <a:buClrTx/>
              <a:defRPr sz="2000">
                <a:solidFill>
                  <a:schemeClr val="bg1"/>
                </a:solidFill>
                <a:latin typeface="Arial"/>
                <a:cs typeface="Arial"/>
              </a:defRPr>
            </a:lvl2pPr>
            <a:lvl3pPr>
              <a:spcBef>
                <a:spcPts val="1080"/>
              </a:spcBef>
              <a:buClrTx/>
              <a:defRPr sz="2000">
                <a:solidFill>
                  <a:schemeClr val="bg1"/>
                </a:solidFill>
                <a:latin typeface="Arial"/>
                <a:cs typeface="Arial"/>
              </a:defRPr>
            </a:lvl3pPr>
            <a:lvl4pPr>
              <a:spcBef>
                <a:spcPts val="1080"/>
              </a:spcBef>
              <a:buClrTx/>
              <a:defRPr sz="2000">
                <a:solidFill>
                  <a:schemeClr val="bg1"/>
                </a:solidFill>
                <a:latin typeface="Arial"/>
                <a:cs typeface="Arial"/>
              </a:defRPr>
            </a:lvl4pPr>
            <a:lvl5pPr>
              <a:spcBef>
                <a:spcPts val="1080"/>
              </a:spcBef>
              <a:buClrTx/>
              <a:defRPr sz="2000">
                <a:solidFill>
                  <a:schemeClr val="bg1"/>
                </a:solidFill>
                <a:latin typeface="Arial"/>
                <a:cs typeface="Aria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9D446AE8-CE94-4044-8CFC-DABF8BECBF8E}" type="slidenum">
              <a:rPr lang="de-DE"/>
              <a:pPr>
                <a:defRPr/>
              </a:pPr>
              <a:t>‹Nr.›</a:t>
            </a:fld>
            <a:endParaRPr lang="de-DE" dirty="0"/>
          </a:p>
        </p:txBody>
      </p:sp>
      <p:sp>
        <p:nvSpPr>
          <p:cNvPr id="5"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79826033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600200"/>
            <a:ext cx="4038600" cy="4525963"/>
          </a:xfrm>
          <a:prstGeom prst="rect">
            <a:avLst/>
          </a:prstGeom>
        </p:spPr>
        <p:txBody>
          <a:bodyPr/>
          <a:lstStyle>
            <a:lvl1pPr>
              <a:defRPr sz="2000">
                <a:solidFill>
                  <a:schemeClr val="bg1"/>
                </a:solidFill>
                <a:latin typeface="Arial"/>
                <a:cs typeface="Arial"/>
              </a:defRPr>
            </a:lvl1pPr>
            <a:lvl2pPr>
              <a:defRPr sz="2000">
                <a:solidFill>
                  <a:schemeClr val="bg1"/>
                </a:solidFill>
                <a:latin typeface="Arial"/>
                <a:cs typeface="Arial"/>
              </a:defRPr>
            </a:lvl2pPr>
            <a:lvl3pPr>
              <a:defRPr sz="2000">
                <a:solidFill>
                  <a:schemeClr val="bg1"/>
                </a:solidFill>
                <a:latin typeface="Arial"/>
                <a:cs typeface="Arial"/>
              </a:defRPr>
            </a:lvl3pPr>
            <a:lvl4pPr>
              <a:defRPr sz="2000">
                <a:solidFill>
                  <a:schemeClr val="bg1"/>
                </a:solidFill>
                <a:latin typeface="Arial"/>
                <a:cs typeface="Arial"/>
              </a:defRPr>
            </a:lvl4pPr>
            <a:lvl5pPr>
              <a:defRPr sz="2000">
                <a:solidFill>
                  <a:schemeClr val="bg1"/>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2000">
                <a:solidFill>
                  <a:srgbClr val="FFFFFF"/>
                </a:solidFill>
                <a:latin typeface="Arial"/>
                <a:cs typeface="Arial"/>
              </a:defRPr>
            </a:lvl3pPr>
            <a:lvl4pPr>
              <a:defRPr sz="2000">
                <a:solidFill>
                  <a:srgbClr val="FFFFFF"/>
                </a:solidFill>
                <a:latin typeface="Arial"/>
                <a:cs typeface="Arial"/>
              </a:defRPr>
            </a:lvl4pPr>
            <a:lvl5pPr>
              <a:defRPr sz="2000">
                <a:solidFill>
                  <a:srgbClr val="FFFFFF"/>
                </a:solidFill>
                <a:latin typeface="Arial"/>
                <a:cs typeface="Arial"/>
              </a:defRPr>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8" name="Titel 8"/>
          <p:cNvSpPr>
            <a:spLocks noGrp="1"/>
          </p:cNvSpPr>
          <p:nvPr>
            <p:ph type="title"/>
          </p:nvPr>
        </p:nvSpPr>
        <p:spPr>
          <a:xfrm>
            <a:off x="504825" y="152400"/>
            <a:ext cx="67214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5"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D4353987-F0DF-4C00-A1E4-46CCFB5278E2}" type="slidenum">
              <a:rPr lang="de-DE"/>
              <a:pPr>
                <a:defRPr/>
              </a:pPr>
              <a:t>‹Nr.›</a:t>
            </a:fld>
            <a:endParaRPr lang="de-DE" dirty="0"/>
          </a:p>
        </p:txBody>
      </p:sp>
      <p:sp>
        <p:nvSpPr>
          <p:cNvPr id="6"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63385663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Zwei Inhalte mit Untertitel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300" y="1535113"/>
            <a:ext cx="4040188"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4" name="Inhaltsplatzhalter 3"/>
          <p:cNvSpPr>
            <a:spLocks noGrp="1"/>
          </p:cNvSpPr>
          <p:nvPr>
            <p:ph sz="half" idx="2"/>
          </p:nvPr>
        </p:nvSpPr>
        <p:spPr>
          <a:xfrm>
            <a:off x="469900" y="2174875"/>
            <a:ext cx="4040188"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dirty="0"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000">
                <a:solidFill>
                  <a:srgbClr val="FFFFFF"/>
                </a:solidFill>
                <a:latin typeface="Arial"/>
                <a:cs typeface="Arial"/>
              </a:defRPr>
            </a:lvl1pPr>
            <a:lvl2pPr>
              <a:defRPr sz="2000">
                <a:solidFill>
                  <a:srgbClr val="FFFFFF"/>
                </a:solidFill>
                <a:latin typeface="Arial"/>
                <a:cs typeface="Arial"/>
              </a:defRPr>
            </a:lvl2pPr>
            <a:lvl3pPr>
              <a:defRPr sz="1800">
                <a:solidFill>
                  <a:srgbClr val="FFFFFF"/>
                </a:solidFill>
                <a:latin typeface="Arial"/>
                <a:cs typeface="Arial"/>
              </a:defRPr>
            </a:lvl3pPr>
            <a:lvl4pPr>
              <a:defRPr sz="1600">
                <a:solidFill>
                  <a:srgbClr val="FFFFFF"/>
                </a:solidFill>
                <a:latin typeface="Arial"/>
                <a:cs typeface="Arial"/>
              </a:defRPr>
            </a:lvl4pPr>
            <a:lvl5pPr>
              <a:defRPr sz="1600">
                <a:solidFill>
                  <a:srgbClr val="FFFFFF"/>
                </a:solidFill>
                <a:latin typeface="Arial"/>
                <a:cs typeface="Arial"/>
              </a:defRPr>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DE" dirty="0"/>
          </a:p>
        </p:txBody>
      </p:sp>
      <p:sp>
        <p:nvSpPr>
          <p:cNvPr id="10" name="Titel 8"/>
          <p:cNvSpPr>
            <a:spLocks noGrp="1"/>
          </p:cNvSpPr>
          <p:nvPr>
            <p:ph type="title"/>
          </p:nvPr>
        </p:nvSpPr>
        <p:spPr>
          <a:xfrm>
            <a:off x="504825" y="152400"/>
            <a:ext cx="68230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7"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43FBC030-2004-4344-8F4F-ED514D7FCA79}" type="slidenum">
              <a:rPr lang="de-DE"/>
              <a:pPr>
                <a:defRPr/>
              </a:pPr>
              <a:t>‹Nr.›</a:t>
            </a:fld>
            <a:endParaRPr lang="de-DE" dirty="0"/>
          </a:p>
        </p:txBody>
      </p:sp>
      <p:sp>
        <p:nvSpPr>
          <p:cNvPr id="8"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76401277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ur Titel / leere Seite">
    <p:spTree>
      <p:nvGrpSpPr>
        <p:cNvPr id="1" name=""/>
        <p:cNvGrpSpPr/>
        <p:nvPr/>
      </p:nvGrpSpPr>
      <p:grpSpPr>
        <a:xfrm>
          <a:off x="0" y="0"/>
          <a:ext cx="0" cy="0"/>
          <a:chOff x="0" y="0"/>
          <a:chExt cx="0" cy="0"/>
        </a:xfrm>
      </p:grpSpPr>
      <p:sp>
        <p:nvSpPr>
          <p:cNvPr id="6" name="Titel 8"/>
          <p:cNvSpPr>
            <a:spLocks noGrp="1"/>
          </p:cNvSpPr>
          <p:nvPr>
            <p:ph type="title"/>
          </p:nvPr>
        </p:nvSpPr>
        <p:spPr>
          <a:xfrm>
            <a:off x="504825" y="152400"/>
            <a:ext cx="6772275" cy="939800"/>
          </a:xfrm>
          <a:prstGeom prst="rect">
            <a:avLst/>
          </a:prstGeom>
        </p:spPr>
        <p:txBody>
          <a:bodyPr vert="horz" anchor="b" anchorCtr="0"/>
          <a:lstStyle>
            <a:lvl1pPr algn="l">
              <a:defRPr sz="2800">
                <a:solidFill>
                  <a:srgbClr val="2D3C41"/>
                </a:solidFill>
              </a:defRPr>
            </a:lvl1pPr>
          </a:lstStyle>
          <a:p>
            <a:r>
              <a:rPr lang="de-CH" dirty="0" smtClean="0"/>
              <a:t>Mastertitelformat bearbeiten</a:t>
            </a:r>
            <a:endParaRPr lang="de-DE" dirty="0"/>
          </a:p>
        </p:txBody>
      </p:sp>
      <p:sp>
        <p:nvSpPr>
          <p:cNvPr id="3" name="Foliennummernplatzhalter 3"/>
          <p:cNvSpPr>
            <a:spLocks noGrp="1"/>
          </p:cNvSpPr>
          <p:nvPr>
            <p:ph type="sldNum" sz="quarter" idx="10"/>
          </p:nvPr>
        </p:nvSpPr>
        <p:spPr>
          <a:xfrm>
            <a:off x="8313738" y="6407150"/>
            <a:ext cx="568325" cy="365125"/>
          </a:xfrm>
        </p:spPr>
        <p:txBody>
          <a:bodyPr/>
          <a:lstStyle>
            <a:lvl1pPr algn="r">
              <a:defRPr sz="1000">
                <a:solidFill>
                  <a:srgbClr val="2D3C41"/>
                </a:solidFill>
              </a:defRPr>
            </a:lvl1pPr>
          </a:lstStyle>
          <a:p>
            <a:pPr>
              <a:defRPr/>
            </a:pPr>
            <a:fld id="{1F1658C6-00C6-4CCF-A184-1DA48861E905}" type="slidenum">
              <a:rPr lang="de-DE"/>
              <a:pPr>
                <a:defRPr/>
              </a:pPr>
              <a:t>‹Nr.›</a:t>
            </a:fld>
            <a:endParaRPr lang="de-DE" dirty="0"/>
          </a:p>
        </p:txBody>
      </p:sp>
      <p:sp>
        <p:nvSpPr>
          <p:cNvPr id="4" name="Fußzeilenplatzhalter 6"/>
          <p:cNvSpPr>
            <a:spLocks noGrp="1"/>
          </p:cNvSpPr>
          <p:nvPr>
            <p:ph type="ftr" sz="quarter" idx="11"/>
          </p:nvPr>
        </p:nvSpPr>
        <p:spPr>
          <a:xfrm>
            <a:off x="577850" y="6405563"/>
            <a:ext cx="5518150" cy="365125"/>
          </a:xfrm>
        </p:spPr>
        <p:txBody>
          <a:bodyPr/>
          <a:lstStyle>
            <a:lvl1pPr algn="l">
              <a:defRPr sz="1000">
                <a:solidFill>
                  <a:srgbClr val="2D3C41"/>
                </a:solidFill>
              </a:defRPr>
            </a:lvl1pPr>
          </a:lstStyle>
          <a:p>
            <a:pPr>
              <a:defRPr/>
            </a:pPr>
            <a:endParaRPr lang="de-DE"/>
          </a:p>
        </p:txBody>
      </p:sp>
    </p:spTree>
    <p:extLst>
      <p:ext uri="{BB962C8B-B14F-4D97-AF65-F5344CB8AC3E}">
        <p14:creationId xmlns:p14="http://schemas.microsoft.com/office/powerpoint/2010/main" val="13020440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01_Investing">
    <p:spTree>
      <p:nvGrpSpPr>
        <p:cNvPr id="1" name=""/>
        <p:cNvGrpSpPr/>
        <p:nvPr/>
      </p:nvGrpSpPr>
      <p:grpSpPr>
        <a:xfrm>
          <a:off x="0" y="0"/>
          <a:ext cx="0" cy="0"/>
          <a:chOff x="0" y="0"/>
          <a:chExt cx="0" cy="0"/>
        </a:xfrm>
      </p:grpSpPr>
      <p:pic>
        <p:nvPicPr>
          <p:cNvPr id="4" name="Picture 11" descr="Wirtschaftsstandort">
            <a:hlinkClick r:id="rId2" action="ppaction://hlinksldjump"/>
          </p:cNvPr>
          <p:cNvPicPr>
            <a:picLocks noChangeAspect="1" noChangeArrowheads="1"/>
          </p:cNvPicPr>
          <p:nvPr userDrawn="1"/>
        </p:nvPicPr>
        <p:blipFill>
          <a:blip r:embed="rId3"/>
          <a:srcRect/>
          <a:stretch>
            <a:fillRect/>
          </a:stretch>
        </p:blipFill>
        <p:spPr bwMode="auto">
          <a:xfrm>
            <a:off x="550863" y="309563"/>
            <a:ext cx="492125" cy="358775"/>
          </a:xfrm>
          <a:prstGeom prst="rect">
            <a:avLst/>
          </a:prstGeom>
          <a:ln>
            <a:noFill/>
          </a:ln>
          <a:effectLst>
            <a:outerShdw blurRad="292100" dist="139700" dir="2700000" algn="tl" rotWithShape="0">
              <a:srgbClr val="333333">
                <a:alpha val="65000"/>
              </a:srgbClr>
            </a:outerShdw>
          </a:effectLst>
        </p:spPr>
      </p:pic>
      <p:sp>
        <p:nvSpPr>
          <p:cNvPr id="5" name="Rechteck 10"/>
          <p:cNvSpPr>
            <a:spLocks noChangeArrowheads="1"/>
          </p:cNvSpPr>
          <p:nvPr userDrawn="1"/>
        </p:nvSpPr>
        <p:spPr bwMode="auto">
          <a:xfrm>
            <a:off x="1074738" y="447675"/>
            <a:ext cx="5603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de-CH" sz="1100">
                <a:solidFill>
                  <a:srgbClr val="2D3C41"/>
                </a:solidFill>
                <a:cs typeface="Arial" charset="0"/>
              </a:rPr>
              <a:t>Invest</a:t>
            </a:r>
          </a:p>
        </p:txBody>
      </p:sp>
      <p:cxnSp>
        <p:nvCxnSpPr>
          <p:cNvPr id="6" name="Gerade Verbindung 29"/>
          <p:cNvCxnSpPr/>
          <p:nvPr userDrawn="1"/>
        </p:nvCxnSpPr>
        <p:spPr>
          <a:xfrm flipV="1">
            <a:off x="539750" y="720725"/>
            <a:ext cx="8459788" cy="0"/>
          </a:xfrm>
          <a:prstGeom prst="line">
            <a:avLst/>
          </a:prstGeom>
          <a:ln>
            <a:solidFill>
              <a:srgbClr val="009933"/>
            </a:solidFill>
          </a:ln>
        </p:spPr>
        <p:style>
          <a:lnRef idx="1">
            <a:schemeClr val="accent1"/>
          </a:lnRef>
          <a:fillRef idx="0">
            <a:schemeClr val="accent1"/>
          </a:fillRef>
          <a:effectRef idx="0">
            <a:schemeClr val="accent1"/>
          </a:effectRef>
          <a:fontRef idx="minor">
            <a:schemeClr val="tx1"/>
          </a:fontRef>
        </p:style>
      </p:cxnSp>
      <p:pic>
        <p:nvPicPr>
          <p:cNvPr id="8" name="Grafik 12" descr="sg_business-location_post-it_110231.jpg">
            <a:hlinkClick r:id="rId4" action="ppaction://hlinksldjump"/>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220075" y="47625"/>
            <a:ext cx="7350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a:spLocks noGrp="1"/>
          </p:cNvSpPr>
          <p:nvPr>
            <p:ph type="title"/>
          </p:nvPr>
        </p:nvSpPr>
        <p:spPr>
          <a:xfrm>
            <a:off x="540000" y="900000"/>
            <a:ext cx="8208963" cy="519113"/>
          </a:xfrm>
          <a:prstGeom prst="rect">
            <a:avLst/>
          </a:prstGeom>
        </p:spPr>
        <p:txBody>
          <a:bodyPr lIns="0"/>
          <a:lstStyle>
            <a:lvl1pPr algn="l">
              <a:defRPr b="0" i="0">
                <a:solidFill>
                  <a:schemeClr val="tx1"/>
                </a:solidFill>
              </a:defRPr>
            </a:lvl1pPr>
          </a:lstStyle>
          <a:p>
            <a:r>
              <a:rPr lang="de-DE" smtClean="0"/>
              <a:t>Titelmasterformat durch Klicken bearbeiten</a:t>
            </a:r>
            <a:endParaRPr lang="de-CH" dirty="0"/>
          </a:p>
        </p:txBody>
      </p:sp>
      <p:sp>
        <p:nvSpPr>
          <p:cNvPr id="10" name="Inhaltsplatzhalter 2"/>
          <p:cNvSpPr>
            <a:spLocks noGrp="1"/>
          </p:cNvSpPr>
          <p:nvPr>
            <p:ph idx="1"/>
          </p:nvPr>
        </p:nvSpPr>
        <p:spPr>
          <a:xfrm>
            <a:off x="540000" y="1677988"/>
            <a:ext cx="8229600" cy="4979987"/>
          </a:xfrm>
          <a:prstGeom prst="rect">
            <a:avLst/>
          </a:prstGeom>
        </p:spPr>
        <p:txBody>
          <a:bodyPr lIns="0"/>
          <a:lstStyle>
            <a:lvl1pPr>
              <a:buClr>
                <a:srgbClr val="009933"/>
              </a:buClr>
              <a:defRPr/>
            </a:lvl1pPr>
            <a:lvl2pPr>
              <a:buClr>
                <a:srgbClr val="CCCC00"/>
              </a:buClr>
              <a:defRPr/>
            </a:lvl2pPr>
            <a:lvl3pPr>
              <a:buClr>
                <a:srgbClr val="CCCC00"/>
              </a:buClr>
              <a:defRPr/>
            </a:lvl3pPr>
            <a:lvl4pPr>
              <a:buClr>
                <a:srgbClr val="CCCC00"/>
              </a:buClr>
              <a:defRPr/>
            </a:lvl4pPr>
            <a:lvl5pPr>
              <a:buClr>
                <a:srgbClr val="CCCC00"/>
              </a:buClr>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Tree>
    <p:extLst>
      <p:ext uri="{BB962C8B-B14F-4D97-AF65-F5344CB8AC3E}">
        <p14:creationId xmlns:p14="http://schemas.microsoft.com/office/powerpoint/2010/main" val="737896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elmaster">
    <p:spTree>
      <p:nvGrpSpPr>
        <p:cNvPr id="1" name=""/>
        <p:cNvGrpSpPr/>
        <p:nvPr/>
      </p:nvGrpSpPr>
      <p:grpSpPr>
        <a:xfrm>
          <a:off x="0" y="0"/>
          <a:ext cx="0" cy="0"/>
          <a:chOff x="0" y="0"/>
          <a:chExt cx="0" cy="0"/>
        </a:xfrm>
      </p:grpSpPr>
      <p:sp>
        <p:nvSpPr>
          <p:cNvPr id="7" name="Rechteck 17"/>
          <p:cNvSpPr/>
          <p:nvPr userDrawn="1"/>
        </p:nvSpPr>
        <p:spPr>
          <a:xfrm>
            <a:off x="336550" y="2062163"/>
            <a:ext cx="8510588" cy="4294187"/>
          </a:xfrm>
          <a:prstGeom prst="rect">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8" name="Bild 19" descr="SGBA_Logo_RGB.jpg">
            <a:hlinkClick r:id="" action="ppaction://noaction"/>
          </p:cNvPr>
          <p:cNvPicPr>
            <a:picLocks noChangeAspect="1"/>
          </p:cNvPicPr>
          <p:nvPr userDrawn="1"/>
        </p:nvPicPr>
        <p:blipFill>
          <a:blip r:embed="rId2"/>
          <a:srcRect/>
          <a:stretch>
            <a:fillRect/>
          </a:stretch>
        </p:blipFill>
        <p:spPr bwMode="auto">
          <a:xfrm>
            <a:off x="6481763" y="274638"/>
            <a:ext cx="2341562" cy="1447800"/>
          </a:xfrm>
          <a:prstGeom prst="rect">
            <a:avLst/>
          </a:prstGeom>
          <a:noFill/>
          <a:ln w="9525">
            <a:noFill/>
            <a:miter lim="800000"/>
            <a:headEnd/>
            <a:tailEnd/>
          </a:ln>
        </p:spPr>
      </p:pic>
      <p:sp>
        <p:nvSpPr>
          <p:cNvPr id="9" name="Rechtwinkliges Dreieck 22"/>
          <p:cNvSpPr/>
          <p:nvPr userDrawn="1"/>
        </p:nvSpPr>
        <p:spPr>
          <a:xfrm flipH="1" flipV="1">
            <a:off x="8027988" y="6334125"/>
            <a:ext cx="360362" cy="271463"/>
          </a:xfrm>
          <a:prstGeom prst="rtTriangle">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
        <p:nvSpPr>
          <p:cNvPr id="6" name="Titel 5"/>
          <p:cNvSpPr>
            <a:spLocks noGrp="1"/>
          </p:cNvSpPr>
          <p:nvPr>
            <p:ph type="title"/>
          </p:nvPr>
        </p:nvSpPr>
        <p:spPr>
          <a:xfrm>
            <a:off x="476250" y="2278063"/>
            <a:ext cx="6005513" cy="1143000"/>
          </a:xfrm>
          <a:prstGeom prst="rect">
            <a:avLst/>
          </a:prstGeom>
        </p:spPr>
        <p:txBody>
          <a:bodyPr/>
          <a:lstStyle/>
          <a:p>
            <a:r>
              <a:rPr lang="de-DE" smtClean="0"/>
              <a:t>Titelmasterformat durch Klicken bearbeiten</a:t>
            </a:r>
            <a:endParaRPr lang="de-DE" dirty="0"/>
          </a:p>
        </p:txBody>
      </p:sp>
      <p:sp>
        <p:nvSpPr>
          <p:cNvPr id="30" name="Textplatzhalter 29"/>
          <p:cNvSpPr>
            <a:spLocks noGrp="1"/>
          </p:cNvSpPr>
          <p:nvPr>
            <p:ph type="body" sz="quarter" idx="12"/>
          </p:nvPr>
        </p:nvSpPr>
        <p:spPr>
          <a:xfrm>
            <a:off x="514350" y="3878263"/>
            <a:ext cx="5967413" cy="1422400"/>
          </a:xfrm>
          <a:prstGeom prst="rect">
            <a:avLst/>
          </a:prstGeom>
        </p:spPr>
        <p:txBody>
          <a:bodyPr vert="horz"/>
          <a:lstStyle>
            <a:lvl1pPr>
              <a:spcBef>
                <a:spcPts val="1000"/>
              </a:spcBef>
              <a:defRPr sz="2400"/>
            </a:lvl1pPr>
            <a:lvl2pPr>
              <a:spcBef>
                <a:spcPts val="1000"/>
              </a:spcBef>
              <a:defRPr sz="2400"/>
            </a:lvl2pPr>
            <a:lvl3pPr>
              <a:spcBef>
                <a:spcPts val="1000"/>
              </a:spcBef>
              <a:defRPr sz="2400"/>
            </a:lvl3pPr>
            <a:lvl4pPr>
              <a:spcBef>
                <a:spcPts val="1000"/>
              </a:spcBef>
              <a:defRPr sz="2400"/>
            </a:lvl4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31" name="Textplatzhalter 17"/>
          <p:cNvSpPr>
            <a:spLocks noGrp="1"/>
          </p:cNvSpPr>
          <p:nvPr>
            <p:ph type="body" sz="quarter" idx="16"/>
          </p:nvPr>
        </p:nvSpPr>
        <p:spPr>
          <a:xfrm>
            <a:off x="520700" y="6410325"/>
            <a:ext cx="6159500" cy="269875"/>
          </a:xfrm>
          <a:prstGeom prst="rect">
            <a:avLst/>
          </a:prstGeom>
        </p:spPr>
        <p:txBody>
          <a:bodyPr/>
          <a:lstStyle>
            <a:lvl1pPr marL="0" indent="0">
              <a:buNone/>
              <a:defRPr sz="1000">
                <a:solidFill>
                  <a:srgbClr val="2D3C41"/>
                </a:solidFill>
              </a:defRPr>
            </a:lvl1pPr>
          </a:lstStyle>
          <a:p>
            <a:pPr lvl="0"/>
            <a:r>
              <a:rPr lang="en-US" dirty="0" smtClean="0"/>
              <a:t>Textmasterformate durch Klicken bearbeiten</a:t>
            </a:r>
          </a:p>
        </p:txBody>
      </p:sp>
      <p:sp>
        <p:nvSpPr>
          <p:cNvPr id="11" name="Textplatzhalter 10"/>
          <p:cNvSpPr>
            <a:spLocks noGrp="1"/>
          </p:cNvSpPr>
          <p:nvPr>
            <p:ph type="body" sz="quarter" idx="17"/>
          </p:nvPr>
        </p:nvSpPr>
        <p:spPr>
          <a:xfrm>
            <a:off x="5334000" y="1485901"/>
            <a:ext cx="2608263" cy="381000"/>
          </a:xfrm>
          <a:prstGeom prst="rect">
            <a:avLst/>
          </a:prstGeom>
        </p:spPr>
        <p:txBody>
          <a:bodyPr vert="horz"/>
          <a:lstStyle>
            <a:lvl1pPr algn="r">
              <a:defRPr sz="1600">
                <a:solidFill>
                  <a:srgbClr val="2D3C41"/>
                </a:solidFill>
              </a:defRPr>
            </a:lvl1pPr>
            <a:lvl2pPr>
              <a:defRPr sz="1000"/>
            </a:lvl2pPr>
            <a:lvl3pPr>
              <a:defRPr sz="1000"/>
            </a:lvl3pPr>
            <a:lvl4pPr>
              <a:defRPr sz="1000"/>
            </a:lvl4pPr>
            <a:lvl5pPr>
              <a:defRPr sz="1000"/>
            </a:lvl5pPr>
          </a:lstStyle>
          <a:p>
            <a:pPr lvl="0"/>
            <a:r>
              <a:rPr lang="de-DE" smtClean="0"/>
              <a:t>Textmasterformate durch Klicken bearbeiten</a:t>
            </a:r>
          </a:p>
        </p:txBody>
      </p:sp>
      <p:sp>
        <p:nvSpPr>
          <p:cNvPr id="10" name="Foliennummernplatzhalter 3"/>
          <p:cNvSpPr>
            <a:spLocks noGrp="1"/>
          </p:cNvSpPr>
          <p:nvPr>
            <p:ph type="sldNum" sz="quarter" idx="18"/>
          </p:nvPr>
        </p:nvSpPr>
        <p:spPr>
          <a:xfrm>
            <a:off x="8313738" y="6407150"/>
            <a:ext cx="568325" cy="365125"/>
          </a:xfrm>
        </p:spPr>
        <p:txBody>
          <a:bodyPr/>
          <a:lstStyle>
            <a:lvl1pPr algn="r">
              <a:defRPr sz="1000">
                <a:solidFill>
                  <a:srgbClr val="2D3C41"/>
                </a:solidFill>
              </a:defRPr>
            </a:lvl1pPr>
          </a:lstStyle>
          <a:p>
            <a:pPr>
              <a:defRPr/>
            </a:pPr>
            <a:fld id="{9FB59CC9-F288-4EEC-82D9-7C8832DB1B57}" type="slidenum">
              <a:rPr lang="de-DE"/>
              <a:pPr>
                <a:defRPr/>
              </a:pPr>
              <a:t>‹Nr.›</a:t>
            </a:fld>
            <a:endParaRPr lang="de-DE" dirty="0"/>
          </a:p>
        </p:txBody>
      </p:sp>
    </p:spTree>
    <p:extLst>
      <p:ext uri="{BB962C8B-B14F-4D97-AF65-F5344CB8AC3E}">
        <p14:creationId xmlns:p14="http://schemas.microsoft.com/office/powerpoint/2010/main" val="1679800259"/>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Titel ohne Text">
    <p:spTree>
      <p:nvGrpSpPr>
        <p:cNvPr id="1" name=""/>
        <p:cNvGrpSpPr/>
        <p:nvPr/>
      </p:nvGrpSpPr>
      <p:grpSpPr>
        <a:xfrm>
          <a:off x="0" y="0"/>
          <a:ext cx="0" cy="0"/>
          <a:chOff x="0" y="0"/>
          <a:chExt cx="0" cy="0"/>
        </a:xfrm>
      </p:grpSpPr>
      <p:sp>
        <p:nvSpPr>
          <p:cNvPr id="3" name="Rechtwinkliges Dreieck 13"/>
          <p:cNvSpPr/>
          <p:nvPr userDrawn="1"/>
        </p:nvSpPr>
        <p:spPr>
          <a:xfrm flipH="1" flipV="1">
            <a:off x="8027988" y="6334125"/>
            <a:ext cx="360362" cy="271463"/>
          </a:xfrm>
          <a:prstGeom prst="rtTriangle">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
        <p:nvSpPr>
          <p:cNvPr id="4" name="Foliennummernplatzhalter 5"/>
          <p:cNvSpPr txBox="1">
            <a:spLocks/>
          </p:cNvSpPr>
          <p:nvPr userDrawn="1"/>
        </p:nvSpPr>
        <p:spPr>
          <a:xfrm>
            <a:off x="6762750" y="6392863"/>
            <a:ext cx="2133600" cy="300037"/>
          </a:xfrm>
          <a:prstGeom prst="rect">
            <a:avLst/>
          </a:prstGeom>
        </p:spPr>
        <p:txBody>
          <a:bodyPr anchor="ctr"/>
          <a:lstStyle>
            <a:lvl1pPr algn="r">
              <a:defRPr sz="1200">
                <a:solidFill>
                  <a:schemeClr val="tx1">
                    <a:tint val="75000"/>
                  </a:schemeClr>
                </a:solidFill>
              </a:defRPr>
            </a:lvl1pPr>
          </a:lstStyle>
          <a:p>
            <a:pPr fontAlgn="base">
              <a:spcBef>
                <a:spcPct val="0"/>
              </a:spcBef>
              <a:spcAft>
                <a:spcPct val="0"/>
              </a:spcAft>
              <a:defRPr/>
            </a:pPr>
            <a:fld id="{4B3FE05E-D214-4A74-841A-D9245C726E8C}" type="slidenum">
              <a:rPr lang="de-DE" sz="1000" smtClean="0">
                <a:solidFill>
                  <a:srgbClr val="2D3C41"/>
                </a:solidFill>
              </a:rPr>
              <a:pPr fontAlgn="base">
                <a:spcBef>
                  <a:spcPct val="0"/>
                </a:spcBef>
                <a:spcAft>
                  <a:spcPct val="0"/>
                </a:spcAft>
                <a:defRPr/>
              </a:pPr>
              <a:t>‹Nr.›</a:t>
            </a:fld>
            <a:endParaRPr lang="de-DE" sz="1000" dirty="0">
              <a:solidFill>
                <a:srgbClr val="2D3C41"/>
              </a:solidFill>
            </a:endParaRPr>
          </a:p>
        </p:txBody>
      </p:sp>
      <p:sp>
        <p:nvSpPr>
          <p:cNvPr id="5" name="Rechteck 10"/>
          <p:cNvSpPr/>
          <p:nvPr userDrawn="1"/>
        </p:nvSpPr>
        <p:spPr>
          <a:xfrm>
            <a:off x="336550" y="2062163"/>
            <a:ext cx="8510588" cy="4294187"/>
          </a:xfrm>
          <a:prstGeom prst="rect">
            <a:avLst/>
          </a:prstGeom>
          <a:solidFill>
            <a:srgbClr val="2D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6" name="Bild 14" descr="SGBA_Logo_RG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1763" y="274638"/>
            <a:ext cx="23415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platzhalter 17"/>
          <p:cNvSpPr>
            <a:spLocks noGrp="1"/>
          </p:cNvSpPr>
          <p:nvPr>
            <p:ph type="body" sz="quarter" idx="16"/>
          </p:nvPr>
        </p:nvSpPr>
        <p:spPr>
          <a:xfrm>
            <a:off x="520700" y="6410325"/>
            <a:ext cx="6159500" cy="269875"/>
          </a:xfrm>
          <a:prstGeom prst="rect">
            <a:avLst/>
          </a:prstGeom>
        </p:spPr>
        <p:txBody>
          <a:bodyPr/>
          <a:lstStyle>
            <a:lvl1pPr marL="0" indent="0">
              <a:buNone/>
              <a:defRPr sz="1000">
                <a:solidFill>
                  <a:srgbClr val="2D3C41"/>
                </a:solidFill>
                <a:latin typeface="Arial"/>
                <a:cs typeface="Arial"/>
              </a:defRPr>
            </a:lvl1pPr>
          </a:lstStyle>
          <a:p>
            <a:pPr lvl="0"/>
            <a:r>
              <a:rPr lang="en-US" dirty="0" smtClean="0"/>
              <a:t>Textmasterformate durch Klicken bearbeiten</a:t>
            </a:r>
          </a:p>
        </p:txBody>
      </p:sp>
    </p:spTree>
    <p:extLst>
      <p:ext uri="{BB962C8B-B14F-4D97-AF65-F5344CB8AC3E}">
        <p14:creationId xmlns:p14="http://schemas.microsoft.com/office/powerpoint/2010/main" val="4008107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914400" y="817563"/>
            <a:ext cx="6172200" cy="401637"/>
          </a:xfrm>
          <a:prstGeom prst="rect">
            <a:avLst/>
          </a:prstGeom>
        </p:spPr>
        <p:txBody>
          <a:bodyPr/>
          <a:lstStyle/>
          <a:p>
            <a:r>
              <a:rPr lang="de-DE" smtClean="0"/>
              <a:t>Titelmasterformat durch Klicken bearbeiten</a:t>
            </a:r>
            <a:endParaRPr lang="de-CH"/>
          </a:p>
        </p:txBody>
      </p:sp>
      <p:sp>
        <p:nvSpPr>
          <p:cNvPr id="3" name="Rectangle 17"/>
          <p:cNvSpPr>
            <a:spLocks noGrp="1" noChangeArrowheads="1"/>
          </p:cNvSpPr>
          <p:nvPr>
            <p:ph type="sldNum" sz="quarter" idx="10"/>
          </p:nvPr>
        </p:nvSpPr>
        <p:spPr>
          <a:ln/>
        </p:spPr>
        <p:txBody>
          <a:bodyPr/>
          <a:lstStyle>
            <a:lvl1pPr>
              <a:defRPr/>
            </a:lvl1pPr>
          </a:lstStyle>
          <a:p>
            <a:pPr>
              <a:defRPr/>
            </a:pPr>
            <a:fld id="{A147C93C-9B17-46B2-9071-6F8950DF6CB4}" type="slidenum">
              <a:rPr lang="de-DE"/>
              <a:pPr>
                <a:defRPr/>
              </a:pPr>
              <a:t>‹Nr.›</a:t>
            </a:fld>
            <a:endParaRPr lang="de-DE"/>
          </a:p>
        </p:txBody>
      </p:sp>
    </p:spTree>
    <p:extLst>
      <p:ext uri="{BB962C8B-B14F-4D97-AF65-F5344CB8AC3E}">
        <p14:creationId xmlns:p14="http://schemas.microsoft.com/office/powerpoint/2010/main" val="83712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817563"/>
            <a:ext cx="6172200" cy="401637"/>
          </a:xfrm>
          <a:prstGeom prst="rect">
            <a:avLst/>
          </a:prstGeom>
        </p:spPr>
        <p:txBody>
          <a:bodyPr/>
          <a:lstStyle/>
          <a:p>
            <a:r>
              <a:rPr lang="de-DE" smtClean="0"/>
              <a:t>Titelmasterformat durch Klicken bearbeiten</a:t>
            </a:r>
            <a:endParaRPr lang="de-CH"/>
          </a:p>
        </p:txBody>
      </p:sp>
      <p:sp>
        <p:nvSpPr>
          <p:cNvPr id="3" name="Inhaltsplatzhalter 2"/>
          <p:cNvSpPr>
            <a:spLocks noGrp="1"/>
          </p:cNvSpPr>
          <p:nvPr>
            <p:ph idx="1"/>
          </p:nvPr>
        </p:nvSpPr>
        <p:spPr>
          <a:xfrm>
            <a:off x="914400" y="1600200"/>
            <a:ext cx="7696200" cy="457200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17"/>
          <p:cNvSpPr>
            <a:spLocks noGrp="1" noChangeArrowheads="1"/>
          </p:cNvSpPr>
          <p:nvPr>
            <p:ph type="sldNum" sz="quarter" idx="10"/>
          </p:nvPr>
        </p:nvSpPr>
        <p:spPr/>
        <p:txBody>
          <a:bodyPr/>
          <a:lstStyle>
            <a:lvl1pPr>
              <a:defRPr/>
            </a:lvl1pPr>
          </a:lstStyle>
          <a:p>
            <a:pPr>
              <a:defRPr/>
            </a:pPr>
            <a:fld id="{A386D878-FB9F-446B-ADB4-C329CC276AF1}" type="slidenum">
              <a:rPr lang="de-DE"/>
              <a:pPr>
                <a:defRPr/>
              </a:pPr>
              <a:t>‹Nr.›</a:t>
            </a:fld>
            <a:endParaRPr lang="de-DE"/>
          </a:p>
        </p:txBody>
      </p:sp>
    </p:spTree>
    <p:extLst>
      <p:ext uri="{BB962C8B-B14F-4D97-AF65-F5344CB8AC3E}">
        <p14:creationId xmlns:p14="http://schemas.microsoft.com/office/powerpoint/2010/main" val="1482109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9A0E62E3-23DC-4FA9-8A05-9E2F452C5412}" type="datetime1">
              <a:rPr lang="de-DE" smtClean="0"/>
              <a:t>01.10.2018</a:t>
            </a:fld>
            <a:endParaRPr lang="de-DE"/>
          </a:p>
        </p:txBody>
      </p:sp>
      <p:sp>
        <p:nvSpPr>
          <p:cNvPr id="3" name="Rectangle 5"/>
          <p:cNvSpPr>
            <a:spLocks noGrp="1" noChangeArrowheads="1"/>
          </p:cNvSpPr>
          <p:nvPr>
            <p:ph type="ftr" sz="quarter" idx="11"/>
          </p:nvPr>
        </p:nvSpPr>
        <p:spPr/>
        <p:txBody>
          <a:bodyPr/>
          <a:lstStyle>
            <a:lvl1pPr>
              <a:defRPr/>
            </a:lvl1pPr>
          </a:lstStyle>
          <a:p>
            <a:pPr>
              <a:defRPr/>
            </a:pPr>
            <a:endParaRPr lang="de-DE"/>
          </a:p>
        </p:txBody>
      </p:sp>
      <p:sp>
        <p:nvSpPr>
          <p:cNvPr id="4" name="Rectangle 6"/>
          <p:cNvSpPr>
            <a:spLocks noGrp="1" noChangeArrowheads="1"/>
          </p:cNvSpPr>
          <p:nvPr>
            <p:ph type="sldNum" sz="quarter" idx="12"/>
          </p:nvPr>
        </p:nvSpPr>
        <p:spPr/>
        <p:txBody>
          <a:bodyPr/>
          <a:lstStyle>
            <a:lvl1pPr>
              <a:defRPr/>
            </a:lvl1pPr>
          </a:lstStyle>
          <a:p>
            <a:pPr>
              <a:defRPr/>
            </a:pPr>
            <a:fld id="{30892910-1E5D-4F96-8CA8-370E55B1F29A}" type="slidenum">
              <a:rPr lang="de-CH"/>
              <a:pPr>
                <a:defRPr/>
              </a:pPr>
              <a:t>‹Nr.›</a:t>
            </a:fld>
            <a:endParaRPr lang="de-CH"/>
          </a:p>
        </p:txBody>
      </p:sp>
    </p:spTree>
    <p:extLst>
      <p:ext uri="{BB962C8B-B14F-4D97-AF65-F5344CB8AC3E}">
        <p14:creationId xmlns:p14="http://schemas.microsoft.com/office/powerpoint/2010/main" val="1825298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1.jpeg"/><Relationship Id="rId4" Type="http://schemas.openxmlformats.org/officeDocument/2006/relationships/slideLayout" Target="../slideLayouts/slideLayout68.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slideLayout" Target="../slideLayouts/slideLayout61.xml"/><Relationship Id="rId7"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2D3C41"/>
                </a:solidFill>
                <a:cs typeface="+mn-cs"/>
              </a:defRPr>
            </a:lvl1pPr>
          </a:lstStyle>
          <a:p>
            <a:pPr fontAlgn="base">
              <a:spcBef>
                <a:spcPct val="0"/>
              </a:spcBef>
              <a:spcAft>
                <a:spcPct val="0"/>
              </a:spcAft>
              <a:defRPr/>
            </a:pPr>
            <a:endParaRPr lang="de-DE"/>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lIns="91440" tIns="45720" rIns="91440" bIns="45720" rtlCol="0" anchor="ctr"/>
          <a:lstStyle>
            <a:lvl1pPr algn="r">
              <a:defRPr sz="1000">
                <a:solidFill>
                  <a:srgbClr val="2D3C41"/>
                </a:solidFill>
                <a:latin typeface="Arial" pitchFamily="34" charset="0"/>
                <a:cs typeface="+mn-cs"/>
              </a:defRPr>
            </a:lvl1pPr>
          </a:lstStyle>
          <a:p>
            <a:pPr fontAlgn="base">
              <a:spcBef>
                <a:spcPct val="0"/>
              </a:spcBef>
              <a:spcAft>
                <a:spcPct val="0"/>
              </a:spcAft>
              <a:defRPr/>
            </a:pPr>
            <a:fld id="{4E4C2B6F-562C-48E9-B8F7-2D0F43D3C08E}" type="slidenum">
              <a:rPr lang="de-DE" smtClean="0"/>
              <a:t>‹Nr.›</a:t>
            </a:fld>
            <a:endParaRPr lang="de-DE" dirty="0"/>
          </a:p>
        </p:txBody>
      </p:sp>
      <p:sp>
        <p:nvSpPr>
          <p:cNvPr id="7" name="Rechteck 6"/>
          <p:cNvSpPr/>
          <p:nvPr/>
        </p:nvSpPr>
        <p:spPr>
          <a:xfrm>
            <a:off x="333375" y="1314450"/>
            <a:ext cx="8510588" cy="5011738"/>
          </a:xfrm>
          <a:prstGeom prst="rect">
            <a:avLst/>
          </a:prstGeom>
          <a:solidFill>
            <a:srgbClr val="39464A"/>
          </a:solidFill>
          <a:ln>
            <a:noFill/>
          </a:ln>
          <a:effectLst/>
        </p:spPr>
        <p:style>
          <a:lnRef idx="1">
            <a:schemeClr val="accent5"/>
          </a:lnRef>
          <a:fillRef idx="1003">
            <a:schemeClr val="dk1"/>
          </a:fillRef>
          <a:effectRef idx="2">
            <a:schemeClr val="accent5"/>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2053" name="Bild 7" descr="SGBA_Logo_RGB.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66025" y="274638"/>
            <a:ext cx="12573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umsplatzhalter 10"/>
          <p:cNvSpPr>
            <a:spLocks noGrp="1"/>
          </p:cNvSpPr>
          <p:nvPr>
            <p:ph type="dt" sz="half" idx="2"/>
          </p:nvPr>
        </p:nvSpPr>
        <p:spPr>
          <a:xfrm>
            <a:off x="457200" y="6356350"/>
            <a:ext cx="1997075"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2D3C41"/>
                </a:solidFill>
                <a:cs typeface="+mn-cs"/>
              </a:defRPr>
            </a:lvl1pPr>
          </a:lstStyle>
          <a:p>
            <a:pPr fontAlgn="base">
              <a:spcBef>
                <a:spcPct val="0"/>
              </a:spcBef>
              <a:spcAft>
                <a:spcPct val="0"/>
              </a:spcAft>
              <a:defRPr/>
            </a:pPr>
            <a:fld id="{3B37D695-0708-4D99-8F05-C12B2C651DB4}" type="datetime1">
              <a:rPr lang="de-DE" smtClean="0"/>
              <a:t>01.10.2018</a:t>
            </a:fld>
            <a:endParaRPr lang="de-DE"/>
          </a:p>
        </p:txBody>
      </p:sp>
      <p:sp>
        <p:nvSpPr>
          <p:cNvPr id="12" name="Rechtwinkliges Dreieck 11"/>
          <p:cNvSpPr/>
          <p:nvPr/>
        </p:nvSpPr>
        <p:spPr>
          <a:xfrm flipH="1" flipV="1">
            <a:off x="8027988" y="6334125"/>
            <a:ext cx="360362" cy="271463"/>
          </a:xfrm>
          <a:prstGeom prst="rtTriangle">
            <a:avLst/>
          </a:prstGeom>
          <a:solidFill>
            <a:srgbClr val="39464A"/>
          </a:solidFill>
          <a:ln>
            <a:noFill/>
          </a:ln>
          <a:effectLst/>
        </p:spPr>
        <p:style>
          <a:lnRef idx="1">
            <a:schemeClr val="accent1"/>
          </a:lnRef>
          <a:fillRef idx="1003">
            <a:schemeClr val="dk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Tree>
    <p:extLst>
      <p:ext uri="{BB962C8B-B14F-4D97-AF65-F5344CB8AC3E}">
        <p14:creationId xmlns:p14="http://schemas.microsoft.com/office/powerpoint/2010/main" val="4444284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endParaRPr lang="de-DE"/>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lIns="91440" tIns="45720" rIns="91440" bIns="45720" rtlCol="0" anchor="ctr"/>
          <a:lstStyle>
            <a:lvl1pPr algn="r">
              <a:defRPr sz="1000">
                <a:solidFill>
                  <a:srgbClr val="2D3C41"/>
                </a:solidFill>
                <a:latin typeface="Arial" pitchFamily="34" charset="0"/>
              </a:defRPr>
            </a:lvl1pPr>
          </a:lstStyle>
          <a:p>
            <a:pPr fontAlgn="base">
              <a:spcBef>
                <a:spcPct val="0"/>
              </a:spcBef>
              <a:spcAft>
                <a:spcPct val="0"/>
              </a:spcAft>
              <a:defRPr/>
            </a:pPr>
            <a:fld id="{38C6AFB7-9B0F-465E-83B2-08B9A43396BB}" type="slidenum">
              <a:rPr lang="de-DE"/>
              <a:pPr fontAlgn="base">
                <a:spcBef>
                  <a:spcPct val="0"/>
                </a:spcBef>
                <a:spcAft>
                  <a:spcPct val="0"/>
                </a:spcAft>
                <a:defRPr/>
              </a:pPr>
              <a:t>‹Nr.›</a:t>
            </a:fld>
            <a:endParaRPr lang="de-DE" dirty="0"/>
          </a:p>
        </p:txBody>
      </p:sp>
      <p:sp>
        <p:nvSpPr>
          <p:cNvPr id="7" name="Rechteck 6"/>
          <p:cNvSpPr/>
          <p:nvPr/>
        </p:nvSpPr>
        <p:spPr>
          <a:xfrm>
            <a:off x="333375" y="1314450"/>
            <a:ext cx="8510588" cy="5011738"/>
          </a:xfrm>
          <a:prstGeom prst="rect">
            <a:avLst/>
          </a:prstGeom>
          <a:solidFill>
            <a:srgbClr val="39464A"/>
          </a:solidFill>
          <a:ln>
            <a:noFill/>
          </a:ln>
          <a:effectLst/>
        </p:spPr>
        <p:style>
          <a:lnRef idx="1">
            <a:schemeClr val="accent5"/>
          </a:lnRef>
          <a:fillRef idx="1003">
            <a:schemeClr val="dk1"/>
          </a:fillRef>
          <a:effectRef idx="2">
            <a:schemeClr val="accent5"/>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5125" name="Bild 7" descr="SGBA_Logo_RGB.jpg">
            <a:hlinkClick r:id="" action="ppaction://noaction"/>
          </p:cNvPr>
          <p:cNvPicPr>
            <a:picLocks noChangeAspect="1"/>
          </p:cNvPicPr>
          <p:nvPr/>
        </p:nvPicPr>
        <p:blipFill>
          <a:blip r:embed="rId10"/>
          <a:srcRect/>
          <a:stretch>
            <a:fillRect/>
          </a:stretch>
        </p:blipFill>
        <p:spPr bwMode="auto">
          <a:xfrm>
            <a:off x="7566025" y="274638"/>
            <a:ext cx="1257300" cy="777875"/>
          </a:xfrm>
          <a:prstGeom prst="rect">
            <a:avLst/>
          </a:prstGeom>
          <a:noFill/>
          <a:ln w="9525">
            <a:noFill/>
            <a:miter lim="800000"/>
            <a:headEnd/>
            <a:tailEnd/>
          </a:ln>
        </p:spPr>
      </p:pic>
      <p:sp>
        <p:nvSpPr>
          <p:cNvPr id="11" name="Datumsplatzhalter 10"/>
          <p:cNvSpPr>
            <a:spLocks noGrp="1"/>
          </p:cNvSpPr>
          <p:nvPr>
            <p:ph type="dt" sz="half" idx="2"/>
          </p:nvPr>
        </p:nvSpPr>
        <p:spPr>
          <a:xfrm>
            <a:off x="457200" y="6356350"/>
            <a:ext cx="1997075"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endParaRPr lang="de-DE"/>
          </a:p>
        </p:txBody>
      </p:sp>
      <p:sp>
        <p:nvSpPr>
          <p:cNvPr id="12" name="Rechtwinkliges Dreieck 11"/>
          <p:cNvSpPr/>
          <p:nvPr/>
        </p:nvSpPr>
        <p:spPr>
          <a:xfrm flipH="1" flipV="1">
            <a:off x="8027988" y="6334125"/>
            <a:ext cx="360362" cy="271463"/>
          </a:xfrm>
          <a:prstGeom prst="rtTriangle">
            <a:avLst/>
          </a:prstGeom>
          <a:solidFill>
            <a:srgbClr val="39464A"/>
          </a:solidFill>
          <a:ln>
            <a:noFill/>
          </a:ln>
          <a:effectLst/>
        </p:spPr>
        <p:style>
          <a:lnRef idx="1">
            <a:schemeClr val="accent1"/>
          </a:lnRef>
          <a:fillRef idx="1003">
            <a:schemeClr val="dk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Tree>
    <p:extLst>
      <p:ext uri="{BB962C8B-B14F-4D97-AF65-F5344CB8AC3E}">
        <p14:creationId xmlns:p14="http://schemas.microsoft.com/office/powerpoint/2010/main" val="245103104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hf hdr="0"/>
  <p:txStyles>
    <p:title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lIns="91440" tIns="45720" rIns="91440" bIns="45720" rtlCol="0" anchor="ctr"/>
          <a:lstStyle>
            <a:lvl1pPr algn="l">
              <a:defRPr sz="1000">
                <a:solidFill>
                  <a:srgbClr val="2D3C41"/>
                </a:solidFill>
              </a:defRPr>
            </a:lvl1pPr>
          </a:lstStyle>
          <a:p>
            <a:pPr fontAlgn="base">
              <a:spcBef>
                <a:spcPct val="0"/>
              </a:spcBef>
              <a:spcAft>
                <a:spcPct val="0"/>
              </a:spcAft>
            </a:pPr>
            <a:endParaRPr lang="de-DE" dirty="0"/>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lIns="91440" tIns="45720" rIns="91440" bIns="45720" rtlCol="0" anchor="ctr"/>
          <a:lstStyle>
            <a:lvl1pPr algn="r">
              <a:defRPr sz="1000">
                <a:solidFill>
                  <a:srgbClr val="2D3C41"/>
                </a:solidFill>
              </a:defRPr>
            </a:lvl1pPr>
          </a:lstStyle>
          <a:p>
            <a:pPr fontAlgn="base">
              <a:spcBef>
                <a:spcPct val="0"/>
              </a:spcBef>
              <a:spcAft>
                <a:spcPct val="0"/>
              </a:spcAft>
            </a:pPr>
            <a:fld id="{D26D091F-50DB-DC45-AF9B-21078C3D07A4}" type="slidenum">
              <a:rPr lang="de-DE" smtClean="0"/>
              <a:pPr fontAlgn="base">
                <a:spcBef>
                  <a:spcPct val="0"/>
                </a:spcBef>
                <a:spcAft>
                  <a:spcPct val="0"/>
                </a:spcAft>
              </a:pPr>
              <a:t>‹Nr.›</a:t>
            </a:fld>
            <a:endParaRPr lang="de-DE" dirty="0"/>
          </a:p>
        </p:txBody>
      </p:sp>
      <p:pic>
        <p:nvPicPr>
          <p:cNvPr id="8" name="Bild 7" descr="SGBA_Logo_RGB.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5665" y="274638"/>
            <a:ext cx="1257904" cy="778098"/>
          </a:xfrm>
          <a:prstGeom prst="rect">
            <a:avLst/>
          </a:prstGeom>
        </p:spPr>
      </p:pic>
      <p:sp>
        <p:nvSpPr>
          <p:cNvPr id="11" name="Datumsplatzhalter 10"/>
          <p:cNvSpPr>
            <a:spLocks noGrp="1"/>
          </p:cNvSpPr>
          <p:nvPr>
            <p:ph type="dt" sz="half" idx="2"/>
          </p:nvPr>
        </p:nvSpPr>
        <p:spPr>
          <a:xfrm>
            <a:off x="457199" y="6356350"/>
            <a:ext cx="1997075" cy="365125"/>
          </a:xfrm>
          <a:prstGeom prst="rect">
            <a:avLst/>
          </a:prstGeom>
        </p:spPr>
        <p:txBody>
          <a:bodyPr vert="horz" lIns="91440" tIns="45720" rIns="91440" bIns="45720" rtlCol="0" anchor="ctr"/>
          <a:lstStyle>
            <a:lvl1pPr algn="l">
              <a:defRPr sz="1000">
                <a:solidFill>
                  <a:srgbClr val="2D3C41"/>
                </a:solidFill>
              </a:defRPr>
            </a:lvl1pPr>
          </a:lstStyle>
          <a:p>
            <a:pPr fontAlgn="base">
              <a:spcBef>
                <a:spcPct val="0"/>
              </a:spcBef>
              <a:spcAft>
                <a:spcPct val="0"/>
              </a:spcAft>
            </a:pPr>
            <a:fld id="{070149A9-BC70-4227-B9F4-5D47D4195367}" type="datetime1">
              <a:rPr lang="de-DE" smtClean="0"/>
              <a:t>01.10.2018</a:t>
            </a:fld>
            <a:endParaRPr lang="de-DE" dirty="0"/>
          </a:p>
        </p:txBody>
      </p:sp>
    </p:spTree>
    <p:extLst>
      <p:ext uri="{BB962C8B-B14F-4D97-AF65-F5344CB8AC3E}">
        <p14:creationId xmlns:p14="http://schemas.microsoft.com/office/powerpoint/2010/main" val="8717914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endParaRPr lang="de-DE"/>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lIns="91440" tIns="45720" rIns="91440" bIns="45720" rtlCol="0" anchor="ctr"/>
          <a:lstStyle>
            <a:lvl1pPr algn="r">
              <a:defRPr sz="1000">
                <a:solidFill>
                  <a:srgbClr val="2D3C41"/>
                </a:solidFill>
                <a:latin typeface="Arial" pitchFamily="34" charset="0"/>
              </a:defRPr>
            </a:lvl1pPr>
          </a:lstStyle>
          <a:p>
            <a:pPr fontAlgn="base">
              <a:spcBef>
                <a:spcPct val="0"/>
              </a:spcBef>
              <a:spcAft>
                <a:spcPct val="0"/>
              </a:spcAft>
              <a:defRPr/>
            </a:pPr>
            <a:fld id="{38C6AFB7-9B0F-465E-83B2-08B9A43396BB}" type="slidenum">
              <a:rPr lang="de-DE"/>
              <a:pPr fontAlgn="base">
                <a:spcBef>
                  <a:spcPct val="0"/>
                </a:spcBef>
                <a:spcAft>
                  <a:spcPct val="0"/>
                </a:spcAft>
                <a:defRPr/>
              </a:pPr>
              <a:t>‹Nr.›</a:t>
            </a:fld>
            <a:endParaRPr lang="de-DE" dirty="0"/>
          </a:p>
        </p:txBody>
      </p:sp>
      <p:sp>
        <p:nvSpPr>
          <p:cNvPr id="7" name="Rechteck 6"/>
          <p:cNvSpPr/>
          <p:nvPr/>
        </p:nvSpPr>
        <p:spPr>
          <a:xfrm>
            <a:off x="333375" y="1314450"/>
            <a:ext cx="8510588" cy="5011738"/>
          </a:xfrm>
          <a:prstGeom prst="rect">
            <a:avLst/>
          </a:prstGeom>
          <a:solidFill>
            <a:srgbClr val="39464A"/>
          </a:solidFill>
          <a:ln>
            <a:noFill/>
          </a:ln>
          <a:effectLst/>
        </p:spPr>
        <p:style>
          <a:lnRef idx="1">
            <a:schemeClr val="accent5"/>
          </a:lnRef>
          <a:fillRef idx="1003">
            <a:schemeClr val="dk1"/>
          </a:fillRef>
          <a:effectRef idx="2">
            <a:schemeClr val="accent5"/>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5125" name="Bild 7" descr="SGBA_Logo_RGB.jpg">
            <a:hlinkClick r:id="rId8" action="ppaction://hlinksldjump"/>
          </p:cNvPr>
          <p:cNvPicPr>
            <a:picLocks noChangeAspect="1"/>
          </p:cNvPicPr>
          <p:nvPr/>
        </p:nvPicPr>
        <p:blipFill>
          <a:blip r:embed="rId9"/>
          <a:srcRect/>
          <a:stretch>
            <a:fillRect/>
          </a:stretch>
        </p:blipFill>
        <p:spPr bwMode="auto">
          <a:xfrm>
            <a:off x="7566025" y="274638"/>
            <a:ext cx="1257300" cy="777875"/>
          </a:xfrm>
          <a:prstGeom prst="rect">
            <a:avLst/>
          </a:prstGeom>
          <a:noFill/>
          <a:ln w="9525">
            <a:noFill/>
            <a:miter lim="800000"/>
            <a:headEnd/>
            <a:tailEnd/>
          </a:ln>
        </p:spPr>
      </p:pic>
      <p:sp>
        <p:nvSpPr>
          <p:cNvPr id="11" name="Datumsplatzhalter 10"/>
          <p:cNvSpPr>
            <a:spLocks noGrp="1"/>
          </p:cNvSpPr>
          <p:nvPr>
            <p:ph type="dt" sz="half" idx="2"/>
          </p:nvPr>
        </p:nvSpPr>
        <p:spPr>
          <a:xfrm>
            <a:off x="457200" y="6356350"/>
            <a:ext cx="1997075"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fld id="{4C443B93-3B7E-45A2-9662-8E1B6BA3A72C}" type="datetime1">
              <a:rPr lang="de-DE" smtClean="0"/>
              <a:t>01.10.2018</a:t>
            </a:fld>
            <a:endParaRPr lang="de-DE"/>
          </a:p>
        </p:txBody>
      </p:sp>
      <p:sp>
        <p:nvSpPr>
          <p:cNvPr id="12" name="Rechtwinkliges Dreieck 11"/>
          <p:cNvSpPr/>
          <p:nvPr/>
        </p:nvSpPr>
        <p:spPr>
          <a:xfrm flipH="1" flipV="1">
            <a:off x="8027988" y="6334125"/>
            <a:ext cx="360362" cy="271463"/>
          </a:xfrm>
          <a:prstGeom prst="rtTriangle">
            <a:avLst/>
          </a:prstGeom>
          <a:solidFill>
            <a:srgbClr val="39464A"/>
          </a:solidFill>
          <a:ln>
            <a:noFill/>
          </a:ln>
          <a:effectLst/>
        </p:spPr>
        <p:style>
          <a:lnRef idx="1">
            <a:schemeClr val="accent1"/>
          </a:lnRef>
          <a:fillRef idx="1003">
            <a:schemeClr val="dk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Tree>
    <p:extLst>
      <p:ext uri="{BB962C8B-B14F-4D97-AF65-F5344CB8AC3E}">
        <p14:creationId xmlns:p14="http://schemas.microsoft.com/office/powerpoint/2010/main" val="227930702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hdr="0"/>
  <p:txStyles>
    <p:title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endParaRPr lang="de-DE"/>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lIns="91440" tIns="45720" rIns="91440" bIns="45720" rtlCol="0" anchor="ctr"/>
          <a:lstStyle>
            <a:lvl1pPr algn="r">
              <a:defRPr sz="1000">
                <a:solidFill>
                  <a:srgbClr val="2D3C41"/>
                </a:solidFill>
                <a:latin typeface="Arial" pitchFamily="34" charset="0"/>
              </a:defRPr>
            </a:lvl1pPr>
          </a:lstStyle>
          <a:p>
            <a:pPr fontAlgn="base">
              <a:spcBef>
                <a:spcPct val="0"/>
              </a:spcBef>
              <a:spcAft>
                <a:spcPct val="0"/>
              </a:spcAft>
              <a:defRPr/>
            </a:pPr>
            <a:fld id="{38C6AFB7-9B0F-465E-83B2-08B9A43396BB}" type="slidenum">
              <a:rPr lang="de-DE"/>
              <a:pPr fontAlgn="base">
                <a:spcBef>
                  <a:spcPct val="0"/>
                </a:spcBef>
                <a:spcAft>
                  <a:spcPct val="0"/>
                </a:spcAft>
                <a:defRPr/>
              </a:pPr>
              <a:t>‹Nr.›</a:t>
            </a:fld>
            <a:endParaRPr lang="de-DE" dirty="0"/>
          </a:p>
        </p:txBody>
      </p:sp>
      <p:sp>
        <p:nvSpPr>
          <p:cNvPr id="7" name="Rechteck 6"/>
          <p:cNvSpPr/>
          <p:nvPr/>
        </p:nvSpPr>
        <p:spPr>
          <a:xfrm>
            <a:off x="333375" y="1314450"/>
            <a:ext cx="8510588" cy="5011738"/>
          </a:xfrm>
          <a:prstGeom prst="rect">
            <a:avLst/>
          </a:prstGeom>
          <a:solidFill>
            <a:srgbClr val="39464A"/>
          </a:solidFill>
          <a:ln>
            <a:noFill/>
          </a:ln>
          <a:effectLst/>
        </p:spPr>
        <p:style>
          <a:lnRef idx="1">
            <a:schemeClr val="accent5"/>
          </a:lnRef>
          <a:fillRef idx="1003">
            <a:schemeClr val="dk1"/>
          </a:fillRef>
          <a:effectRef idx="2">
            <a:schemeClr val="accent5"/>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5125" name="Bild 7" descr="SGBA_Logo_RGB.jpg">
            <a:hlinkClick r:id="" action="ppaction://noaction"/>
          </p:cNvPr>
          <p:cNvPicPr>
            <a:picLocks noChangeAspect="1"/>
          </p:cNvPicPr>
          <p:nvPr/>
        </p:nvPicPr>
        <p:blipFill>
          <a:blip r:embed="rId10"/>
          <a:srcRect/>
          <a:stretch>
            <a:fillRect/>
          </a:stretch>
        </p:blipFill>
        <p:spPr bwMode="auto">
          <a:xfrm>
            <a:off x="7566025" y="274638"/>
            <a:ext cx="1257300" cy="777875"/>
          </a:xfrm>
          <a:prstGeom prst="rect">
            <a:avLst/>
          </a:prstGeom>
          <a:noFill/>
          <a:ln w="9525">
            <a:noFill/>
            <a:miter lim="800000"/>
            <a:headEnd/>
            <a:tailEnd/>
          </a:ln>
        </p:spPr>
      </p:pic>
      <p:sp>
        <p:nvSpPr>
          <p:cNvPr id="11" name="Datumsplatzhalter 10"/>
          <p:cNvSpPr>
            <a:spLocks noGrp="1"/>
          </p:cNvSpPr>
          <p:nvPr>
            <p:ph type="dt" sz="half" idx="2"/>
          </p:nvPr>
        </p:nvSpPr>
        <p:spPr>
          <a:xfrm>
            <a:off x="457200" y="6356350"/>
            <a:ext cx="1997075"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fld id="{02AD8363-0C42-4D15-857F-2F8C50FFD7F4}" type="datetime1">
              <a:rPr lang="de-DE" smtClean="0"/>
              <a:t>01.10.2018</a:t>
            </a:fld>
            <a:endParaRPr lang="de-DE"/>
          </a:p>
        </p:txBody>
      </p:sp>
      <p:sp>
        <p:nvSpPr>
          <p:cNvPr id="12" name="Rechtwinkliges Dreieck 11"/>
          <p:cNvSpPr/>
          <p:nvPr/>
        </p:nvSpPr>
        <p:spPr>
          <a:xfrm flipH="1" flipV="1">
            <a:off x="8027988" y="6334125"/>
            <a:ext cx="360362" cy="271463"/>
          </a:xfrm>
          <a:prstGeom prst="rtTriangle">
            <a:avLst/>
          </a:prstGeom>
          <a:solidFill>
            <a:srgbClr val="39464A"/>
          </a:solidFill>
          <a:ln>
            <a:noFill/>
          </a:ln>
          <a:effectLst/>
        </p:spPr>
        <p:style>
          <a:lnRef idx="1">
            <a:schemeClr val="accent1"/>
          </a:lnRef>
          <a:fillRef idx="1003">
            <a:schemeClr val="dk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Tree>
    <p:extLst>
      <p:ext uri="{BB962C8B-B14F-4D97-AF65-F5344CB8AC3E}">
        <p14:creationId xmlns:p14="http://schemas.microsoft.com/office/powerpoint/2010/main" val="17504572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p:txStyles>
    <p:title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lIns="91440" tIns="45720" rIns="91440" bIns="45720" rtlCol="0" anchor="ctr"/>
          <a:lstStyle>
            <a:lvl1pPr algn="l" eaLnBrk="1" hangingPunct="1">
              <a:defRPr sz="1000">
                <a:solidFill>
                  <a:srgbClr val="2D3C41"/>
                </a:solidFill>
                <a:latin typeface="Arial" pitchFamily="34" charset="0"/>
                <a:cs typeface="+mn-cs"/>
              </a:defRPr>
            </a:lvl1pPr>
          </a:lstStyle>
          <a:p>
            <a:pPr fontAlgn="base">
              <a:spcBef>
                <a:spcPct val="0"/>
              </a:spcBef>
              <a:spcAft>
                <a:spcPct val="0"/>
              </a:spcAft>
              <a:defRPr/>
            </a:pPr>
            <a:endParaRPr lang="de-DE"/>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2D3C41"/>
                </a:solidFill>
              </a:defRPr>
            </a:lvl1pPr>
          </a:lstStyle>
          <a:p>
            <a:pPr fontAlgn="base">
              <a:spcBef>
                <a:spcPct val="0"/>
              </a:spcBef>
              <a:spcAft>
                <a:spcPct val="0"/>
              </a:spcAft>
              <a:defRPr/>
            </a:pPr>
            <a:fld id="{1E4218EE-CBCD-4817-9294-CF487B8285EC}" type="slidenum">
              <a:rPr lang="de-DE" altLang="de-DE">
                <a:cs typeface="Arial" charset="0"/>
              </a:rPr>
              <a:pPr fontAlgn="base">
                <a:spcBef>
                  <a:spcPct val="0"/>
                </a:spcBef>
                <a:spcAft>
                  <a:spcPct val="0"/>
                </a:spcAft>
                <a:defRPr/>
              </a:pPr>
              <a:t>‹Nr.›</a:t>
            </a:fld>
            <a:endParaRPr lang="de-DE" altLang="de-DE">
              <a:cs typeface="Arial" charset="0"/>
            </a:endParaRPr>
          </a:p>
        </p:txBody>
      </p:sp>
      <p:sp>
        <p:nvSpPr>
          <p:cNvPr id="7" name="Rechteck 6"/>
          <p:cNvSpPr/>
          <p:nvPr/>
        </p:nvSpPr>
        <p:spPr>
          <a:xfrm>
            <a:off x="333375" y="1314450"/>
            <a:ext cx="8510588" cy="5011738"/>
          </a:xfrm>
          <a:prstGeom prst="rect">
            <a:avLst/>
          </a:prstGeom>
          <a:solidFill>
            <a:srgbClr val="39464A"/>
          </a:solidFill>
          <a:ln>
            <a:noFill/>
          </a:ln>
          <a:effectLst/>
        </p:spPr>
        <p:style>
          <a:lnRef idx="1">
            <a:schemeClr val="accent5"/>
          </a:lnRef>
          <a:fillRef idx="1003">
            <a:schemeClr val="dk1"/>
          </a:fillRef>
          <a:effectRef idx="2">
            <a:schemeClr val="accent5"/>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2053" name="Bild 7" descr="SGBA_Logo_RGB.jpg"/>
          <p:cNvPicPr>
            <a:picLocks noChangeAspect="1"/>
          </p:cNvPicPr>
          <p:nvPr/>
        </p:nvPicPr>
        <p:blipFill>
          <a:blip r:embed="rId9" cstate="print"/>
          <a:srcRect/>
          <a:stretch>
            <a:fillRect/>
          </a:stretch>
        </p:blipFill>
        <p:spPr bwMode="auto">
          <a:xfrm>
            <a:off x="7566025" y="274638"/>
            <a:ext cx="1257300" cy="777875"/>
          </a:xfrm>
          <a:prstGeom prst="rect">
            <a:avLst/>
          </a:prstGeom>
          <a:noFill/>
          <a:ln w="9525">
            <a:noFill/>
            <a:miter lim="800000"/>
            <a:headEnd/>
            <a:tailEnd/>
          </a:ln>
        </p:spPr>
      </p:pic>
      <p:sp>
        <p:nvSpPr>
          <p:cNvPr id="11" name="Datumsplatzhalter 10"/>
          <p:cNvSpPr>
            <a:spLocks noGrp="1"/>
          </p:cNvSpPr>
          <p:nvPr>
            <p:ph type="dt" sz="half" idx="2"/>
          </p:nvPr>
        </p:nvSpPr>
        <p:spPr>
          <a:xfrm>
            <a:off x="457200" y="6356350"/>
            <a:ext cx="1997075" cy="365125"/>
          </a:xfrm>
          <a:prstGeom prst="rect">
            <a:avLst/>
          </a:prstGeom>
        </p:spPr>
        <p:txBody>
          <a:bodyPr vert="horz" lIns="91440" tIns="45720" rIns="91440" bIns="45720" rtlCol="0" anchor="ctr"/>
          <a:lstStyle>
            <a:lvl1pPr algn="l" eaLnBrk="1" hangingPunct="1">
              <a:defRPr sz="1000">
                <a:solidFill>
                  <a:srgbClr val="2D3C41"/>
                </a:solidFill>
                <a:latin typeface="Arial" pitchFamily="34" charset="0"/>
                <a:cs typeface="+mn-cs"/>
              </a:defRPr>
            </a:lvl1pPr>
          </a:lstStyle>
          <a:p>
            <a:pPr fontAlgn="base">
              <a:spcBef>
                <a:spcPct val="0"/>
              </a:spcBef>
              <a:spcAft>
                <a:spcPct val="0"/>
              </a:spcAft>
              <a:defRPr/>
            </a:pPr>
            <a:fld id="{456C5D72-B9B9-48F3-B063-2E039AFFE199}" type="datetime1">
              <a:rPr lang="de-DE" smtClean="0"/>
              <a:t>01.10.2018</a:t>
            </a:fld>
            <a:endParaRPr lang="de-DE"/>
          </a:p>
        </p:txBody>
      </p:sp>
      <p:sp>
        <p:nvSpPr>
          <p:cNvPr id="12" name="Rechtwinkliges Dreieck 11"/>
          <p:cNvSpPr/>
          <p:nvPr/>
        </p:nvSpPr>
        <p:spPr>
          <a:xfrm flipH="1" flipV="1">
            <a:off x="8027988" y="6334125"/>
            <a:ext cx="360362" cy="271463"/>
          </a:xfrm>
          <a:prstGeom prst="rtTriangle">
            <a:avLst/>
          </a:prstGeom>
          <a:solidFill>
            <a:srgbClr val="39464A"/>
          </a:solidFill>
          <a:ln>
            <a:noFill/>
          </a:ln>
          <a:effectLst/>
        </p:spPr>
        <p:style>
          <a:lnRef idx="1">
            <a:schemeClr val="accent1"/>
          </a:lnRef>
          <a:fillRef idx="1003">
            <a:schemeClr val="dk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Tree>
    <p:extLst>
      <p:ext uri="{BB962C8B-B14F-4D97-AF65-F5344CB8AC3E}">
        <p14:creationId xmlns:p14="http://schemas.microsoft.com/office/powerpoint/2010/main" val="16320620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hf hdr="0"/>
  <p:txStyles>
    <p:title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lIns="91440" tIns="45720" rIns="91440" bIns="45720" rtlCol="0" anchor="ctr"/>
          <a:lstStyle>
            <a:lvl1pPr algn="l" eaLnBrk="1" hangingPunct="1">
              <a:defRPr sz="1000">
                <a:solidFill>
                  <a:srgbClr val="2D3C41"/>
                </a:solidFill>
                <a:latin typeface="Arial" pitchFamily="34" charset="0"/>
                <a:cs typeface="+mn-cs"/>
              </a:defRPr>
            </a:lvl1pPr>
          </a:lstStyle>
          <a:p>
            <a:pPr fontAlgn="base">
              <a:spcBef>
                <a:spcPct val="0"/>
              </a:spcBef>
              <a:spcAft>
                <a:spcPct val="0"/>
              </a:spcAft>
              <a:defRPr/>
            </a:pPr>
            <a:endParaRPr lang="de-DE"/>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2D3C41"/>
                </a:solidFill>
              </a:defRPr>
            </a:lvl1pPr>
          </a:lstStyle>
          <a:p>
            <a:pPr fontAlgn="base">
              <a:spcBef>
                <a:spcPct val="0"/>
              </a:spcBef>
              <a:spcAft>
                <a:spcPct val="0"/>
              </a:spcAft>
              <a:defRPr/>
            </a:pPr>
            <a:fld id="{1E4218EE-CBCD-4817-9294-CF487B8285EC}" type="slidenum">
              <a:rPr lang="de-DE" altLang="de-DE">
                <a:cs typeface="Arial" charset="0"/>
              </a:rPr>
              <a:pPr fontAlgn="base">
                <a:spcBef>
                  <a:spcPct val="0"/>
                </a:spcBef>
                <a:spcAft>
                  <a:spcPct val="0"/>
                </a:spcAft>
                <a:defRPr/>
              </a:pPr>
              <a:t>‹Nr.›</a:t>
            </a:fld>
            <a:endParaRPr lang="de-DE" altLang="de-DE">
              <a:cs typeface="Arial" charset="0"/>
            </a:endParaRPr>
          </a:p>
        </p:txBody>
      </p:sp>
      <p:sp>
        <p:nvSpPr>
          <p:cNvPr id="7" name="Rechteck 6"/>
          <p:cNvSpPr/>
          <p:nvPr/>
        </p:nvSpPr>
        <p:spPr>
          <a:xfrm>
            <a:off x="333375" y="1314450"/>
            <a:ext cx="8510588" cy="5011738"/>
          </a:xfrm>
          <a:prstGeom prst="rect">
            <a:avLst/>
          </a:prstGeom>
          <a:solidFill>
            <a:srgbClr val="39464A"/>
          </a:solidFill>
          <a:ln>
            <a:noFill/>
          </a:ln>
          <a:effectLst/>
        </p:spPr>
        <p:style>
          <a:lnRef idx="1">
            <a:schemeClr val="accent5"/>
          </a:lnRef>
          <a:fillRef idx="1003">
            <a:schemeClr val="dk1"/>
          </a:fillRef>
          <a:effectRef idx="2">
            <a:schemeClr val="accent5"/>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2053" name="Bild 7" descr="SGBA_Logo_RGB.jpg"/>
          <p:cNvPicPr>
            <a:picLocks noChangeAspect="1"/>
          </p:cNvPicPr>
          <p:nvPr/>
        </p:nvPicPr>
        <p:blipFill>
          <a:blip r:embed="rId9" cstate="print"/>
          <a:srcRect/>
          <a:stretch>
            <a:fillRect/>
          </a:stretch>
        </p:blipFill>
        <p:spPr bwMode="auto">
          <a:xfrm>
            <a:off x="7566025" y="274638"/>
            <a:ext cx="1257300" cy="777875"/>
          </a:xfrm>
          <a:prstGeom prst="rect">
            <a:avLst/>
          </a:prstGeom>
          <a:noFill/>
          <a:ln w="9525">
            <a:noFill/>
            <a:miter lim="800000"/>
            <a:headEnd/>
            <a:tailEnd/>
          </a:ln>
        </p:spPr>
      </p:pic>
      <p:sp>
        <p:nvSpPr>
          <p:cNvPr id="11" name="Datumsplatzhalter 10"/>
          <p:cNvSpPr>
            <a:spLocks noGrp="1"/>
          </p:cNvSpPr>
          <p:nvPr>
            <p:ph type="dt" sz="half" idx="2"/>
          </p:nvPr>
        </p:nvSpPr>
        <p:spPr>
          <a:xfrm>
            <a:off x="457200" y="6356350"/>
            <a:ext cx="1997075" cy="365125"/>
          </a:xfrm>
          <a:prstGeom prst="rect">
            <a:avLst/>
          </a:prstGeom>
        </p:spPr>
        <p:txBody>
          <a:bodyPr vert="horz" lIns="91440" tIns="45720" rIns="91440" bIns="45720" rtlCol="0" anchor="ctr"/>
          <a:lstStyle>
            <a:lvl1pPr algn="l" eaLnBrk="1" hangingPunct="1">
              <a:defRPr sz="1000">
                <a:solidFill>
                  <a:srgbClr val="2D3C41"/>
                </a:solidFill>
                <a:latin typeface="Arial" pitchFamily="34" charset="0"/>
                <a:cs typeface="+mn-cs"/>
              </a:defRPr>
            </a:lvl1pPr>
          </a:lstStyle>
          <a:p>
            <a:pPr fontAlgn="base">
              <a:spcBef>
                <a:spcPct val="0"/>
              </a:spcBef>
              <a:spcAft>
                <a:spcPct val="0"/>
              </a:spcAft>
              <a:defRPr/>
            </a:pPr>
            <a:fld id="{7A54331D-006D-4F2C-AB9C-6EF0569D4432}" type="datetime1">
              <a:rPr lang="de-DE" smtClean="0"/>
              <a:t>01.10.2018</a:t>
            </a:fld>
            <a:endParaRPr lang="de-DE"/>
          </a:p>
        </p:txBody>
      </p:sp>
      <p:sp>
        <p:nvSpPr>
          <p:cNvPr id="12" name="Rechtwinkliges Dreieck 11"/>
          <p:cNvSpPr/>
          <p:nvPr/>
        </p:nvSpPr>
        <p:spPr>
          <a:xfrm flipH="1" flipV="1">
            <a:off x="8027988" y="6334125"/>
            <a:ext cx="360362" cy="271463"/>
          </a:xfrm>
          <a:prstGeom prst="rtTriangle">
            <a:avLst/>
          </a:prstGeom>
          <a:solidFill>
            <a:srgbClr val="39464A"/>
          </a:solidFill>
          <a:ln>
            <a:noFill/>
          </a:ln>
          <a:effectLst/>
        </p:spPr>
        <p:style>
          <a:lnRef idx="1">
            <a:schemeClr val="accent1"/>
          </a:lnRef>
          <a:fillRef idx="1003">
            <a:schemeClr val="dk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Tree>
    <p:extLst>
      <p:ext uri="{BB962C8B-B14F-4D97-AF65-F5344CB8AC3E}">
        <p14:creationId xmlns:p14="http://schemas.microsoft.com/office/powerpoint/2010/main" val="410788894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hf hdr="0"/>
  <p:txStyles>
    <p:title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lIns="91440" tIns="45720" rIns="91440" bIns="45720" rtlCol="0" anchor="ctr"/>
          <a:lstStyle>
            <a:lvl1pPr algn="l" eaLnBrk="1" hangingPunct="1">
              <a:defRPr sz="1000">
                <a:solidFill>
                  <a:srgbClr val="2D3C41"/>
                </a:solidFill>
                <a:latin typeface="Arial" pitchFamily="34" charset="0"/>
                <a:cs typeface="+mn-cs"/>
              </a:defRPr>
            </a:lvl1pPr>
          </a:lstStyle>
          <a:p>
            <a:pPr fontAlgn="base">
              <a:spcBef>
                <a:spcPct val="0"/>
              </a:spcBef>
              <a:spcAft>
                <a:spcPct val="0"/>
              </a:spcAft>
              <a:defRPr/>
            </a:pPr>
            <a:endParaRPr lang="de-DE"/>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2D3C41"/>
                </a:solidFill>
              </a:defRPr>
            </a:lvl1pPr>
          </a:lstStyle>
          <a:p>
            <a:pPr fontAlgn="base">
              <a:spcBef>
                <a:spcPct val="0"/>
              </a:spcBef>
              <a:spcAft>
                <a:spcPct val="0"/>
              </a:spcAft>
              <a:defRPr/>
            </a:pPr>
            <a:fld id="{1E4218EE-CBCD-4817-9294-CF487B8285EC}" type="slidenum">
              <a:rPr lang="de-DE" altLang="de-DE">
                <a:cs typeface="Arial" charset="0"/>
              </a:rPr>
              <a:pPr fontAlgn="base">
                <a:spcBef>
                  <a:spcPct val="0"/>
                </a:spcBef>
                <a:spcAft>
                  <a:spcPct val="0"/>
                </a:spcAft>
                <a:defRPr/>
              </a:pPr>
              <a:t>‹Nr.›</a:t>
            </a:fld>
            <a:endParaRPr lang="de-DE" altLang="de-DE">
              <a:cs typeface="Arial" charset="0"/>
            </a:endParaRPr>
          </a:p>
        </p:txBody>
      </p:sp>
      <p:sp>
        <p:nvSpPr>
          <p:cNvPr id="7" name="Rechteck 6"/>
          <p:cNvSpPr/>
          <p:nvPr/>
        </p:nvSpPr>
        <p:spPr>
          <a:xfrm>
            <a:off x="333375" y="1314450"/>
            <a:ext cx="8510588" cy="5011738"/>
          </a:xfrm>
          <a:prstGeom prst="rect">
            <a:avLst/>
          </a:prstGeom>
          <a:solidFill>
            <a:srgbClr val="39464A"/>
          </a:solidFill>
          <a:ln>
            <a:noFill/>
          </a:ln>
          <a:effectLst/>
        </p:spPr>
        <p:style>
          <a:lnRef idx="1">
            <a:schemeClr val="accent5"/>
          </a:lnRef>
          <a:fillRef idx="1003">
            <a:schemeClr val="dk1"/>
          </a:fillRef>
          <a:effectRef idx="2">
            <a:schemeClr val="accent5"/>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2053" name="Bild 7" descr="SGBA_Logo_RGB.jpg"/>
          <p:cNvPicPr>
            <a:picLocks noChangeAspect="1"/>
          </p:cNvPicPr>
          <p:nvPr/>
        </p:nvPicPr>
        <p:blipFill>
          <a:blip r:embed="rId9" cstate="print"/>
          <a:srcRect/>
          <a:stretch>
            <a:fillRect/>
          </a:stretch>
        </p:blipFill>
        <p:spPr bwMode="auto">
          <a:xfrm>
            <a:off x="7566025" y="274638"/>
            <a:ext cx="1257300" cy="777875"/>
          </a:xfrm>
          <a:prstGeom prst="rect">
            <a:avLst/>
          </a:prstGeom>
          <a:noFill/>
          <a:ln w="9525">
            <a:noFill/>
            <a:miter lim="800000"/>
            <a:headEnd/>
            <a:tailEnd/>
          </a:ln>
        </p:spPr>
      </p:pic>
      <p:sp>
        <p:nvSpPr>
          <p:cNvPr id="11" name="Datumsplatzhalter 10"/>
          <p:cNvSpPr>
            <a:spLocks noGrp="1"/>
          </p:cNvSpPr>
          <p:nvPr>
            <p:ph type="dt" sz="half" idx="2"/>
          </p:nvPr>
        </p:nvSpPr>
        <p:spPr>
          <a:xfrm>
            <a:off x="457200" y="6356350"/>
            <a:ext cx="1997075" cy="365125"/>
          </a:xfrm>
          <a:prstGeom prst="rect">
            <a:avLst/>
          </a:prstGeom>
        </p:spPr>
        <p:txBody>
          <a:bodyPr vert="horz" lIns="91440" tIns="45720" rIns="91440" bIns="45720" rtlCol="0" anchor="ctr"/>
          <a:lstStyle>
            <a:lvl1pPr algn="l" eaLnBrk="1" hangingPunct="1">
              <a:defRPr sz="1000">
                <a:solidFill>
                  <a:srgbClr val="2D3C41"/>
                </a:solidFill>
                <a:latin typeface="Arial" pitchFamily="34" charset="0"/>
                <a:cs typeface="+mn-cs"/>
              </a:defRPr>
            </a:lvl1pPr>
          </a:lstStyle>
          <a:p>
            <a:pPr fontAlgn="base">
              <a:spcBef>
                <a:spcPct val="0"/>
              </a:spcBef>
              <a:spcAft>
                <a:spcPct val="0"/>
              </a:spcAft>
              <a:defRPr/>
            </a:pPr>
            <a:fld id="{5E5B9E87-4D57-4072-BDB9-90082B6B3EA0}" type="datetime1">
              <a:rPr lang="de-DE" smtClean="0"/>
              <a:t>01.10.2018</a:t>
            </a:fld>
            <a:endParaRPr lang="de-DE"/>
          </a:p>
        </p:txBody>
      </p:sp>
      <p:sp>
        <p:nvSpPr>
          <p:cNvPr id="12" name="Rechtwinkliges Dreieck 11"/>
          <p:cNvSpPr/>
          <p:nvPr/>
        </p:nvSpPr>
        <p:spPr>
          <a:xfrm flipH="1" flipV="1">
            <a:off x="8027988" y="6334125"/>
            <a:ext cx="360362" cy="271463"/>
          </a:xfrm>
          <a:prstGeom prst="rtTriangle">
            <a:avLst/>
          </a:prstGeom>
          <a:solidFill>
            <a:srgbClr val="39464A"/>
          </a:solidFill>
          <a:ln>
            <a:noFill/>
          </a:ln>
          <a:effectLst/>
        </p:spPr>
        <p:style>
          <a:lnRef idx="1">
            <a:schemeClr val="accent1"/>
          </a:lnRef>
          <a:fillRef idx="1003">
            <a:schemeClr val="dk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Tree>
    <p:extLst>
      <p:ext uri="{BB962C8B-B14F-4D97-AF65-F5344CB8AC3E}">
        <p14:creationId xmlns:p14="http://schemas.microsoft.com/office/powerpoint/2010/main" val="57118405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p:hf hdr="0"/>
  <p:txStyles>
    <p:title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endParaRPr lang="de-DE"/>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lIns="91440" tIns="45720" rIns="91440" bIns="45720" rtlCol="0" anchor="ctr"/>
          <a:lstStyle>
            <a:lvl1pPr algn="r">
              <a:defRPr sz="1000">
                <a:solidFill>
                  <a:srgbClr val="2D3C41"/>
                </a:solidFill>
                <a:latin typeface="Arial" pitchFamily="34" charset="0"/>
              </a:defRPr>
            </a:lvl1pPr>
          </a:lstStyle>
          <a:p>
            <a:pPr fontAlgn="base">
              <a:spcBef>
                <a:spcPct val="0"/>
              </a:spcBef>
              <a:spcAft>
                <a:spcPct val="0"/>
              </a:spcAft>
              <a:defRPr/>
            </a:pPr>
            <a:fld id="{38C6AFB7-9B0F-465E-83B2-08B9A43396BB}" type="slidenum">
              <a:rPr lang="de-DE"/>
              <a:pPr fontAlgn="base">
                <a:spcBef>
                  <a:spcPct val="0"/>
                </a:spcBef>
                <a:spcAft>
                  <a:spcPct val="0"/>
                </a:spcAft>
                <a:defRPr/>
              </a:pPr>
              <a:t>‹Nr.›</a:t>
            </a:fld>
            <a:endParaRPr lang="de-DE" dirty="0"/>
          </a:p>
        </p:txBody>
      </p:sp>
      <p:sp>
        <p:nvSpPr>
          <p:cNvPr id="7" name="Rechteck 6"/>
          <p:cNvSpPr/>
          <p:nvPr/>
        </p:nvSpPr>
        <p:spPr>
          <a:xfrm>
            <a:off x="333375" y="1314450"/>
            <a:ext cx="8510588" cy="5011738"/>
          </a:xfrm>
          <a:prstGeom prst="rect">
            <a:avLst/>
          </a:prstGeom>
          <a:solidFill>
            <a:srgbClr val="39464A"/>
          </a:solidFill>
          <a:ln>
            <a:noFill/>
          </a:ln>
          <a:effectLst/>
        </p:spPr>
        <p:style>
          <a:lnRef idx="1">
            <a:schemeClr val="accent5"/>
          </a:lnRef>
          <a:fillRef idx="1003">
            <a:schemeClr val="dk1"/>
          </a:fillRef>
          <a:effectRef idx="2">
            <a:schemeClr val="accent5"/>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5125" name="Bild 7" descr="SGBA_Logo_RGB.jpg">
            <a:hlinkClick r:id="" action="ppaction://noaction"/>
          </p:cNvPr>
          <p:cNvPicPr>
            <a:picLocks noChangeAspect="1"/>
          </p:cNvPicPr>
          <p:nvPr/>
        </p:nvPicPr>
        <p:blipFill>
          <a:blip r:embed="rId9"/>
          <a:srcRect/>
          <a:stretch>
            <a:fillRect/>
          </a:stretch>
        </p:blipFill>
        <p:spPr bwMode="auto">
          <a:xfrm>
            <a:off x="7566025" y="274638"/>
            <a:ext cx="1257300" cy="777875"/>
          </a:xfrm>
          <a:prstGeom prst="rect">
            <a:avLst/>
          </a:prstGeom>
          <a:noFill/>
          <a:ln w="9525">
            <a:noFill/>
            <a:miter lim="800000"/>
            <a:headEnd/>
            <a:tailEnd/>
          </a:ln>
        </p:spPr>
      </p:pic>
      <p:sp>
        <p:nvSpPr>
          <p:cNvPr id="11" name="Datumsplatzhalter 10"/>
          <p:cNvSpPr>
            <a:spLocks noGrp="1"/>
          </p:cNvSpPr>
          <p:nvPr>
            <p:ph type="dt" sz="half" idx="2"/>
          </p:nvPr>
        </p:nvSpPr>
        <p:spPr>
          <a:xfrm>
            <a:off x="457200" y="6356350"/>
            <a:ext cx="1997075"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fld id="{54BCCDDF-3B81-45BA-A5DD-D327C3AF37FD}" type="datetime1">
              <a:rPr lang="de-DE" smtClean="0"/>
              <a:t>01.10.2018</a:t>
            </a:fld>
            <a:endParaRPr lang="de-DE"/>
          </a:p>
        </p:txBody>
      </p:sp>
      <p:sp>
        <p:nvSpPr>
          <p:cNvPr id="12" name="Rechtwinkliges Dreieck 11"/>
          <p:cNvSpPr/>
          <p:nvPr/>
        </p:nvSpPr>
        <p:spPr>
          <a:xfrm flipH="1" flipV="1">
            <a:off x="8027988" y="6334125"/>
            <a:ext cx="360362" cy="271463"/>
          </a:xfrm>
          <a:prstGeom prst="rtTriangle">
            <a:avLst/>
          </a:prstGeom>
          <a:solidFill>
            <a:srgbClr val="39464A"/>
          </a:solidFill>
          <a:ln>
            <a:noFill/>
          </a:ln>
          <a:effectLst/>
        </p:spPr>
        <p:style>
          <a:lnRef idx="1">
            <a:schemeClr val="accent1"/>
          </a:lnRef>
          <a:fillRef idx="1003">
            <a:schemeClr val="dk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Tree>
    <p:extLst>
      <p:ext uri="{BB962C8B-B14F-4D97-AF65-F5344CB8AC3E}">
        <p14:creationId xmlns:p14="http://schemas.microsoft.com/office/powerpoint/2010/main" val="232546276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Lst>
  <p:hf hdr="0"/>
  <p:txStyles>
    <p:title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2454275" y="6356350"/>
            <a:ext cx="4243388"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endParaRPr lang="de-DE"/>
          </a:p>
        </p:txBody>
      </p:sp>
      <p:sp>
        <p:nvSpPr>
          <p:cNvPr id="6" name="Foliennummernplatzhalter 5"/>
          <p:cNvSpPr>
            <a:spLocks noGrp="1"/>
          </p:cNvSpPr>
          <p:nvPr>
            <p:ph type="sldNum" sz="quarter" idx="4"/>
          </p:nvPr>
        </p:nvSpPr>
        <p:spPr>
          <a:xfrm>
            <a:off x="6794500" y="6356350"/>
            <a:ext cx="2133600" cy="365125"/>
          </a:xfrm>
          <a:prstGeom prst="rect">
            <a:avLst/>
          </a:prstGeom>
        </p:spPr>
        <p:txBody>
          <a:bodyPr vert="horz" lIns="91440" tIns="45720" rIns="91440" bIns="45720" rtlCol="0" anchor="ctr"/>
          <a:lstStyle>
            <a:lvl1pPr algn="r">
              <a:defRPr sz="1000">
                <a:solidFill>
                  <a:srgbClr val="2D3C41"/>
                </a:solidFill>
                <a:latin typeface="Arial" pitchFamily="34" charset="0"/>
              </a:defRPr>
            </a:lvl1pPr>
          </a:lstStyle>
          <a:p>
            <a:pPr fontAlgn="base">
              <a:spcBef>
                <a:spcPct val="0"/>
              </a:spcBef>
              <a:spcAft>
                <a:spcPct val="0"/>
              </a:spcAft>
              <a:defRPr/>
            </a:pPr>
            <a:fld id="{38C6AFB7-9B0F-465E-83B2-08B9A43396BB}" type="slidenum">
              <a:rPr lang="de-DE"/>
              <a:pPr fontAlgn="base">
                <a:spcBef>
                  <a:spcPct val="0"/>
                </a:spcBef>
                <a:spcAft>
                  <a:spcPct val="0"/>
                </a:spcAft>
                <a:defRPr/>
              </a:pPr>
              <a:t>‹Nr.›</a:t>
            </a:fld>
            <a:endParaRPr lang="de-DE" dirty="0"/>
          </a:p>
        </p:txBody>
      </p:sp>
      <p:sp>
        <p:nvSpPr>
          <p:cNvPr id="7" name="Rechteck 6"/>
          <p:cNvSpPr/>
          <p:nvPr/>
        </p:nvSpPr>
        <p:spPr>
          <a:xfrm>
            <a:off x="333375" y="1314450"/>
            <a:ext cx="8510588" cy="5011738"/>
          </a:xfrm>
          <a:prstGeom prst="rect">
            <a:avLst/>
          </a:prstGeom>
          <a:solidFill>
            <a:srgbClr val="39464A"/>
          </a:solidFill>
          <a:ln>
            <a:noFill/>
          </a:ln>
          <a:effectLst/>
        </p:spPr>
        <p:style>
          <a:lnRef idx="1">
            <a:schemeClr val="accent5"/>
          </a:lnRef>
          <a:fillRef idx="1003">
            <a:schemeClr val="dk1"/>
          </a:fillRef>
          <a:effectRef idx="2">
            <a:schemeClr val="accent5"/>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pic>
        <p:nvPicPr>
          <p:cNvPr id="5125" name="Bild 7" descr="SGBA_Logo_RGB.jpg">
            <a:hlinkClick r:id="rId8" action="ppaction://hlinksldjump"/>
          </p:cNvPr>
          <p:cNvPicPr>
            <a:picLocks noChangeAspect="1"/>
          </p:cNvPicPr>
          <p:nvPr/>
        </p:nvPicPr>
        <p:blipFill>
          <a:blip r:embed="rId9"/>
          <a:srcRect/>
          <a:stretch>
            <a:fillRect/>
          </a:stretch>
        </p:blipFill>
        <p:spPr bwMode="auto">
          <a:xfrm>
            <a:off x="7566025" y="274638"/>
            <a:ext cx="1257300" cy="777875"/>
          </a:xfrm>
          <a:prstGeom prst="rect">
            <a:avLst/>
          </a:prstGeom>
          <a:noFill/>
          <a:ln w="9525">
            <a:noFill/>
            <a:miter lim="800000"/>
            <a:headEnd/>
            <a:tailEnd/>
          </a:ln>
        </p:spPr>
      </p:pic>
      <p:sp>
        <p:nvSpPr>
          <p:cNvPr id="11" name="Datumsplatzhalter 10"/>
          <p:cNvSpPr>
            <a:spLocks noGrp="1"/>
          </p:cNvSpPr>
          <p:nvPr>
            <p:ph type="dt" sz="half" idx="2"/>
          </p:nvPr>
        </p:nvSpPr>
        <p:spPr>
          <a:xfrm>
            <a:off x="457200" y="6356350"/>
            <a:ext cx="1997075" cy="365125"/>
          </a:xfrm>
          <a:prstGeom prst="rect">
            <a:avLst/>
          </a:prstGeom>
        </p:spPr>
        <p:txBody>
          <a:bodyPr vert="horz" lIns="91440" tIns="45720" rIns="91440" bIns="45720" rtlCol="0" anchor="ctr"/>
          <a:lstStyle>
            <a:lvl1pPr algn="l">
              <a:defRPr sz="1000">
                <a:solidFill>
                  <a:srgbClr val="2D3C41"/>
                </a:solidFill>
                <a:latin typeface="Arial" pitchFamily="34" charset="0"/>
              </a:defRPr>
            </a:lvl1pPr>
          </a:lstStyle>
          <a:p>
            <a:pPr fontAlgn="base">
              <a:spcBef>
                <a:spcPct val="0"/>
              </a:spcBef>
              <a:spcAft>
                <a:spcPct val="0"/>
              </a:spcAft>
              <a:defRPr/>
            </a:pPr>
            <a:fld id="{A8BBCA3F-C755-4335-A4D8-E09FA7BB708C}" type="datetime1">
              <a:rPr lang="de-DE" smtClean="0"/>
              <a:t>01.10.2018</a:t>
            </a:fld>
            <a:endParaRPr lang="de-DE"/>
          </a:p>
        </p:txBody>
      </p:sp>
      <p:sp>
        <p:nvSpPr>
          <p:cNvPr id="12" name="Rechtwinkliges Dreieck 11"/>
          <p:cNvSpPr/>
          <p:nvPr/>
        </p:nvSpPr>
        <p:spPr>
          <a:xfrm flipH="1" flipV="1">
            <a:off x="8027988" y="6334125"/>
            <a:ext cx="360362" cy="271463"/>
          </a:xfrm>
          <a:prstGeom prst="rtTriangle">
            <a:avLst/>
          </a:prstGeom>
          <a:solidFill>
            <a:srgbClr val="39464A"/>
          </a:solidFill>
          <a:ln>
            <a:noFill/>
          </a:ln>
          <a:effectLst/>
        </p:spPr>
        <p:style>
          <a:lnRef idx="1">
            <a:schemeClr val="accent1"/>
          </a:lnRef>
          <a:fillRef idx="1003">
            <a:schemeClr val="dk1"/>
          </a:fillRef>
          <a:effectRef idx="2">
            <a:schemeClr val="accent1"/>
          </a:effectRef>
          <a:fontRef idx="minor">
            <a:schemeClr val="lt1"/>
          </a:fontRef>
        </p:style>
        <p:txBody>
          <a:bodyPr anchor="ctr"/>
          <a:lstStyle/>
          <a:p>
            <a:pPr algn="ctr" fontAlgn="base">
              <a:spcBef>
                <a:spcPct val="0"/>
              </a:spcBef>
              <a:spcAft>
                <a:spcPct val="0"/>
              </a:spcAft>
              <a:defRPr/>
            </a:pPr>
            <a:endParaRPr lang="de-DE">
              <a:solidFill>
                <a:srgbClr val="FFFFFF"/>
              </a:solidFill>
            </a:endParaRPr>
          </a:p>
        </p:txBody>
      </p:sp>
    </p:spTree>
    <p:extLst>
      <p:ext uri="{BB962C8B-B14F-4D97-AF65-F5344CB8AC3E}">
        <p14:creationId xmlns:p14="http://schemas.microsoft.com/office/powerpoint/2010/main" val="84316137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Lst>
  <p:hf hdr="0"/>
  <p:txStyles>
    <p:title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2.png"/><Relationship Id="rId18" Type="http://schemas.openxmlformats.org/officeDocument/2006/relationships/image" Target="../media/image45.jpeg"/><Relationship Id="rId3" Type="http://schemas.openxmlformats.org/officeDocument/2006/relationships/image" Target="../media/image35.jpeg"/><Relationship Id="rId21" Type="http://schemas.openxmlformats.org/officeDocument/2006/relationships/hyperlink" Target="http://www.google.ch/url?sa=i&amp;rct=j&amp;q=&amp;esrc=s&amp;frm=1&amp;source=images&amp;cd=&amp;cad=rja&amp;uact=8&amp;docid=EpQU6peJOlCqpM&amp;tbnid=I_pTAf7zxBBLGM:&amp;ved=0CAUQjRw&amp;url=http://www.zora.uzh.ch/&amp;ei=pBnJU6u2FYKjPYuwgNAK&amp;bvm=bv.71198958,d.d2k&amp;psig=AFQjCNH-tMb7TVMATr_VU-3ebdLj3zVB0A&amp;ust=1405774619126542" TargetMode="External"/><Relationship Id="rId7" Type="http://schemas.openxmlformats.org/officeDocument/2006/relationships/image" Target="../media/image38.png"/><Relationship Id="rId12" Type="http://schemas.openxmlformats.org/officeDocument/2006/relationships/hyperlink" Target="http://www.empa.ch/plugin/template/empa/3/*/---/l=2" TargetMode="External"/><Relationship Id="rId17" Type="http://schemas.openxmlformats.org/officeDocument/2006/relationships/hyperlink" Target="http://www.iskk.ch/ver2" TargetMode="External"/><Relationship Id="rId2" Type="http://schemas.openxmlformats.org/officeDocument/2006/relationships/notesSlide" Target="../notesSlides/notesSlide14.xml"/><Relationship Id="rId16" Type="http://schemas.openxmlformats.org/officeDocument/2006/relationships/image" Target="../media/image44.png"/><Relationship Id="rId20" Type="http://schemas.openxmlformats.org/officeDocument/2006/relationships/image" Target="../media/image47.png"/><Relationship Id="rId1" Type="http://schemas.openxmlformats.org/officeDocument/2006/relationships/slideLayout" Target="../slideLayouts/slideLayout46.xml"/><Relationship Id="rId6" Type="http://schemas.openxmlformats.org/officeDocument/2006/relationships/hyperlink" Target="http://www.fhsg.ch/fhs.nsf/de/home" TargetMode="External"/><Relationship Id="rId11" Type="http://schemas.openxmlformats.org/officeDocument/2006/relationships/image" Target="../media/image41.png"/><Relationship Id="rId24" Type="http://schemas.openxmlformats.org/officeDocument/2006/relationships/image" Target="../media/image50.png"/><Relationship Id="rId5" Type="http://schemas.openxmlformats.org/officeDocument/2006/relationships/image" Target="../media/image37.png"/><Relationship Id="rId15" Type="http://schemas.openxmlformats.org/officeDocument/2006/relationships/hyperlink" Target="http://www.zis.ch/page.cfm?p=1" TargetMode="External"/><Relationship Id="rId23" Type="http://schemas.openxmlformats.org/officeDocument/2006/relationships/image" Target="../media/image49.jpeg"/><Relationship Id="rId10" Type="http://schemas.openxmlformats.org/officeDocument/2006/relationships/hyperlink" Target="http://www.rhysearch.ch/rd/index.html" TargetMode="External"/><Relationship Id="rId19"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3.png"/><Relationship Id="rId22"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61.jpeg"/><Relationship Id="rId11" Type="http://schemas.openxmlformats.org/officeDocument/2006/relationships/image" Target="../media/image65.png"/><Relationship Id="rId5" Type="http://schemas.openxmlformats.org/officeDocument/2006/relationships/image" Target="../media/image60.jpeg"/><Relationship Id="rId10" Type="http://schemas.openxmlformats.org/officeDocument/2006/relationships/image" Target="../media/image64.png"/><Relationship Id="rId4" Type="http://schemas.openxmlformats.org/officeDocument/2006/relationships/image" Target="../media/image59.jpeg"/><Relationship Id="rId9" Type="http://schemas.openxmlformats.org/officeDocument/2006/relationships/hyperlink" Target="http://www.mirtrade.ch/eng/live/main.asp"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hyperlink" Target="http://ams.com/eng" TargetMode="External"/><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hyperlink" Target="https://www.rauch.cc/ch/" TargetMode="External"/><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4.gif"/></Relationships>
</file>

<file path=ppt/slides/_rels/slide26.xml.rels><?xml version="1.0" encoding="UTF-8" standalone="yes"?>
<Relationships xmlns="http://schemas.openxmlformats.org/package/2006/relationships"><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9" Type="http://schemas.openxmlformats.org/officeDocument/2006/relationships/image" Target="../media/image110.gif"/><Relationship Id="rId21" Type="http://schemas.openxmlformats.org/officeDocument/2006/relationships/image" Target="../media/image93.png"/><Relationship Id="rId34" Type="http://schemas.openxmlformats.org/officeDocument/2006/relationships/image" Target="../media/image106.png"/><Relationship Id="rId42" Type="http://schemas.openxmlformats.org/officeDocument/2006/relationships/hyperlink" Target="http://www.ist-ag.com/eh/ist-ag/en/home.nsf/contentview/$first" TargetMode="External"/><Relationship Id="rId47" Type="http://schemas.openxmlformats.org/officeDocument/2006/relationships/image" Target="../media/image115.png"/><Relationship Id="rId50" Type="http://schemas.openxmlformats.org/officeDocument/2006/relationships/image" Target="../media/image118.gif"/><Relationship Id="rId55" Type="http://schemas.openxmlformats.org/officeDocument/2006/relationships/image" Target="../media/image122.png"/><Relationship Id="rId63" Type="http://schemas.openxmlformats.org/officeDocument/2006/relationships/image" Target="../media/image129.emf"/><Relationship Id="rId68" Type="http://schemas.openxmlformats.org/officeDocument/2006/relationships/image" Target="../media/image134.gif"/><Relationship Id="rId7" Type="http://schemas.openxmlformats.org/officeDocument/2006/relationships/image" Target="../media/image79.jpeg"/><Relationship Id="rId2" Type="http://schemas.openxmlformats.org/officeDocument/2006/relationships/notesSlide" Target="../notesSlides/notesSlide26.xml"/><Relationship Id="rId16" Type="http://schemas.openxmlformats.org/officeDocument/2006/relationships/image" Target="../media/image88.png"/><Relationship Id="rId29" Type="http://schemas.openxmlformats.org/officeDocument/2006/relationships/image" Target="../media/image101.png"/><Relationship Id="rId1" Type="http://schemas.openxmlformats.org/officeDocument/2006/relationships/slideLayout" Target="../slideLayouts/slideLayout32.xml"/><Relationship Id="rId6" Type="http://schemas.openxmlformats.org/officeDocument/2006/relationships/image" Target="../media/image78.jpeg"/><Relationship Id="rId11" Type="http://schemas.openxmlformats.org/officeDocument/2006/relationships/image" Target="../media/image83.png"/><Relationship Id="rId24" Type="http://schemas.openxmlformats.org/officeDocument/2006/relationships/image" Target="../media/image96.png"/><Relationship Id="rId32" Type="http://schemas.openxmlformats.org/officeDocument/2006/relationships/image" Target="../media/image104.png"/><Relationship Id="rId37" Type="http://schemas.openxmlformats.org/officeDocument/2006/relationships/image" Target="../media/image109.png"/><Relationship Id="rId40" Type="http://schemas.openxmlformats.org/officeDocument/2006/relationships/hyperlink" Target="http://www.evatecnet.com/" TargetMode="External"/><Relationship Id="rId45" Type="http://schemas.openxmlformats.org/officeDocument/2006/relationships/hyperlink" Target="http://www.wildkuepfer.ch/de/home/" TargetMode="External"/><Relationship Id="rId53" Type="http://schemas.openxmlformats.org/officeDocument/2006/relationships/image" Target="../media/image120.png"/><Relationship Id="rId58" Type="http://schemas.openxmlformats.org/officeDocument/2006/relationships/image" Target="../media/image124.png"/><Relationship Id="rId66" Type="http://schemas.openxmlformats.org/officeDocument/2006/relationships/image" Target="../media/image132.jpeg"/><Relationship Id="rId5" Type="http://schemas.openxmlformats.org/officeDocument/2006/relationships/image" Target="../media/image77.jpe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36" Type="http://schemas.openxmlformats.org/officeDocument/2006/relationships/image" Target="../media/image108.png"/><Relationship Id="rId49" Type="http://schemas.openxmlformats.org/officeDocument/2006/relationships/image" Target="../media/image117.jpeg"/><Relationship Id="rId57" Type="http://schemas.openxmlformats.org/officeDocument/2006/relationships/hyperlink" Target="http://www.hubersuhner.ch/" TargetMode="External"/><Relationship Id="rId61" Type="http://schemas.openxmlformats.org/officeDocument/2006/relationships/image" Target="../media/image127.emf"/><Relationship Id="rId10" Type="http://schemas.openxmlformats.org/officeDocument/2006/relationships/image" Target="../media/image82.png"/><Relationship Id="rId19" Type="http://schemas.openxmlformats.org/officeDocument/2006/relationships/image" Target="../media/image91.png"/><Relationship Id="rId31" Type="http://schemas.openxmlformats.org/officeDocument/2006/relationships/image" Target="../media/image103.png"/><Relationship Id="rId44" Type="http://schemas.openxmlformats.org/officeDocument/2006/relationships/image" Target="../media/image113.png"/><Relationship Id="rId52" Type="http://schemas.openxmlformats.org/officeDocument/2006/relationships/hyperlink" Target="http://www.wyon.ch/" TargetMode="External"/><Relationship Id="rId60" Type="http://schemas.openxmlformats.org/officeDocument/2006/relationships/image" Target="../media/image126.emf"/><Relationship Id="rId65" Type="http://schemas.openxmlformats.org/officeDocument/2006/relationships/image" Target="../media/image131.jpeg"/><Relationship Id="rId4" Type="http://schemas.openxmlformats.org/officeDocument/2006/relationships/image" Target="../media/image76.jpe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102.png"/><Relationship Id="rId35" Type="http://schemas.openxmlformats.org/officeDocument/2006/relationships/image" Target="../media/image107.png"/><Relationship Id="rId43" Type="http://schemas.openxmlformats.org/officeDocument/2006/relationships/image" Target="../media/image112.png"/><Relationship Id="rId48" Type="http://schemas.openxmlformats.org/officeDocument/2006/relationships/image" Target="../media/image116.png"/><Relationship Id="rId56" Type="http://schemas.openxmlformats.org/officeDocument/2006/relationships/image" Target="../media/image123.png"/><Relationship Id="rId64" Type="http://schemas.openxmlformats.org/officeDocument/2006/relationships/image" Target="../media/image130.jpeg"/><Relationship Id="rId8" Type="http://schemas.openxmlformats.org/officeDocument/2006/relationships/image" Target="../media/image80.png"/><Relationship Id="rId51" Type="http://schemas.openxmlformats.org/officeDocument/2006/relationships/image" Target="../media/image119.png"/><Relationship Id="rId3" Type="http://schemas.openxmlformats.org/officeDocument/2006/relationships/image" Target="../media/image75.gif"/><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png"/><Relationship Id="rId33" Type="http://schemas.openxmlformats.org/officeDocument/2006/relationships/image" Target="../media/image105.png"/><Relationship Id="rId38" Type="http://schemas.openxmlformats.org/officeDocument/2006/relationships/hyperlink" Target="http://www.benningergroup.com/" TargetMode="External"/><Relationship Id="rId46" Type="http://schemas.openxmlformats.org/officeDocument/2006/relationships/image" Target="../media/image114.gif"/><Relationship Id="rId59" Type="http://schemas.openxmlformats.org/officeDocument/2006/relationships/image" Target="../media/image125.jpeg"/><Relationship Id="rId67" Type="http://schemas.openxmlformats.org/officeDocument/2006/relationships/image" Target="../media/image133.gif"/><Relationship Id="rId20" Type="http://schemas.openxmlformats.org/officeDocument/2006/relationships/image" Target="../media/image92.png"/><Relationship Id="rId41" Type="http://schemas.openxmlformats.org/officeDocument/2006/relationships/image" Target="../media/image111.gif"/><Relationship Id="rId54" Type="http://schemas.openxmlformats.org/officeDocument/2006/relationships/image" Target="../media/image121.gif"/><Relationship Id="rId62" Type="http://schemas.openxmlformats.org/officeDocument/2006/relationships/image" Target="../media/image128.png"/></Relationships>
</file>

<file path=ppt/slides/_rels/slide27.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5.jpeg"/><Relationship Id="rId7"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53.xml"/><Relationship Id="rId6" Type="http://schemas.openxmlformats.org/officeDocument/2006/relationships/hyperlink" Target="http://www.stgallen-symposium.org/" TargetMode="External"/><Relationship Id="rId5" Type="http://schemas.openxmlformats.org/officeDocument/2006/relationships/image" Target="http://www.olma-messen.ch/uploads/pics/Gelaendeplan_OLMA_Internet.jpg" TargetMode="External"/><Relationship Id="rId4" Type="http://schemas.openxmlformats.org/officeDocument/2006/relationships/image" Target="../media/image13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140.jpeg"/></Relationships>
</file>

<file path=ppt/slides/_rels/slide3.xml.rels><?xml version="1.0" encoding="UTF-8" standalone="yes"?>
<Relationships xmlns="http://schemas.openxmlformats.org/package/2006/relationships"><Relationship Id="rId3" Type="http://schemas.openxmlformats.org/officeDocument/2006/relationships/hyperlink" Target="mailto:ralph.lehner@ar.ch"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hyperlink" Target="http://www.sgba.ch/"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33.xml"/><Relationship Id="rId1" Type="http://schemas.openxmlformats.org/officeDocument/2006/relationships/slideLayout" Target="../slideLayouts/slideLayout53.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png"/><Relationship Id="rId9" Type="http://schemas.openxmlformats.org/officeDocument/2006/relationships/image" Target="../media/image148.jpeg"/></Relationships>
</file>

<file path=ppt/slides/_rels/slide34.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50.jpeg"/><Relationship Id="rId7" Type="http://schemas.openxmlformats.org/officeDocument/2006/relationships/hyperlink" Target="http://www.extraprimagood.de/wp-content/uploads/2012/08/Olma_2012a.jpg" TargetMode="External"/><Relationship Id="rId2" Type="http://schemas.openxmlformats.org/officeDocument/2006/relationships/notesSlide" Target="../notesSlides/notesSlide34.xml"/><Relationship Id="rId1" Type="http://schemas.openxmlformats.org/officeDocument/2006/relationships/slideLayout" Target="../slideLayouts/slideLayout53.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21.jpeg"/><Relationship Id="rId4" Type="http://schemas.openxmlformats.org/officeDocument/2006/relationships/image" Target="../media/image151.png"/><Relationship Id="rId9" Type="http://schemas.openxmlformats.org/officeDocument/2006/relationships/hyperlink" Target="http://www.tagblatt.ch/storage/org/0/1/0/1036010_0_74bbaff5.jpg?version=1310373213"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8" Type="http://schemas.openxmlformats.org/officeDocument/2006/relationships/hyperlink" Target="../../../../2-2%20St.GallenBodenseeArea/Organisation/SGBA%20Film/SGBA%20Imagefilm.mp4" TargetMode="External"/><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notesSlide" Target="../notesSlides/notesSlide36.xml"/><Relationship Id="rId1" Type="http://schemas.openxmlformats.org/officeDocument/2006/relationships/slideLayout" Target="../slideLayouts/slideLayout53.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 Id="rId9" Type="http://schemas.openxmlformats.org/officeDocument/2006/relationships/image" Target="../media/image160.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hyperlink" Target="http://www.google.ch/url?sa=i&amp;rct=j&amp;q=&amp;esrc=s&amp;source=images&amp;cd=&amp;cad=rja&amp;uact=8&amp;ved=2ahUKEwinxeS6xOXdAhVZwAIHHU7BBmkQjRx6BAgBEAU&amp;url=http%3A%2F%2Fwww.spiegel.de%2Fspiegel%2Fmarcel-hirscher-der-beste-skifahrer-der-welt-eigentlich-a-1134367.html&amp;psig=AOvVaw0SmcUIe_uwpZpuL6CThdYc&amp;ust=1538493330969161" TargetMode="External"/><Relationship Id="rId3" Type="http://schemas.openxmlformats.org/officeDocument/2006/relationships/image" Target="../media/image11.jpeg"/><Relationship Id="rId7" Type="http://schemas.openxmlformats.org/officeDocument/2006/relationships/image" Target="../media/image14.jpe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hyperlink" Target="https://www.google.ch/url?sa=i&amp;rct=j&amp;q=&amp;esrc=s&amp;source=images&amp;cd=&amp;cad=rja&amp;uact=8&amp;ved=2ahUKEwjf1ICiw-XdAhUSyqQKHSu1DBkQjRx6BAgBEAU&amp;url=https%3A%2F%2Fwww.udemy.com%2Fhumor-writing-course%2F&amp;psig=AOvVaw31vK9wz3ArZgruNIf0-Jff&amp;ust=1538492684489514" TargetMode="External"/><Relationship Id="rId11" Type="http://schemas.openxmlformats.org/officeDocument/2006/relationships/image" Target="../media/image17.jpe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hyperlink" Target="https://www.google.ch/url?sa=i&amp;rct=j&amp;q=&amp;esrc=s&amp;source=images&amp;cd=&amp;cad=rja&amp;uact=8&amp;ved=2ahUKEwi9t--5xeXdAhUGLewKHUVcCyoQjRx6BAgBEAU&amp;url=https%3A%2F%2Fde.wikipedia.org%2Fwiki%2FDatei%3A2016-Diepoldsau-Rheinbruecke.jpg&amp;psig=AOvVaw3J_zMII2VNrpZBKp80suAC&amp;ust=1538493587257244" TargetMode="External"/><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1.jpeg"/><Relationship Id="rId5" Type="http://schemas.openxmlformats.org/officeDocument/2006/relationships/hyperlink" Target="http://www.tagblatt.ch/storage/org/0/1/0/1036010_0_74bbaff5.jpg?version=1310373213" TargetMode="External"/><Relationship Id="rId4" Type="http://schemas.openxmlformats.org/officeDocument/2006/relationships/image" Target="../media/image20.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7.jpe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hyperlink" Target="http://www.google.ch/url?sa=i&amp;rct=j&amp;q=&amp;esrc=s&amp;frm=1&amp;source=images&amp;cd=&amp;cad=rja&amp;uact=8&amp;ved=0CAcQjRxqFQoTCM3Xs6L28MYCFab9cgodtWAK5g&amp;url=http://www.welt-flaggen.de/wahrung/euro&amp;ei=wLGwVc33M6b7ywO1wamwDg&amp;bvm=bv.98476267,d.bGQ&amp;psig=AFQjCNERQzHVT50nioRIefZiqPbjCn_elw&amp;ust=1437729400469537" TargetMode="External"/><Relationship Id="rId11" Type="http://schemas.openxmlformats.org/officeDocument/2006/relationships/hyperlink" Target="https://www.google.ch/url?sa=i&amp;rct=j&amp;q=&amp;esrc=s&amp;frm=1&amp;source=images&amp;cd=&amp;cad=rja&amp;uact=8&amp;ved=0CAcQjRxqFQoTCIH2lJH18MYCFQb-cgoduGUB0Q&amp;url=https://de.wikipedia.org/wiki/Fahne_und_Wappen_der_Schweiz&amp;ei=kLCwVYHuD4b8ywO4y4WIDQ&amp;bvm=bv.98476267,d.bGQ&amp;psig=AFQjCNHWRqZskqn_qIAOt4FJsr_vnwOyvA&amp;ust=1437729223642757" TargetMode="External"/><Relationship Id="rId5" Type="http://schemas.openxmlformats.org/officeDocument/2006/relationships/image" Target="../media/image26.png"/><Relationship Id="rId15" Type="http://schemas.openxmlformats.org/officeDocument/2006/relationships/image" Target="../media/image33.jpe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hyperlink" Target="http://www.google.ch/url?sa=i&amp;rct=j&amp;q=&amp;esrc=s&amp;source=images&amp;cd=&amp;cad=rja&amp;uact=8&amp;ved=2ahUKEwinxeS6xOXdAhVZwAIHHU7BBmkQjRx6BAgBEAU&amp;url=http%3A%2F%2Fwww.spiegel.de%2Fspiegel%2Fmarcel-hirscher-der-beste-skifahrer-der-welt-eigentlich-a-1134367.html&amp;psig=AOvVaw0SmcUIe_uwpZpuL6CThdYc&amp;ust=1538493330969161"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p:cNvSpPr>
            <a:spLocks noGrp="1"/>
          </p:cNvSpPr>
          <p:nvPr>
            <p:ph type="title"/>
          </p:nvPr>
        </p:nvSpPr>
        <p:spPr bwMode="auto">
          <a:xfrm>
            <a:off x="7315200" y="176242"/>
            <a:ext cx="1640792" cy="994531"/>
          </a:xfrm>
          <a:solidFill>
            <a:schemeClr val="bg1"/>
          </a:solidFill>
          <a:ln>
            <a:miter lim="800000"/>
            <a:headEnd/>
            <a:tailEnd/>
          </a:ln>
        </p:spPr>
        <p:txBody>
          <a:bodyPr wrap="square" lIns="91440" tIns="45720" rIns="91440" bIns="45720" numCol="1" compatLnSpc="1">
            <a:prstTxWarp prst="textNoShape">
              <a:avLst/>
            </a:prstTxWarp>
          </a:bodyPr>
          <a:lstStyle/>
          <a:p>
            <a:pPr eaLnBrk="1" hangingPunct="1"/>
            <a:r>
              <a:rPr lang="de-CH" sz="4000" dirty="0" smtClean="0">
                <a:solidFill>
                  <a:schemeClr val="bg1"/>
                </a:solidFill>
                <a:latin typeface="Arial" charset="0"/>
                <a:cs typeface="Arial" charset="0"/>
              </a:rPr>
              <a:t> </a:t>
            </a:r>
          </a:p>
        </p:txBody>
      </p:sp>
      <p:sp>
        <p:nvSpPr>
          <p:cNvPr id="20" name="Inhaltsplatzhalter 1"/>
          <p:cNvSpPr txBox="1">
            <a:spLocks/>
          </p:cNvSpPr>
          <p:nvPr/>
        </p:nvSpPr>
        <p:spPr>
          <a:xfrm>
            <a:off x="370114" y="1576251"/>
            <a:ext cx="4038599" cy="4525963"/>
          </a:xfrm>
          <a:prstGeom prst="rect">
            <a:avLst/>
          </a:prstGeom>
        </p:spPr>
        <p:txBody>
          <a:bodyPr lIns="0"/>
          <a:lstStyle>
            <a:lvl1pPr marL="342900" indent="-342900" algn="l" defTabSz="457200" rtl="0" eaLnBrk="1" latinLnBrk="0" hangingPunct="1">
              <a:spcBef>
                <a:spcPts val="1000"/>
              </a:spcBef>
              <a:buClrTx/>
              <a:buFont typeface="Wingdings" charset="2"/>
              <a:buChar char="§"/>
              <a:defRPr sz="2000" kern="1200">
                <a:solidFill>
                  <a:schemeClr val="bg1"/>
                </a:solidFill>
                <a:latin typeface="Arial"/>
                <a:ea typeface="+mn-ea"/>
                <a:cs typeface="Arial"/>
              </a:defRPr>
            </a:lvl1pPr>
            <a:lvl2pPr marL="742950" indent="-285750" algn="l" defTabSz="457200" rtl="0" eaLnBrk="1" latinLnBrk="0" hangingPunct="1">
              <a:spcBef>
                <a:spcPts val="1080"/>
              </a:spcBef>
              <a:buClrTx/>
              <a:buFont typeface="Arial"/>
              <a:buChar char="–"/>
              <a:defRPr sz="2000" kern="1200">
                <a:solidFill>
                  <a:schemeClr val="bg1"/>
                </a:solidFill>
                <a:latin typeface="Arial"/>
                <a:ea typeface="+mn-ea"/>
                <a:cs typeface="Arial"/>
              </a:defRPr>
            </a:lvl2pPr>
            <a:lvl3pPr marL="1143000" indent="-228600" algn="l" defTabSz="457200" rtl="0" eaLnBrk="1" latinLnBrk="0" hangingPunct="1">
              <a:spcBef>
                <a:spcPts val="1080"/>
              </a:spcBef>
              <a:buClrTx/>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ts val="1080"/>
              </a:spcBef>
              <a:buClrTx/>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ts val="1080"/>
              </a:spcBef>
              <a:buClrTx/>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spcAft>
                <a:spcPct val="0"/>
              </a:spcAft>
              <a:buFont typeface="Wingdings" charset="2"/>
              <a:buNone/>
            </a:pPr>
            <a:endParaRPr lang="de-CH" dirty="0" smtClean="0">
              <a:solidFill>
                <a:srgbClr val="FFFFFF"/>
              </a:solidFill>
            </a:endParaRPr>
          </a:p>
          <a:p>
            <a:pPr marL="0" indent="0" fontAlgn="base">
              <a:spcAft>
                <a:spcPct val="0"/>
              </a:spcAft>
              <a:buFont typeface="Wingdings" charset="2"/>
              <a:buNone/>
            </a:pPr>
            <a:endParaRPr lang="de-CH" sz="900" dirty="0">
              <a:solidFill>
                <a:srgbClr val="FFFFFF"/>
              </a:solidFill>
            </a:endParaRPr>
          </a:p>
        </p:txBody>
      </p:sp>
      <p:pic>
        <p:nvPicPr>
          <p:cNvPr id="3074" name="Picture 2" descr="G:\Data\Departement Volks- und Landwirtschaft\Amt für Wirtschaft\2 Standortpromotion\2-7 St.GallenBodenseeArea\Logo SG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56" y="888763"/>
            <a:ext cx="8228060" cy="508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10</a:t>
            </a:fld>
            <a:endParaRPr lang="de-DE" dirty="0"/>
          </a:p>
        </p:txBody>
      </p:sp>
      <p:sp>
        <p:nvSpPr>
          <p:cNvPr id="7" name="Titel 2"/>
          <p:cNvSpPr txBox="1">
            <a:spLocks/>
          </p:cNvSpPr>
          <p:nvPr/>
        </p:nvSpPr>
        <p:spPr bwMode="auto">
          <a:xfrm>
            <a:off x="323528" y="44624"/>
            <a:ext cx="7121338"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smtClean="0">
                <a:latin typeface="Arial" charset="0"/>
                <a:cs typeface="Arial" charset="0"/>
              </a:rPr>
              <a:t>Schweizer Besonderheiten</a:t>
            </a:r>
            <a:br>
              <a:rPr lang="de-CH" altLang="de-DE" b="1" dirty="0" smtClean="0">
                <a:latin typeface="Arial" charset="0"/>
                <a:cs typeface="Arial" charset="0"/>
              </a:rPr>
            </a:br>
            <a:r>
              <a:rPr lang="de-CH" altLang="de-DE" sz="2400" dirty="0" smtClean="0">
                <a:latin typeface="Arial" charset="0"/>
                <a:cs typeface="Arial" charset="0"/>
              </a:rPr>
              <a:t>Steuersystem</a:t>
            </a:r>
            <a:endParaRPr lang="de-CH" sz="2400" dirty="0" smtClean="0">
              <a:latin typeface="Arial" charset="0"/>
              <a:cs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38960"/>
            <a:ext cx="6534297" cy="475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427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idx="1"/>
          </p:nvPr>
        </p:nvSpPr>
        <p:spPr bwMode="auto">
          <a:xfrm>
            <a:off x="726727" y="2278063"/>
            <a:ext cx="60055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ct val="0"/>
              </a:spcBef>
              <a:buFontTx/>
              <a:buNone/>
            </a:pPr>
            <a:r>
              <a:rPr lang="de-CH" sz="3600" b="1" dirty="0" smtClean="0">
                <a:solidFill>
                  <a:srgbClr val="FFFFFF"/>
                </a:solidFill>
                <a:latin typeface="Arial" charset="0"/>
              </a:rPr>
              <a:t>Juristische Personen</a:t>
            </a:r>
          </a:p>
        </p:txBody>
      </p:sp>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11</a:t>
            </a:fld>
            <a:endParaRPr lang="de-DE" dirty="0"/>
          </a:p>
        </p:txBody>
      </p:sp>
    </p:spTree>
    <p:extLst>
      <p:ext uri="{BB962C8B-B14F-4D97-AF65-F5344CB8AC3E}">
        <p14:creationId xmlns:p14="http://schemas.microsoft.com/office/powerpoint/2010/main" val="3123444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Foliennummernplatzhalter 3"/>
          <p:cNvSpPr txBox="1">
            <a:spLocks noGrp="1"/>
          </p:cNvSpPr>
          <p:nvPr/>
        </p:nvSpPr>
        <p:spPr bwMode="auto">
          <a:xfrm>
            <a:off x="8313738" y="6407150"/>
            <a:ext cx="568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C7FEB54-2690-4AE2-B7C0-7EB5C719CC41}" type="slidenum">
              <a:rPr lang="de-DE" sz="1000">
                <a:solidFill>
                  <a:srgbClr val="2D3C41"/>
                </a:solidFill>
              </a:rPr>
              <a:pPr algn="r" eaLnBrk="1" hangingPunct="1"/>
              <a:t>12</a:t>
            </a:fld>
            <a:endParaRPr lang="de-DE" sz="1000">
              <a:solidFill>
                <a:srgbClr val="2D3C41"/>
              </a:solidFill>
            </a:endParaRPr>
          </a:p>
        </p:txBody>
      </p:sp>
      <p:sp>
        <p:nvSpPr>
          <p:cNvPr id="40965" name="Fußzeilenplatzhalter 4"/>
          <p:cNvSpPr txBox="1">
            <a:spLocks noGrp="1"/>
          </p:cNvSpPr>
          <p:nvPr/>
        </p:nvSpPr>
        <p:spPr bwMode="auto">
          <a:xfrm>
            <a:off x="298248" y="6239412"/>
            <a:ext cx="5518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sz="1000" dirty="0">
                <a:solidFill>
                  <a:srgbClr val="2D3C41"/>
                </a:solidFill>
              </a:rPr>
              <a:t>Quelle: WEF, The Global </a:t>
            </a:r>
            <a:r>
              <a:rPr lang="de-DE" sz="1000" dirty="0" err="1">
                <a:solidFill>
                  <a:srgbClr val="2D3C41"/>
                </a:solidFill>
              </a:rPr>
              <a:t>Competitiveness</a:t>
            </a:r>
            <a:r>
              <a:rPr lang="de-DE" sz="1000" dirty="0">
                <a:solidFill>
                  <a:srgbClr val="2D3C41"/>
                </a:solidFill>
              </a:rPr>
              <a:t> Report </a:t>
            </a:r>
            <a:r>
              <a:rPr lang="de-DE" sz="1000" dirty="0" smtClean="0">
                <a:solidFill>
                  <a:srgbClr val="2D3C41"/>
                </a:solidFill>
              </a:rPr>
              <a:t>2015-2016</a:t>
            </a:r>
            <a:endParaRPr lang="de-DE" sz="1000" dirty="0">
              <a:solidFill>
                <a:srgbClr val="2D3C41"/>
              </a:solidFill>
            </a:endParaRPr>
          </a:p>
        </p:txBody>
      </p:sp>
      <p:graphicFrame>
        <p:nvGraphicFramePr>
          <p:cNvPr id="6" name="Inhaltsplatzhalter 7"/>
          <p:cNvGraphicFramePr>
            <a:graphicFrameLocks noGrp="1"/>
          </p:cNvGraphicFramePr>
          <p:nvPr>
            <p:ph idx="1"/>
            <p:extLst>
              <p:ext uri="{D42A27DB-BD31-4B8C-83A1-F6EECF244321}">
                <p14:modId xmlns:p14="http://schemas.microsoft.com/office/powerpoint/2010/main" val="1271348512"/>
              </p:ext>
            </p:extLst>
          </p:nvPr>
        </p:nvGraphicFramePr>
        <p:xfrm>
          <a:off x="654050" y="1638300"/>
          <a:ext cx="6851650" cy="4546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el 2"/>
          <p:cNvSpPr txBox="1">
            <a:spLocks/>
          </p:cNvSpPr>
          <p:nvPr/>
        </p:nvSpPr>
        <p:spPr bwMode="auto">
          <a:xfrm>
            <a:off x="323528" y="44624"/>
            <a:ext cx="7121338"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smtClean="0">
                <a:latin typeface="Arial" charset="0"/>
                <a:cs typeface="Arial" charset="0"/>
              </a:rPr>
              <a:t>Politische und ökonomische Rahmenbedingungen </a:t>
            </a:r>
            <a:r>
              <a:rPr lang="de-CH" altLang="de-DE" b="1" dirty="0" smtClean="0">
                <a:latin typeface="Arial" charset="0"/>
                <a:cs typeface="Arial" charset="0"/>
              </a:rPr>
              <a:t/>
            </a:r>
            <a:br>
              <a:rPr lang="de-CH" altLang="de-DE" b="1" dirty="0" smtClean="0">
                <a:latin typeface="Arial" charset="0"/>
                <a:cs typeface="Arial" charset="0"/>
              </a:rPr>
            </a:br>
            <a:r>
              <a:rPr lang="de-CH" altLang="de-DE" sz="2400" dirty="0">
                <a:latin typeface="Arial" charset="0"/>
                <a:cs typeface="Arial" charset="0"/>
              </a:rPr>
              <a:t>The Global </a:t>
            </a:r>
            <a:r>
              <a:rPr lang="de-CH" altLang="de-DE" sz="2400" dirty="0" err="1">
                <a:latin typeface="Arial" charset="0"/>
                <a:cs typeface="Arial" charset="0"/>
              </a:rPr>
              <a:t>Competitiveness</a:t>
            </a:r>
            <a:r>
              <a:rPr lang="de-CH" altLang="de-DE" sz="2400" dirty="0">
                <a:latin typeface="Arial" charset="0"/>
                <a:cs typeface="Arial" charset="0"/>
              </a:rPr>
              <a:t> Index</a:t>
            </a:r>
            <a:endParaRPr lang="de-CH" sz="2400" dirty="0" smtClean="0">
              <a:latin typeface="Arial" charset="0"/>
              <a:cs typeface="Arial" charset="0"/>
            </a:endParaRPr>
          </a:p>
        </p:txBody>
      </p:sp>
    </p:spTree>
    <p:extLst>
      <p:ext uri="{BB962C8B-B14F-4D97-AF65-F5344CB8AC3E}">
        <p14:creationId xmlns:p14="http://schemas.microsoft.com/office/powerpoint/2010/main" val="3314765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AAD1F44-FA0B-4462-B72D-3A700989D67C}" type="slidenum">
              <a:rPr lang="de-DE" smtClean="0">
                <a:solidFill>
                  <a:srgbClr val="2D3C41"/>
                </a:solidFill>
              </a:rPr>
              <a:pPr eaLnBrk="1" hangingPunct="1"/>
              <a:t>13</a:t>
            </a:fld>
            <a:endParaRPr lang="de-DE" dirty="0" smtClean="0">
              <a:solidFill>
                <a:srgbClr val="2D3C41"/>
              </a:solidFill>
            </a:endParaRPr>
          </a:p>
        </p:txBody>
      </p:sp>
      <p:sp>
        <p:nvSpPr>
          <p:cNvPr id="6" name="Fußzeilenplatzhalter 4"/>
          <p:cNvSpPr>
            <a:spLocks noGrp="1"/>
          </p:cNvSpPr>
          <p:nvPr>
            <p:ph type="ftr" sz="quarter" idx="11"/>
          </p:nvPr>
        </p:nvSpPr>
        <p:spPr bwMode="auto">
          <a:xfrm>
            <a:off x="337219" y="6389521"/>
            <a:ext cx="6251576"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dirty="0" smtClean="0">
                <a:solidFill>
                  <a:srgbClr val="2D3C41"/>
                </a:solidFill>
              </a:rPr>
              <a:t>Quelle: </a:t>
            </a:r>
            <a:r>
              <a:rPr lang="en-US" dirty="0">
                <a:solidFill>
                  <a:srgbClr val="2D3C41"/>
                </a:solidFill>
              </a:rPr>
              <a:t>World Economic Forum, Executive Opinion Survey, The Global </a:t>
            </a:r>
            <a:r>
              <a:rPr lang="en-US" dirty="0" smtClean="0">
                <a:solidFill>
                  <a:srgbClr val="2D3C41"/>
                </a:solidFill>
              </a:rPr>
              <a:t>Competitiveness Report 2015-2016 </a:t>
            </a:r>
            <a:r>
              <a:rPr lang="de-DE" dirty="0" smtClean="0"/>
              <a:t>1 </a:t>
            </a:r>
            <a:r>
              <a:rPr lang="de-DE" dirty="0"/>
              <a:t>= </a:t>
            </a:r>
            <a:r>
              <a:rPr lang="de-DE" dirty="0" smtClean="0"/>
              <a:t>tief; </a:t>
            </a:r>
            <a:r>
              <a:rPr lang="de-DE" dirty="0"/>
              <a:t>7 = </a:t>
            </a:r>
            <a:r>
              <a:rPr lang="de-DE" dirty="0" smtClean="0"/>
              <a:t>hoch</a:t>
            </a:r>
            <a:endParaRPr lang="de-DE" dirty="0"/>
          </a:p>
          <a:p>
            <a:pPr eaLnBrk="1" hangingPunct="1">
              <a:defRPr/>
            </a:pPr>
            <a:endParaRPr lang="de-DE" dirty="0" smtClean="0">
              <a:solidFill>
                <a:srgbClr val="2D3C41"/>
              </a:solidFill>
            </a:endParaRPr>
          </a:p>
        </p:txBody>
      </p:sp>
      <p:graphicFrame>
        <p:nvGraphicFramePr>
          <p:cNvPr id="7" name="Inhaltsplatzhalter 5"/>
          <p:cNvGraphicFramePr>
            <a:graphicFrameLocks noGrp="1"/>
          </p:cNvGraphicFramePr>
          <p:nvPr>
            <p:ph idx="1"/>
            <p:extLst>
              <p:ext uri="{D42A27DB-BD31-4B8C-83A1-F6EECF244321}">
                <p14:modId xmlns:p14="http://schemas.microsoft.com/office/powerpoint/2010/main" val="2508620860"/>
              </p:ext>
            </p:extLst>
          </p:nvPr>
        </p:nvGraphicFramePr>
        <p:xfrm>
          <a:off x="323850" y="1352550"/>
          <a:ext cx="8462963" cy="485775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el 2"/>
          <p:cNvSpPr txBox="1">
            <a:spLocks/>
          </p:cNvSpPr>
          <p:nvPr/>
        </p:nvSpPr>
        <p:spPr bwMode="auto">
          <a:xfrm>
            <a:off x="323528" y="44624"/>
            <a:ext cx="7121338"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smtClean="0">
                <a:latin typeface="Arial" charset="0"/>
                <a:cs typeface="Arial" charset="0"/>
              </a:rPr>
              <a:t>Innovationskraft</a:t>
            </a:r>
            <a:r>
              <a:rPr lang="de-CH" altLang="de-DE" b="1" dirty="0" smtClean="0">
                <a:latin typeface="Arial" charset="0"/>
                <a:cs typeface="Arial" charset="0"/>
              </a:rPr>
              <a:t/>
            </a:r>
            <a:br>
              <a:rPr lang="de-CH" altLang="de-DE" b="1" dirty="0" smtClean="0">
                <a:latin typeface="Arial" charset="0"/>
                <a:cs typeface="Arial" charset="0"/>
              </a:rPr>
            </a:br>
            <a:r>
              <a:rPr lang="de-CH" altLang="de-DE" sz="2400" dirty="0" smtClean="0">
                <a:latin typeface="Arial" charset="0"/>
                <a:cs typeface="Arial" charset="0"/>
              </a:rPr>
              <a:t>Ausgaben </a:t>
            </a:r>
            <a:r>
              <a:rPr lang="de-CH" altLang="de-DE" sz="2400" dirty="0" smtClean="0">
                <a:latin typeface="Arial" charset="0"/>
                <a:cs typeface="Arial" charset="0"/>
              </a:rPr>
              <a:t>für F&amp;E</a:t>
            </a:r>
            <a:endParaRPr lang="de-CH" sz="2400" dirty="0" smtClean="0">
              <a:latin typeface="Arial" charset="0"/>
              <a:cs typeface="Arial" charset="0"/>
            </a:endParaRPr>
          </a:p>
        </p:txBody>
      </p:sp>
    </p:spTree>
    <p:extLst>
      <p:ext uri="{BB962C8B-B14F-4D97-AF65-F5344CB8AC3E}">
        <p14:creationId xmlns:p14="http://schemas.microsoft.com/office/powerpoint/2010/main" val="2247335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6" name="Rectangle 2"/>
          <p:cNvSpPr>
            <a:spLocks noGrp="1" noChangeArrowheads="1"/>
          </p:cNvSpPr>
          <p:nvPr>
            <p:ph type="title"/>
          </p:nvPr>
        </p:nvSpPr>
        <p:spPr bwMode="auto">
          <a:xfrm>
            <a:off x="323528" y="44624"/>
            <a:ext cx="7120394" cy="1224136"/>
          </a:xfrm>
          <a:noFill/>
          <a:ln>
            <a:miter lim="800000"/>
            <a:headEnd/>
            <a:tailEnd/>
          </a:ln>
        </p:spPr>
        <p:txBody>
          <a:bodyPr wrap="square" lIns="91440" tIns="45720" rIns="91440" bIns="45720" numCol="1" anchor="ctr" anchorCtr="0" compatLnSpc="1">
            <a:prstTxWarp prst="textNoShape">
              <a:avLst/>
            </a:prstTxWarp>
          </a:bodyPr>
          <a:lstStyle/>
          <a:p>
            <a:pPr eaLnBrk="1" hangingPunct="1"/>
            <a:r>
              <a:rPr lang="de-CH" altLang="de-DE" b="1" dirty="0" smtClean="0">
                <a:latin typeface="Arial" charset="0"/>
                <a:cs typeface="Arial" charset="0"/>
              </a:rPr>
              <a:t>Bildung in der SGBA</a:t>
            </a:r>
            <a:r>
              <a:rPr lang="de-CH" altLang="de-DE" dirty="0" smtClean="0">
                <a:latin typeface="Arial" charset="0"/>
                <a:cs typeface="Arial" charset="0"/>
              </a:rPr>
              <a:t/>
            </a:r>
            <a:br>
              <a:rPr lang="de-CH" altLang="de-DE" dirty="0" smtClean="0">
                <a:latin typeface="Arial" charset="0"/>
                <a:cs typeface="Arial" charset="0"/>
              </a:rPr>
            </a:br>
            <a:r>
              <a:rPr lang="de-CH" altLang="de-DE" sz="2400" dirty="0" smtClean="0">
                <a:latin typeface="Arial" charset="0"/>
                <a:cs typeface="Arial" charset="0"/>
              </a:rPr>
              <a:t>Universitäten, internationale Schulen, etc</a:t>
            </a:r>
            <a:r>
              <a:rPr lang="de-CH" altLang="de-DE" dirty="0" smtClean="0">
                <a:latin typeface="Arial" charset="0"/>
                <a:cs typeface="Arial" charset="0"/>
              </a:rPr>
              <a:t>.</a:t>
            </a:r>
          </a:p>
        </p:txBody>
      </p:sp>
      <p:sp>
        <p:nvSpPr>
          <p:cNvPr id="22" name="Rechteck 19"/>
          <p:cNvSpPr/>
          <p:nvPr/>
        </p:nvSpPr>
        <p:spPr>
          <a:xfrm>
            <a:off x="577850" y="1546225"/>
            <a:ext cx="7988300" cy="457993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endParaRPr lang="de-CH">
              <a:solidFill>
                <a:srgbClr val="2D3C41"/>
              </a:solidFill>
            </a:endParaRPr>
          </a:p>
        </p:txBody>
      </p:sp>
      <p:pic>
        <p:nvPicPr>
          <p:cNvPr id="24" name="Picture 10" descr="http://www.thurgauwissenschaft.tg.ch/pictures/WITG_Logo_Text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995" b="3242"/>
          <a:stretch/>
        </p:blipFill>
        <p:spPr bwMode="auto">
          <a:xfrm>
            <a:off x="5075112" y="1692850"/>
            <a:ext cx="1576651" cy="5609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10" descr="Ostschweiz_allgemein_NEU"/>
          <p:cNvPicPr>
            <a:picLocks noChangeAspect="1" noChangeArrowheads="1"/>
          </p:cNvPicPr>
          <p:nvPr/>
        </p:nvPicPr>
        <p:blipFill>
          <a:blip r:embed="rId4" cstate="print"/>
          <a:srcRect/>
          <a:stretch>
            <a:fillRect/>
          </a:stretch>
        </p:blipFill>
        <p:spPr bwMode="auto">
          <a:xfrm>
            <a:off x="1306512" y="1844675"/>
            <a:ext cx="3324225" cy="4078288"/>
          </a:xfrm>
          <a:prstGeom prst="rect">
            <a:avLst/>
          </a:prstGeom>
          <a:noFill/>
          <a:ln w="9525">
            <a:noFill/>
            <a:miter lim="800000"/>
            <a:headEnd/>
            <a:tailEnd/>
          </a:ln>
        </p:spPr>
      </p:pic>
      <p:cxnSp>
        <p:nvCxnSpPr>
          <p:cNvPr id="27" name="Form 24"/>
          <p:cNvCxnSpPr>
            <a:endCxn id="35" idx="1"/>
          </p:cNvCxnSpPr>
          <p:nvPr/>
        </p:nvCxnSpPr>
        <p:spPr>
          <a:xfrm flipV="1">
            <a:off x="3779838" y="4144235"/>
            <a:ext cx="1936750" cy="265840"/>
          </a:xfrm>
          <a:prstGeom prst="bentConnector3">
            <a:avLst>
              <a:gd name="adj1" fmla="val 50000"/>
            </a:avLst>
          </a:prstGeom>
          <a:ln w="12700">
            <a:headEnd type="oval"/>
            <a:tailEnd type="none"/>
          </a:ln>
        </p:spPr>
        <p:style>
          <a:lnRef idx="2">
            <a:schemeClr val="accent6"/>
          </a:lnRef>
          <a:fillRef idx="0">
            <a:schemeClr val="accent6"/>
          </a:fillRef>
          <a:effectRef idx="1">
            <a:schemeClr val="accent6"/>
          </a:effectRef>
          <a:fontRef idx="minor">
            <a:schemeClr val="tx1"/>
          </a:fontRef>
        </p:style>
      </p:cxnSp>
      <p:sp>
        <p:nvSpPr>
          <p:cNvPr id="29" name="Ellipse 12"/>
          <p:cNvSpPr>
            <a:spLocks noChangeArrowheads="1"/>
          </p:cNvSpPr>
          <p:nvPr/>
        </p:nvSpPr>
        <p:spPr bwMode="auto">
          <a:xfrm>
            <a:off x="4267200" y="3014663"/>
            <a:ext cx="701675" cy="423862"/>
          </a:xfrm>
          <a:prstGeom prst="ellipse">
            <a:avLst/>
          </a:prstGeom>
          <a:noFill/>
          <a:ln w="9525">
            <a:noFill/>
            <a:round/>
            <a:headEnd/>
            <a:tailEnd/>
          </a:ln>
          <a:effectLst>
            <a:outerShdw dist="23000" dir="5400000" rotWithShape="0">
              <a:srgbClr val="808080">
                <a:alpha val="34998"/>
              </a:srgbClr>
            </a:outerShdw>
          </a:effectLst>
        </p:spPr>
        <p:txBody>
          <a:bodyPr anchor="ctr"/>
          <a:lstStyle/>
          <a:p>
            <a:pPr algn="ctr" fontAlgn="base">
              <a:spcBef>
                <a:spcPct val="0"/>
              </a:spcBef>
              <a:spcAft>
                <a:spcPct val="0"/>
              </a:spcAft>
              <a:defRPr/>
            </a:pPr>
            <a:endParaRPr lang="de-DE">
              <a:solidFill>
                <a:srgbClr val="FFFFFF"/>
              </a:solidFill>
              <a:cs typeface="Arial" charset="0"/>
            </a:endParaRPr>
          </a:p>
        </p:txBody>
      </p:sp>
      <p:pic>
        <p:nvPicPr>
          <p:cNvPr id="31" name="Picture 4" descr="V:\Gruppen\AfW_Werkzeuge\Foliensatz_in_Bearbeitung\Logos und Bilder Foliensatz\Logos\HSR Rapperswil\HSR Original.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947319" y="5420040"/>
            <a:ext cx="2371725" cy="576263"/>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pic>
      <p:pic>
        <p:nvPicPr>
          <p:cNvPr id="33" name="Picture 20" descr="_logo-fhsg-en">
            <a:hlinkClick r:id="rId6"/>
          </p:cNvPr>
          <p:cNvPicPr>
            <a:picLocks noChangeAspect="1" noChangeArrowheads="1"/>
          </p:cNvPicPr>
          <p:nvPr/>
        </p:nvPicPr>
        <p:blipFill>
          <a:blip r:embed="rId7" cstate="print"/>
          <a:srcRect/>
          <a:stretch>
            <a:fillRect/>
          </a:stretch>
        </p:blipFill>
        <p:spPr bwMode="auto">
          <a:xfrm>
            <a:off x="4630440" y="3181350"/>
            <a:ext cx="1847850" cy="5143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4" name="Picture 22" descr="93125423859D46928371A633B15CFCB1"/>
          <p:cNvPicPr>
            <a:picLocks noChangeAspect="1" noChangeArrowheads="1"/>
          </p:cNvPicPr>
          <p:nvPr/>
        </p:nvPicPr>
        <p:blipFill>
          <a:blip r:embed="rId8" cstate="print"/>
          <a:srcRect/>
          <a:stretch>
            <a:fillRect/>
          </a:stretch>
        </p:blipFill>
        <p:spPr bwMode="auto">
          <a:xfrm>
            <a:off x="4503738" y="2565400"/>
            <a:ext cx="2511425" cy="4762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5" name="Picture 26" descr="ntb_logo"/>
          <p:cNvPicPr>
            <a:picLocks noChangeAspect="1" noChangeArrowheads="1"/>
          </p:cNvPicPr>
          <p:nvPr/>
        </p:nvPicPr>
        <p:blipFill>
          <a:blip r:embed="rId9" cstate="print"/>
          <a:srcRect/>
          <a:stretch>
            <a:fillRect/>
          </a:stretch>
        </p:blipFill>
        <p:spPr bwMode="auto">
          <a:xfrm>
            <a:off x="5716588" y="3881570"/>
            <a:ext cx="2339071" cy="52533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6" name="Picture 25" descr="logo">
            <a:hlinkClick r:id="rId10"/>
          </p:cNvPr>
          <p:cNvPicPr>
            <a:picLocks noChangeAspect="1" noChangeArrowheads="1"/>
          </p:cNvPicPr>
          <p:nvPr/>
        </p:nvPicPr>
        <p:blipFill>
          <a:blip r:embed="rId11" cstate="print"/>
          <a:srcRect/>
          <a:stretch>
            <a:fillRect/>
          </a:stretch>
        </p:blipFill>
        <p:spPr bwMode="auto">
          <a:xfrm>
            <a:off x="5716588" y="4400565"/>
            <a:ext cx="2339071" cy="563563"/>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pic>
      <p:pic>
        <p:nvPicPr>
          <p:cNvPr id="37" name="Picture 27" descr="http://www.empa.ch/plugin/image/empa/empalogo">
            <a:hlinkClick r:id="rId12"/>
          </p:cNvPr>
          <p:cNvPicPr>
            <a:picLocks noChangeAspect="1" noChangeArrowheads="1"/>
          </p:cNvPicPr>
          <p:nvPr/>
        </p:nvPicPr>
        <p:blipFill>
          <a:blip r:embed="rId13" cstate="print"/>
          <a:srcRect/>
          <a:stretch>
            <a:fillRect/>
          </a:stretch>
        </p:blipFill>
        <p:spPr bwMode="auto">
          <a:xfrm>
            <a:off x="7137400" y="2432050"/>
            <a:ext cx="1333500" cy="666750"/>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38" name="Form 24"/>
          <p:cNvCxnSpPr>
            <a:endCxn id="34" idx="1"/>
          </p:cNvCxnSpPr>
          <p:nvPr/>
        </p:nvCxnSpPr>
        <p:spPr>
          <a:xfrm flipV="1">
            <a:off x="3390900" y="2803525"/>
            <a:ext cx="1112838" cy="744538"/>
          </a:xfrm>
          <a:prstGeom prst="bentConnector3">
            <a:avLst>
              <a:gd name="adj1" fmla="val 50000"/>
            </a:avLst>
          </a:prstGeom>
          <a:ln w="12700">
            <a:headEnd type="oval"/>
            <a:tailEnd type="none"/>
          </a:ln>
        </p:spPr>
        <p:style>
          <a:lnRef idx="2">
            <a:schemeClr val="accent6"/>
          </a:lnRef>
          <a:fillRef idx="0">
            <a:schemeClr val="accent6"/>
          </a:fillRef>
          <a:effectRef idx="1">
            <a:schemeClr val="accent6"/>
          </a:effectRef>
          <a:fontRef idx="minor">
            <a:schemeClr val="tx1"/>
          </a:fontRef>
        </p:style>
      </p:cxnSp>
      <p:cxnSp>
        <p:nvCxnSpPr>
          <p:cNvPr id="39" name="Form 24"/>
          <p:cNvCxnSpPr>
            <a:endCxn id="31" idx="1"/>
          </p:cNvCxnSpPr>
          <p:nvPr/>
        </p:nvCxnSpPr>
        <p:spPr>
          <a:xfrm>
            <a:off x="1917700" y="4366434"/>
            <a:ext cx="2029619" cy="1341738"/>
          </a:xfrm>
          <a:prstGeom prst="bentConnector3">
            <a:avLst>
              <a:gd name="adj1" fmla="val 63610"/>
            </a:avLst>
          </a:prstGeom>
          <a:ln w="12700">
            <a:headEnd type="oval"/>
            <a:tailEnd type="none"/>
          </a:ln>
        </p:spPr>
        <p:style>
          <a:lnRef idx="2">
            <a:schemeClr val="accent6"/>
          </a:lnRef>
          <a:fillRef idx="0">
            <a:schemeClr val="accent6"/>
          </a:fillRef>
          <a:effectRef idx="1">
            <a:schemeClr val="accent6"/>
          </a:effectRef>
          <a:fontRef idx="minor">
            <a:schemeClr val="tx1"/>
          </a:fontRef>
        </p:style>
      </p:cxnSp>
      <p:pic>
        <p:nvPicPr>
          <p:cNvPr id="40" name="Grafik 18" descr="ethlogo_b_gif.gif"/>
          <p:cNvPicPr>
            <a:picLocks noChangeAspect="1"/>
          </p:cNvPicPr>
          <p:nvPr/>
        </p:nvPicPr>
        <p:blipFill>
          <a:blip r:embed="rId14" cstate="print"/>
          <a:srcRect/>
          <a:stretch>
            <a:fillRect/>
          </a:stretch>
        </p:blipFill>
        <p:spPr bwMode="auto">
          <a:xfrm>
            <a:off x="6527800" y="5107301"/>
            <a:ext cx="1955800" cy="6886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2" name="Picture 21" descr="http://www.zis.ch/uploaded/_redesign_2013/images/logo-top.png">
            <a:hlinkClick r:id="rId15"/>
          </p:cNvPr>
          <p:cNvPicPr>
            <a:picLocks noChangeAspect="1" noChangeArrowheads="1"/>
          </p:cNvPicPr>
          <p:nvPr/>
        </p:nvPicPr>
        <p:blipFill>
          <a:blip r:embed="rId16" cstate="print"/>
          <a:srcRect/>
          <a:stretch>
            <a:fillRect/>
          </a:stretch>
        </p:blipFill>
        <p:spPr bwMode="auto">
          <a:xfrm>
            <a:off x="1116752" y="5281745"/>
            <a:ext cx="1441518" cy="720759"/>
          </a:xfrm>
          <a:prstGeom prst="rect">
            <a:avLst/>
          </a:prstGeom>
          <a:solidFill>
            <a:schemeClr val="bg1"/>
          </a:solidFill>
          <a:effectLst>
            <a:outerShdw blurRad="50800" dist="38100" dir="2700000" algn="tl" rotWithShape="0">
              <a:prstClr val="black">
                <a:alpha val="40000"/>
              </a:prstClr>
            </a:outerShdw>
          </a:effectLst>
        </p:spPr>
      </p:pic>
      <p:pic>
        <p:nvPicPr>
          <p:cNvPr id="43" name="Picture 23" descr="IS_Kreuzlingen_rgb">
            <a:hlinkClick r:id="rId17"/>
          </p:cNvPr>
          <p:cNvPicPr>
            <a:picLocks noChangeAspect="1" noChangeArrowheads="1"/>
          </p:cNvPicPr>
          <p:nvPr/>
        </p:nvPicPr>
        <p:blipFill>
          <a:blip r:embed="rId18" cstate="print"/>
          <a:srcRect/>
          <a:stretch>
            <a:fillRect/>
          </a:stretch>
        </p:blipFill>
        <p:spPr bwMode="auto">
          <a:xfrm>
            <a:off x="3124662" y="1692849"/>
            <a:ext cx="1935266" cy="560957"/>
          </a:xfrm>
          <a:prstGeom prst="rect">
            <a:avLst/>
          </a:prstGeom>
          <a:noFill/>
          <a:effectLst>
            <a:outerShdw blurRad="50800" dist="38100" dir="2700000" algn="tl" rotWithShape="0">
              <a:prstClr val="black">
                <a:alpha val="40000"/>
              </a:prstClr>
            </a:outerShdw>
          </a:effectLst>
        </p:spPr>
      </p:pic>
      <p:cxnSp>
        <p:nvCxnSpPr>
          <p:cNvPr id="44" name="Form 24"/>
          <p:cNvCxnSpPr>
            <a:endCxn id="43" idx="1"/>
          </p:cNvCxnSpPr>
          <p:nvPr/>
        </p:nvCxnSpPr>
        <p:spPr>
          <a:xfrm rot="5400000" flipH="1" flipV="1">
            <a:off x="2713823" y="2141865"/>
            <a:ext cx="579376" cy="242302"/>
          </a:xfrm>
          <a:prstGeom prst="bentConnector2">
            <a:avLst/>
          </a:prstGeom>
          <a:ln w="12700">
            <a:headEnd type="oval"/>
            <a:tailEnd type="none"/>
          </a:ln>
        </p:spPr>
        <p:style>
          <a:lnRef idx="2">
            <a:schemeClr val="accent6"/>
          </a:lnRef>
          <a:fillRef idx="0">
            <a:schemeClr val="accent6"/>
          </a:fillRef>
          <a:effectRef idx="1">
            <a:schemeClr val="accent6"/>
          </a:effectRef>
          <a:fontRef idx="minor">
            <a:schemeClr val="tx1"/>
          </a:fontRef>
        </p:style>
      </p:cxnSp>
      <p:cxnSp>
        <p:nvCxnSpPr>
          <p:cNvPr id="45" name="Form 24"/>
          <p:cNvCxnSpPr>
            <a:endCxn id="42" idx="0"/>
          </p:cNvCxnSpPr>
          <p:nvPr/>
        </p:nvCxnSpPr>
        <p:spPr>
          <a:xfrm rot="16200000" flipH="1">
            <a:off x="989157" y="4433390"/>
            <a:ext cx="975949" cy="720759"/>
          </a:xfrm>
          <a:prstGeom prst="bentConnector3">
            <a:avLst>
              <a:gd name="adj1" fmla="val 50000"/>
            </a:avLst>
          </a:prstGeom>
          <a:ln w="12700">
            <a:headEnd type="oval"/>
            <a:tailEnd type="none"/>
          </a:ln>
        </p:spPr>
        <p:style>
          <a:lnRef idx="2">
            <a:schemeClr val="accent6"/>
          </a:lnRef>
          <a:fillRef idx="0">
            <a:schemeClr val="accent6"/>
          </a:fillRef>
          <a:effectRef idx="1">
            <a:schemeClr val="accent6"/>
          </a:effectRef>
          <a:fontRef idx="minor">
            <a:schemeClr val="tx1"/>
          </a:fontRef>
        </p:style>
      </p:cxnSp>
      <p:pic>
        <p:nvPicPr>
          <p:cNvPr id="46" name="Picture 2"/>
          <p:cNvPicPr>
            <a:picLocks noChangeAspect="1" noChangeArrowheads="1"/>
          </p:cNvPicPr>
          <p:nvPr/>
        </p:nvPicPr>
        <p:blipFill>
          <a:blip r:embed="rId19" cstate="print"/>
          <a:srcRect b="7077"/>
          <a:stretch>
            <a:fillRect/>
          </a:stretch>
        </p:blipFill>
        <p:spPr bwMode="auto">
          <a:xfrm>
            <a:off x="1306512" y="1750476"/>
            <a:ext cx="1320801" cy="55645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47" name="Form 24"/>
          <p:cNvCxnSpPr>
            <a:endCxn id="46" idx="2"/>
          </p:cNvCxnSpPr>
          <p:nvPr/>
        </p:nvCxnSpPr>
        <p:spPr>
          <a:xfrm rot="5400000" flipH="1" flipV="1">
            <a:off x="1135208" y="2606823"/>
            <a:ext cx="1131597" cy="531814"/>
          </a:xfrm>
          <a:prstGeom prst="bentConnector3">
            <a:avLst>
              <a:gd name="adj1" fmla="val 14086"/>
            </a:avLst>
          </a:prstGeom>
          <a:ln w="12700">
            <a:headEnd type="oval"/>
            <a:tailEnd type="none"/>
          </a:ln>
        </p:spPr>
        <p:style>
          <a:lnRef idx="2">
            <a:schemeClr val="accent6"/>
          </a:lnRef>
          <a:fillRef idx="0">
            <a:schemeClr val="accent6"/>
          </a:fillRef>
          <a:effectRef idx="1">
            <a:schemeClr val="accent6"/>
          </a:effectRef>
          <a:fontRef idx="minor">
            <a:schemeClr val="tx1"/>
          </a:fontRef>
        </p:style>
      </p:cxnSp>
      <p:pic>
        <p:nvPicPr>
          <p:cNvPr id="48" name="Picture 7"/>
          <p:cNvPicPr>
            <a:picLocks noChangeAspect="1" noChangeArrowheads="1"/>
          </p:cNvPicPr>
          <p:nvPr/>
        </p:nvPicPr>
        <p:blipFill>
          <a:blip r:embed="rId20" cstate="print"/>
          <a:srcRect/>
          <a:stretch>
            <a:fillRect/>
          </a:stretch>
        </p:blipFill>
        <p:spPr bwMode="auto">
          <a:xfrm>
            <a:off x="615950" y="2282825"/>
            <a:ext cx="630237" cy="29909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9" name="Picture 9" descr="http://www.zora.uzh.ch/images/uzh_logo.jpg">
            <a:hlinkClick r:id="rId21"/>
          </p:cNvPr>
          <p:cNvPicPr>
            <a:picLocks noChangeAspect="1" noChangeArrowheads="1"/>
          </p:cNvPicPr>
          <p:nvPr/>
        </p:nvPicPr>
        <p:blipFill>
          <a:blip r:embed="rId22" cstate="print"/>
          <a:srcRect/>
          <a:stretch>
            <a:fillRect/>
          </a:stretch>
        </p:blipFill>
        <p:spPr bwMode="auto">
          <a:xfrm>
            <a:off x="644524" y="2607145"/>
            <a:ext cx="1228725" cy="447205"/>
          </a:xfrm>
          <a:prstGeom prst="rect">
            <a:avLst/>
          </a:prstGeom>
          <a:noFill/>
          <a:effectLst>
            <a:outerShdw blurRad="50800" dist="38100" dir="2700000" algn="tl" rotWithShape="0">
              <a:prstClr val="black">
                <a:alpha val="40000"/>
              </a:prstClr>
            </a:outerShdw>
          </a:effectLst>
        </p:spPr>
      </p:pic>
      <p:cxnSp>
        <p:nvCxnSpPr>
          <p:cNvPr id="50" name="Form 24"/>
          <p:cNvCxnSpPr>
            <a:endCxn id="49" idx="2"/>
          </p:cNvCxnSpPr>
          <p:nvPr/>
        </p:nvCxnSpPr>
        <p:spPr>
          <a:xfrm rot="5400000" flipH="1" flipV="1">
            <a:off x="754311" y="3127624"/>
            <a:ext cx="577850" cy="431302"/>
          </a:xfrm>
          <a:prstGeom prst="bentConnector3">
            <a:avLst>
              <a:gd name="adj1" fmla="val 50000"/>
            </a:avLst>
          </a:prstGeom>
          <a:ln w="12700">
            <a:headEnd type="oval"/>
            <a:tailEnd type="none"/>
          </a:ln>
        </p:spPr>
        <p:style>
          <a:lnRef idx="2">
            <a:schemeClr val="accent6"/>
          </a:lnRef>
          <a:fillRef idx="0">
            <a:schemeClr val="accent6"/>
          </a:fillRef>
          <a:effectRef idx="1">
            <a:schemeClr val="accent6"/>
          </a:effectRef>
          <a:fontRef idx="minor">
            <a:schemeClr val="tx1"/>
          </a:fontRef>
        </p:style>
      </p:cxnSp>
      <p:grpSp>
        <p:nvGrpSpPr>
          <p:cNvPr id="51" name="Gruppieren 2"/>
          <p:cNvGrpSpPr/>
          <p:nvPr/>
        </p:nvGrpSpPr>
        <p:grpSpPr>
          <a:xfrm>
            <a:off x="6693641" y="1724120"/>
            <a:ext cx="1500562" cy="552752"/>
            <a:chOff x="2971161" y="1517650"/>
            <a:chExt cx="1670690" cy="607929"/>
          </a:xfrm>
          <a:effectLst>
            <a:outerShdw blurRad="50800" dist="38100" dir="2700000" algn="tl" rotWithShape="0">
              <a:prstClr val="black">
                <a:alpha val="40000"/>
              </a:prstClr>
            </a:outerShdw>
          </a:effectLst>
        </p:grpSpPr>
        <p:sp>
          <p:nvSpPr>
            <p:cNvPr id="52" name="Rechteck 51"/>
            <p:cNvSpPr/>
            <p:nvPr/>
          </p:nvSpPr>
          <p:spPr>
            <a:xfrm>
              <a:off x="2971161" y="1517650"/>
              <a:ext cx="1670690" cy="607929"/>
            </a:xfrm>
            <a:prstGeom prst="rect">
              <a:avLst/>
            </a:prstGeom>
            <a:solidFill>
              <a:schemeClr val="bg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de-CH">
                <a:solidFill>
                  <a:srgbClr val="FFFFFF"/>
                </a:solidFill>
              </a:endParaRPr>
            </a:p>
          </p:txBody>
        </p:sp>
        <p:pic>
          <p:nvPicPr>
            <p:cNvPr id="53" name="Picture 6" descr="http://www.thurgauwissenschaft.tg.ch/pictures/Logo_twi_klein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012811" y="1572827"/>
              <a:ext cx="1474788" cy="53520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liennummernplatzhalter 2"/>
          <p:cNvSpPr>
            <a:spLocks noGrp="1"/>
          </p:cNvSpPr>
          <p:nvPr>
            <p:ph type="sldNum" sz="quarter" idx="10"/>
          </p:nvPr>
        </p:nvSpPr>
        <p:spPr/>
        <p:txBody>
          <a:bodyPr/>
          <a:lstStyle/>
          <a:p>
            <a:pPr>
              <a:defRPr/>
            </a:pPr>
            <a:fld id="{0252F0A6-C4DE-4BCD-8583-9A1DDC773B8A}" type="slidenum">
              <a:rPr lang="de-DE" altLang="de-DE" smtClean="0"/>
              <a:pPr>
                <a:defRPr/>
              </a:pPr>
              <a:t>14</a:t>
            </a:fld>
            <a:endParaRPr lang="de-DE" altLang="de-DE"/>
          </a:p>
        </p:txBody>
      </p:sp>
      <p:pic>
        <p:nvPicPr>
          <p:cNvPr id="3074"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06382" y="3181350"/>
            <a:ext cx="1893093" cy="57650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5447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15</a:t>
            </a:fld>
            <a:endParaRPr lang="de-DE" dirty="0"/>
          </a:p>
        </p:txBody>
      </p:sp>
      <p:sp>
        <p:nvSpPr>
          <p:cNvPr id="7" name="Titel 2"/>
          <p:cNvSpPr txBox="1">
            <a:spLocks/>
          </p:cNvSpPr>
          <p:nvPr/>
        </p:nvSpPr>
        <p:spPr bwMode="auto">
          <a:xfrm>
            <a:off x="323528" y="44624"/>
            <a:ext cx="7121338"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smtClean="0">
                <a:latin typeface="Arial" charset="0"/>
                <a:cs typeface="Arial" charset="0"/>
              </a:rPr>
              <a:t>Schweizer Besonderheiten</a:t>
            </a:r>
            <a:r>
              <a:rPr lang="de-CH" altLang="de-DE" b="1" dirty="0" smtClean="0">
                <a:latin typeface="Arial" charset="0"/>
                <a:cs typeface="Arial" charset="0"/>
              </a:rPr>
              <a:t/>
            </a:r>
            <a:br>
              <a:rPr lang="de-CH" altLang="de-DE" b="1" dirty="0" smtClean="0">
                <a:latin typeface="Arial" charset="0"/>
                <a:cs typeface="Arial" charset="0"/>
              </a:rPr>
            </a:br>
            <a:r>
              <a:rPr lang="de-CH" altLang="de-DE" sz="2400" dirty="0" smtClean="0">
                <a:latin typeface="Arial" charset="0"/>
                <a:cs typeface="Arial" charset="0"/>
              </a:rPr>
              <a:t>Rechtsform der Unternehmen</a:t>
            </a:r>
            <a:endParaRPr lang="de-CH" sz="2400" dirty="0" smtClean="0">
              <a:latin typeface="Arial" charset="0"/>
              <a:cs typeface="Arial"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583649972"/>
              </p:ext>
            </p:extLst>
          </p:nvPr>
        </p:nvGraphicFramePr>
        <p:xfrm>
          <a:off x="827584" y="1916832"/>
          <a:ext cx="7560842" cy="3600410"/>
        </p:xfrm>
        <a:graphic>
          <a:graphicData uri="http://schemas.openxmlformats.org/drawingml/2006/table">
            <a:tbl>
              <a:tblPr>
                <a:tableStyleId>{5C22544A-7EE6-4342-B048-85BDC9FD1C3A}</a:tableStyleId>
              </a:tblPr>
              <a:tblGrid>
                <a:gridCol w="4368928"/>
                <a:gridCol w="1595957"/>
                <a:gridCol w="1595957"/>
              </a:tblGrid>
              <a:tr h="360041">
                <a:tc>
                  <a:txBody>
                    <a:bodyPr/>
                    <a:lstStyle/>
                    <a:p>
                      <a:pPr algn="l" fontAlgn="b"/>
                      <a:r>
                        <a:rPr lang="de-CH" sz="2000" b="1" u="none" strike="noStrike" dirty="0">
                          <a:effectLst/>
                        </a:rPr>
                        <a:t>Rechtsform</a:t>
                      </a:r>
                      <a:endParaRPr lang="de-CH" sz="2000" b="1" i="0" u="none" strike="noStrike" dirty="0">
                        <a:solidFill>
                          <a:srgbClr val="000000"/>
                        </a:solidFill>
                        <a:effectLst/>
                        <a:latin typeface="Arial"/>
                      </a:endParaRPr>
                    </a:p>
                  </a:txBody>
                  <a:tcPr marL="9525" marR="9525" marT="9525" marB="0" anchor="b">
                    <a:solidFill>
                      <a:schemeClr val="bg1">
                        <a:lumMod val="65000"/>
                      </a:schemeClr>
                    </a:solidFill>
                  </a:tcPr>
                </a:tc>
                <a:tc>
                  <a:txBody>
                    <a:bodyPr/>
                    <a:lstStyle/>
                    <a:p>
                      <a:pPr algn="r" fontAlgn="b"/>
                      <a:r>
                        <a:rPr lang="de-CH" sz="2000" b="1" u="none" strike="noStrike" dirty="0">
                          <a:effectLst/>
                        </a:rPr>
                        <a:t>Total</a:t>
                      </a:r>
                      <a:endParaRPr lang="de-CH" sz="2000" b="1" i="0" u="none" strike="noStrike" dirty="0">
                        <a:solidFill>
                          <a:srgbClr val="000000"/>
                        </a:solidFill>
                        <a:effectLst/>
                        <a:latin typeface="Arial"/>
                      </a:endParaRPr>
                    </a:p>
                  </a:txBody>
                  <a:tcPr marL="9525" marR="9525" marT="9525" marB="0" anchor="b">
                    <a:solidFill>
                      <a:schemeClr val="bg1">
                        <a:lumMod val="65000"/>
                      </a:schemeClr>
                    </a:solidFill>
                  </a:tcPr>
                </a:tc>
                <a:tc>
                  <a:txBody>
                    <a:bodyPr/>
                    <a:lstStyle/>
                    <a:p>
                      <a:pPr algn="r" fontAlgn="b"/>
                      <a:r>
                        <a:rPr lang="de-CH" sz="2000" b="1" u="none" strike="noStrike" dirty="0">
                          <a:effectLst/>
                        </a:rPr>
                        <a:t>in Prozent</a:t>
                      </a:r>
                      <a:endParaRPr lang="de-CH" sz="2000" b="1" i="0" u="none" strike="noStrike" dirty="0">
                        <a:solidFill>
                          <a:srgbClr val="000000"/>
                        </a:solidFill>
                        <a:effectLst/>
                        <a:latin typeface="Arial"/>
                      </a:endParaRPr>
                    </a:p>
                  </a:txBody>
                  <a:tcPr marL="9525" marR="9525" marT="9525" marB="0" anchor="b">
                    <a:solidFill>
                      <a:schemeClr val="bg1">
                        <a:lumMod val="65000"/>
                      </a:schemeClr>
                    </a:solidFill>
                  </a:tcPr>
                </a:tc>
              </a:tr>
              <a:tr h="360041">
                <a:tc>
                  <a:txBody>
                    <a:bodyPr/>
                    <a:lstStyle/>
                    <a:p>
                      <a:pPr algn="l" fontAlgn="b"/>
                      <a:r>
                        <a:rPr lang="de-CH" sz="2000" u="none" strike="noStrike" dirty="0">
                          <a:effectLst/>
                        </a:rPr>
                        <a:t>Einzelfirmen</a:t>
                      </a:r>
                      <a:endParaRPr lang="de-CH" sz="2000" b="0" i="0" u="none" strike="noStrike" dirty="0">
                        <a:solidFill>
                          <a:srgbClr val="000000"/>
                        </a:solidFill>
                        <a:effectLst/>
                        <a:latin typeface="Arial"/>
                      </a:endParaRPr>
                    </a:p>
                  </a:txBody>
                  <a:tcPr marL="9525" marR="9525" marT="9525" marB="0" anchor="b"/>
                </a:tc>
                <a:tc>
                  <a:txBody>
                    <a:bodyPr/>
                    <a:lstStyle/>
                    <a:p>
                      <a:pPr algn="r" fontAlgn="b"/>
                      <a:r>
                        <a:rPr lang="de-CH" sz="2000" u="none" strike="noStrike">
                          <a:effectLst/>
                        </a:rPr>
                        <a:t>329'826</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56.26%</a:t>
                      </a:r>
                      <a:endParaRPr lang="de-CH" sz="2000" b="0" i="0" u="none" strike="noStrike">
                        <a:solidFill>
                          <a:srgbClr val="000000"/>
                        </a:solidFill>
                        <a:effectLst/>
                        <a:latin typeface="Arial"/>
                      </a:endParaRPr>
                    </a:p>
                  </a:txBody>
                  <a:tcPr marL="9525" marR="9525" marT="9525" marB="0" anchor="b"/>
                </a:tc>
              </a:tr>
              <a:tr h="360041">
                <a:tc>
                  <a:txBody>
                    <a:bodyPr/>
                    <a:lstStyle/>
                    <a:p>
                      <a:pPr algn="l" fontAlgn="b"/>
                      <a:r>
                        <a:rPr lang="de-CH" sz="2000" u="none" strike="noStrike" dirty="0">
                          <a:effectLst/>
                        </a:rPr>
                        <a:t>Personengesellschaften</a:t>
                      </a:r>
                      <a:endParaRPr lang="de-CH" sz="2000" b="0" i="0" u="none" strike="noStrike" dirty="0">
                        <a:solidFill>
                          <a:srgbClr val="000000"/>
                        </a:solidFill>
                        <a:effectLst/>
                        <a:latin typeface="Arial"/>
                      </a:endParaRPr>
                    </a:p>
                  </a:txBody>
                  <a:tcPr marL="9525" marR="9525" marT="9525" marB="0" anchor="b"/>
                </a:tc>
                <a:tc>
                  <a:txBody>
                    <a:bodyPr/>
                    <a:lstStyle/>
                    <a:p>
                      <a:pPr algn="r" fontAlgn="b"/>
                      <a:r>
                        <a:rPr lang="de-CH" sz="2000" u="none" strike="noStrike">
                          <a:effectLst/>
                        </a:rPr>
                        <a:t>17'519</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2.99%</a:t>
                      </a:r>
                      <a:endParaRPr lang="de-CH" sz="2000" b="0" i="0" u="none" strike="noStrike">
                        <a:solidFill>
                          <a:srgbClr val="000000"/>
                        </a:solidFill>
                        <a:effectLst/>
                        <a:latin typeface="Arial"/>
                      </a:endParaRPr>
                    </a:p>
                  </a:txBody>
                  <a:tcPr marL="9525" marR="9525" marT="9525" marB="0" anchor="b"/>
                </a:tc>
              </a:tr>
              <a:tr h="360041">
                <a:tc>
                  <a:txBody>
                    <a:bodyPr/>
                    <a:lstStyle/>
                    <a:p>
                      <a:pPr algn="l" fontAlgn="b"/>
                      <a:r>
                        <a:rPr lang="de-CH" sz="2000" u="none" strike="noStrike">
                          <a:effectLst/>
                        </a:rPr>
                        <a:t>Aktiengesellschaften</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117'366</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20.02%</a:t>
                      </a:r>
                      <a:endParaRPr lang="de-CH" sz="2000" b="0" i="0" u="none" strike="noStrike">
                        <a:solidFill>
                          <a:srgbClr val="000000"/>
                        </a:solidFill>
                        <a:effectLst/>
                        <a:latin typeface="Arial"/>
                      </a:endParaRPr>
                    </a:p>
                  </a:txBody>
                  <a:tcPr marL="9525" marR="9525" marT="9525" marB="0" anchor="b"/>
                </a:tc>
              </a:tr>
              <a:tr h="360041">
                <a:tc>
                  <a:txBody>
                    <a:bodyPr/>
                    <a:lstStyle/>
                    <a:p>
                      <a:pPr algn="l" fontAlgn="b"/>
                      <a:r>
                        <a:rPr lang="de-CH" sz="2000" u="none" strike="noStrike">
                          <a:effectLst/>
                        </a:rPr>
                        <a:t>GmbH</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102'312</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17.45%</a:t>
                      </a:r>
                      <a:endParaRPr lang="de-CH" sz="2000" b="0" i="0" u="none" strike="noStrike">
                        <a:solidFill>
                          <a:srgbClr val="000000"/>
                        </a:solidFill>
                        <a:effectLst/>
                        <a:latin typeface="Arial"/>
                      </a:endParaRPr>
                    </a:p>
                  </a:txBody>
                  <a:tcPr marL="9525" marR="9525" marT="9525" marB="0" anchor="b"/>
                </a:tc>
              </a:tr>
              <a:tr h="360041">
                <a:tc>
                  <a:txBody>
                    <a:bodyPr/>
                    <a:lstStyle/>
                    <a:p>
                      <a:pPr algn="l" fontAlgn="b"/>
                      <a:r>
                        <a:rPr lang="de-CH" sz="2000" u="none" strike="noStrike">
                          <a:effectLst/>
                        </a:rPr>
                        <a:t>Genossenschaften</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3'247</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0.55%</a:t>
                      </a:r>
                      <a:endParaRPr lang="de-CH" sz="2000" b="0" i="0" u="none" strike="noStrike">
                        <a:solidFill>
                          <a:srgbClr val="000000"/>
                        </a:solidFill>
                        <a:effectLst/>
                        <a:latin typeface="Arial"/>
                      </a:endParaRPr>
                    </a:p>
                  </a:txBody>
                  <a:tcPr marL="9525" marR="9525" marT="9525" marB="0" anchor="b"/>
                </a:tc>
              </a:tr>
              <a:tr h="360041">
                <a:tc>
                  <a:txBody>
                    <a:bodyPr/>
                    <a:lstStyle/>
                    <a:p>
                      <a:pPr algn="l" fontAlgn="b"/>
                      <a:r>
                        <a:rPr lang="de-CH" sz="2000" u="none" strike="noStrike">
                          <a:effectLst/>
                        </a:rPr>
                        <a:t>Vereine, Stiftungen</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1'823</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0.31%</a:t>
                      </a:r>
                      <a:endParaRPr lang="de-CH" sz="2000" b="0" i="0" u="none" strike="noStrike">
                        <a:solidFill>
                          <a:srgbClr val="000000"/>
                        </a:solidFill>
                        <a:effectLst/>
                        <a:latin typeface="Arial"/>
                      </a:endParaRPr>
                    </a:p>
                  </a:txBody>
                  <a:tcPr marL="9525" marR="9525" marT="9525" marB="0" anchor="b"/>
                </a:tc>
              </a:tr>
              <a:tr h="360041">
                <a:tc>
                  <a:txBody>
                    <a:bodyPr/>
                    <a:lstStyle/>
                    <a:p>
                      <a:pPr algn="l" fontAlgn="b"/>
                      <a:r>
                        <a:rPr lang="de-CH" sz="2000" u="none" strike="noStrike">
                          <a:effectLst/>
                        </a:rPr>
                        <a:t>Ausländische Kapitalgesellschaften</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13'290</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2.27%</a:t>
                      </a:r>
                      <a:endParaRPr lang="de-CH" sz="2000" b="0" i="0" u="none" strike="noStrike">
                        <a:solidFill>
                          <a:srgbClr val="000000"/>
                        </a:solidFill>
                        <a:effectLst/>
                        <a:latin typeface="Arial"/>
                      </a:endParaRPr>
                    </a:p>
                  </a:txBody>
                  <a:tcPr marL="9525" marR="9525" marT="9525" marB="0" anchor="b"/>
                </a:tc>
              </a:tr>
              <a:tr h="360041">
                <a:tc>
                  <a:txBody>
                    <a:bodyPr/>
                    <a:lstStyle/>
                    <a:p>
                      <a:pPr algn="l" fontAlgn="b"/>
                      <a:r>
                        <a:rPr lang="de-CH" sz="2000" u="none" strike="noStrike" dirty="0">
                          <a:effectLst/>
                        </a:rPr>
                        <a:t>Öffentliche Unternehmen</a:t>
                      </a:r>
                      <a:endParaRPr lang="de-CH" sz="2000" b="0" i="0" u="none" strike="noStrike" dirty="0">
                        <a:solidFill>
                          <a:srgbClr val="000000"/>
                        </a:solidFill>
                        <a:effectLst/>
                        <a:latin typeface="Arial"/>
                      </a:endParaRPr>
                    </a:p>
                  </a:txBody>
                  <a:tcPr marL="9525" marR="9525" marT="9525" marB="0" anchor="b"/>
                </a:tc>
                <a:tc>
                  <a:txBody>
                    <a:bodyPr/>
                    <a:lstStyle/>
                    <a:p>
                      <a:pPr algn="r" fontAlgn="b"/>
                      <a:r>
                        <a:rPr lang="de-CH" sz="2000" u="none" strike="noStrike">
                          <a:effectLst/>
                        </a:rPr>
                        <a:t>831</a:t>
                      </a:r>
                      <a:endParaRPr lang="de-CH" sz="2000" b="0" i="0" u="none" strike="noStrike">
                        <a:solidFill>
                          <a:srgbClr val="000000"/>
                        </a:solidFill>
                        <a:effectLst/>
                        <a:latin typeface="Arial"/>
                      </a:endParaRPr>
                    </a:p>
                  </a:txBody>
                  <a:tcPr marL="9525" marR="9525" marT="9525" marB="0" anchor="b"/>
                </a:tc>
                <a:tc>
                  <a:txBody>
                    <a:bodyPr/>
                    <a:lstStyle/>
                    <a:p>
                      <a:pPr algn="r" fontAlgn="b"/>
                      <a:r>
                        <a:rPr lang="de-CH" sz="2000" u="none" strike="noStrike">
                          <a:effectLst/>
                        </a:rPr>
                        <a:t>0.14%</a:t>
                      </a:r>
                      <a:endParaRPr lang="de-CH" sz="2000" b="0" i="0" u="none" strike="noStrike">
                        <a:solidFill>
                          <a:srgbClr val="000000"/>
                        </a:solidFill>
                        <a:effectLst/>
                        <a:latin typeface="Arial"/>
                      </a:endParaRPr>
                    </a:p>
                  </a:txBody>
                  <a:tcPr marL="9525" marR="9525" marT="9525" marB="0" anchor="b"/>
                </a:tc>
              </a:tr>
              <a:tr h="360041">
                <a:tc>
                  <a:txBody>
                    <a:bodyPr/>
                    <a:lstStyle/>
                    <a:p>
                      <a:pPr algn="l" fontAlgn="b"/>
                      <a:r>
                        <a:rPr lang="de-CH" sz="2000" u="none" strike="noStrike" dirty="0">
                          <a:effectLst/>
                        </a:rPr>
                        <a:t>Total</a:t>
                      </a:r>
                      <a:endParaRPr lang="de-CH" sz="2000" b="0" i="0" u="none" strike="noStrike" dirty="0">
                        <a:solidFill>
                          <a:srgbClr val="000000"/>
                        </a:solidFill>
                        <a:effectLst/>
                        <a:latin typeface="Arial"/>
                      </a:endParaRPr>
                    </a:p>
                  </a:txBody>
                  <a:tcPr marL="9525" marR="9525" marT="9525" marB="0" anchor="b">
                    <a:solidFill>
                      <a:schemeClr val="bg1">
                        <a:lumMod val="75000"/>
                      </a:schemeClr>
                    </a:solidFill>
                  </a:tcPr>
                </a:tc>
                <a:tc>
                  <a:txBody>
                    <a:bodyPr/>
                    <a:lstStyle/>
                    <a:p>
                      <a:pPr algn="r" fontAlgn="b"/>
                      <a:r>
                        <a:rPr lang="de-CH" sz="2000" u="none" strike="noStrike" dirty="0">
                          <a:effectLst/>
                        </a:rPr>
                        <a:t>586'214 </a:t>
                      </a:r>
                      <a:endParaRPr lang="de-CH" sz="2000" b="0" i="0" u="none" strike="noStrike" dirty="0">
                        <a:solidFill>
                          <a:srgbClr val="000000"/>
                        </a:solidFill>
                        <a:effectLst/>
                        <a:latin typeface="Arial"/>
                      </a:endParaRPr>
                    </a:p>
                  </a:txBody>
                  <a:tcPr marL="9525" marR="9525" marT="9525" marB="0" anchor="b">
                    <a:solidFill>
                      <a:schemeClr val="bg1">
                        <a:lumMod val="75000"/>
                      </a:schemeClr>
                    </a:solidFill>
                  </a:tcPr>
                </a:tc>
                <a:tc>
                  <a:txBody>
                    <a:bodyPr/>
                    <a:lstStyle/>
                    <a:p>
                      <a:pPr algn="r" fontAlgn="b"/>
                      <a:r>
                        <a:rPr lang="de-CH" sz="2000" u="none" strike="noStrike" dirty="0">
                          <a:effectLst/>
                        </a:rPr>
                        <a:t>100%</a:t>
                      </a:r>
                      <a:endParaRPr lang="de-CH" sz="2000" b="0" i="0" u="none" strike="noStrike" dirty="0">
                        <a:solidFill>
                          <a:srgbClr val="000000"/>
                        </a:solidFill>
                        <a:effectLst/>
                        <a:latin typeface="Arial"/>
                      </a:endParaRPr>
                    </a:p>
                  </a:txBody>
                  <a:tcPr marL="9525" marR="9525" marT="9525" marB="0" anchor="b">
                    <a:solidFill>
                      <a:schemeClr val="bg1">
                        <a:lumMod val="75000"/>
                      </a:schemeClr>
                    </a:solidFill>
                  </a:tcPr>
                </a:tc>
              </a:tr>
            </a:tbl>
          </a:graphicData>
        </a:graphic>
      </p:graphicFrame>
      <p:sp>
        <p:nvSpPr>
          <p:cNvPr id="8" name="Fußzeilenplatzhalter 4"/>
          <p:cNvSpPr txBox="1">
            <a:spLocks noGrp="1"/>
          </p:cNvSpPr>
          <p:nvPr/>
        </p:nvSpPr>
        <p:spPr bwMode="auto">
          <a:xfrm>
            <a:off x="298248" y="6239412"/>
            <a:ext cx="5518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sz="1000" dirty="0">
                <a:solidFill>
                  <a:srgbClr val="2D3C41"/>
                </a:solidFill>
              </a:rPr>
              <a:t>Quelle: </a:t>
            </a:r>
            <a:r>
              <a:rPr lang="de-CH" sz="1000" dirty="0">
                <a:solidFill>
                  <a:srgbClr val="2D3C41"/>
                </a:solidFill>
              </a:rPr>
              <a:t>Statistik der Unternehmensstruktur STATENT </a:t>
            </a:r>
            <a:r>
              <a:rPr lang="de-CH" sz="1000" dirty="0" smtClean="0">
                <a:solidFill>
                  <a:srgbClr val="2D3C41"/>
                </a:solidFill>
              </a:rPr>
              <a:t>(Stand </a:t>
            </a:r>
            <a:r>
              <a:rPr lang="de-CH" sz="1000" dirty="0">
                <a:solidFill>
                  <a:srgbClr val="2D3C41"/>
                </a:solidFill>
              </a:rPr>
              <a:t>der Daten: </a:t>
            </a:r>
            <a:r>
              <a:rPr lang="de-CH" sz="1000" dirty="0" smtClean="0">
                <a:solidFill>
                  <a:srgbClr val="2D3C41"/>
                </a:solidFill>
              </a:rPr>
              <a:t>23.08.2018) </a:t>
            </a:r>
            <a:endParaRPr lang="de-DE" sz="1000" dirty="0">
              <a:solidFill>
                <a:srgbClr val="2D3C41"/>
              </a:solidFill>
            </a:endParaRPr>
          </a:p>
        </p:txBody>
      </p:sp>
    </p:spTree>
    <p:extLst>
      <p:ext uri="{BB962C8B-B14F-4D97-AF65-F5344CB8AC3E}">
        <p14:creationId xmlns:p14="http://schemas.microsoft.com/office/powerpoint/2010/main" val="750453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bwMode="auto">
          <a:xfrm>
            <a:off x="611560" y="1700808"/>
            <a:ext cx="7920880" cy="4648200"/>
          </a:xfrm>
          <a:noFill/>
          <a:ln>
            <a:miter lim="800000"/>
            <a:headEnd/>
            <a:tailEnd/>
          </a:ln>
        </p:spPr>
        <p:txBody>
          <a:bodyPr vert="horz" wrap="square" tIns="45720" rIns="91440" bIns="45720" numCol="1" anchor="t" anchorCtr="0" compatLnSpc="1">
            <a:prstTxWarp prst="textNoShape">
              <a:avLst/>
            </a:prstTxWarp>
          </a:bodyPr>
          <a:lstStyle/>
          <a:p>
            <a:pPr eaLnBrk="1" hangingPunct="1">
              <a:spcBef>
                <a:spcPts val="1200"/>
              </a:spcBef>
              <a:buFont typeface="Wingdings" pitchFamily="2" charset="2"/>
              <a:buChar char="§"/>
            </a:pPr>
            <a:r>
              <a:rPr lang="de-CH" sz="1600" dirty="0" smtClean="0">
                <a:latin typeface="Arial" charset="0"/>
                <a:cs typeface="Arial" charset="0"/>
              </a:rPr>
              <a:t>Max. Arbeitszeit pro Woche 45 – 50 Stunden (je nach Branche)</a:t>
            </a:r>
            <a:br>
              <a:rPr lang="de-CH" sz="1600" dirty="0" smtClean="0">
                <a:latin typeface="Arial" charset="0"/>
                <a:cs typeface="Arial" charset="0"/>
              </a:rPr>
            </a:br>
            <a:r>
              <a:rPr lang="de-CH" sz="1600" dirty="0" smtClean="0">
                <a:latin typeface="Arial" charset="0"/>
                <a:cs typeface="Arial" charset="0"/>
              </a:rPr>
              <a:t>durchschnittliche Arbeitszeit je Woche zwischen 40 und 42 Stunden</a:t>
            </a:r>
          </a:p>
          <a:p>
            <a:pPr eaLnBrk="1" hangingPunct="1">
              <a:spcBef>
                <a:spcPts val="1200"/>
              </a:spcBef>
              <a:buFont typeface="Wingdings" pitchFamily="2" charset="2"/>
              <a:buChar char="§"/>
            </a:pPr>
            <a:r>
              <a:rPr lang="de-CH" sz="1600" dirty="0" smtClean="0">
                <a:latin typeface="Arial" charset="0"/>
                <a:cs typeface="Arial" charset="0"/>
              </a:rPr>
              <a:t>20 Tage bezahlte Ferien </a:t>
            </a:r>
            <a:r>
              <a:rPr lang="de-CH" sz="1600" dirty="0">
                <a:latin typeface="Arial" charset="0"/>
                <a:cs typeface="Arial" charset="0"/>
              </a:rPr>
              <a:t>pro </a:t>
            </a:r>
            <a:r>
              <a:rPr lang="de-CH" sz="1600" dirty="0" smtClean="0">
                <a:latin typeface="Arial" charset="0"/>
                <a:cs typeface="Arial" charset="0"/>
              </a:rPr>
              <a:t>Jahr / Urlaubsgeld ist nicht üblich</a:t>
            </a:r>
          </a:p>
          <a:p>
            <a:pPr eaLnBrk="1" hangingPunct="1">
              <a:spcBef>
                <a:spcPts val="1200"/>
              </a:spcBef>
              <a:buFont typeface="Wingdings" pitchFamily="2" charset="2"/>
              <a:buChar char="§"/>
            </a:pPr>
            <a:r>
              <a:rPr lang="de-CH" sz="1600" dirty="0" smtClean="0">
                <a:latin typeface="Arial" charset="0"/>
                <a:cs typeface="Arial" charset="0"/>
              </a:rPr>
              <a:t>Probezeit: 1 Monat</a:t>
            </a:r>
          </a:p>
          <a:p>
            <a:pPr eaLnBrk="1" hangingPunct="1">
              <a:spcBef>
                <a:spcPts val="1200"/>
              </a:spcBef>
              <a:buFont typeface="Wingdings" pitchFamily="2" charset="2"/>
              <a:buChar char="§"/>
            </a:pPr>
            <a:r>
              <a:rPr lang="de-CH" sz="1600" dirty="0" smtClean="0">
                <a:latin typeface="Arial" charset="0"/>
                <a:cs typeface="Arial" charset="0"/>
              </a:rPr>
              <a:t>Kündigungsfrist ist abhängig von der Beschäftigungsdauer</a:t>
            </a:r>
            <a:br>
              <a:rPr lang="de-CH" sz="1600" dirty="0" smtClean="0">
                <a:latin typeface="Arial" charset="0"/>
                <a:cs typeface="Arial" charset="0"/>
              </a:rPr>
            </a:br>
            <a:r>
              <a:rPr lang="de-CH" sz="1600" dirty="0" smtClean="0">
                <a:latin typeface="Arial" charset="0"/>
                <a:cs typeface="Arial" charset="0"/>
              </a:rPr>
              <a:t>(in </a:t>
            </a:r>
            <a:r>
              <a:rPr lang="de-CH" sz="1600" dirty="0" smtClean="0">
                <a:latin typeface="Arial" charset="0"/>
                <a:cs typeface="Arial" charset="0"/>
              </a:rPr>
              <a:t>der Regel 1 bis 3 </a:t>
            </a:r>
            <a:r>
              <a:rPr lang="de-CH" sz="1600" dirty="0" smtClean="0">
                <a:latin typeface="Arial" charset="0"/>
                <a:cs typeface="Arial" charset="0"/>
              </a:rPr>
              <a:t>Monate)</a:t>
            </a:r>
            <a:endParaRPr lang="de-CH" sz="1600" dirty="0" smtClean="0">
              <a:latin typeface="Arial" charset="0"/>
              <a:cs typeface="Arial" charset="0"/>
            </a:endParaRPr>
          </a:p>
          <a:p>
            <a:pPr eaLnBrk="1" hangingPunct="1">
              <a:spcBef>
                <a:spcPts val="1200"/>
              </a:spcBef>
              <a:buFont typeface="Wingdings" pitchFamily="2" charset="2"/>
              <a:buChar char="§"/>
            </a:pPr>
            <a:r>
              <a:rPr lang="de-CH" sz="1600" dirty="0" smtClean="0">
                <a:latin typeface="Arial" charset="0"/>
                <a:cs typeface="Arial" charset="0"/>
              </a:rPr>
              <a:t>Änderungskündigungen sind zulässig</a:t>
            </a:r>
          </a:p>
          <a:p>
            <a:pPr eaLnBrk="1" hangingPunct="1">
              <a:spcBef>
                <a:spcPts val="1200"/>
              </a:spcBef>
              <a:buFont typeface="Wingdings" pitchFamily="2" charset="2"/>
              <a:buChar char="§"/>
            </a:pPr>
            <a:r>
              <a:rPr lang="de-CH" sz="1600" dirty="0">
                <a:latin typeface="Arial" charset="0"/>
                <a:cs typeface="Arial" charset="0"/>
              </a:rPr>
              <a:t>Liegt kein Gesamtarbeitsvertrag vor (GAV</a:t>
            </a:r>
            <a:r>
              <a:rPr lang="de-CH" sz="1600" dirty="0" smtClean="0">
                <a:latin typeface="Arial" charset="0"/>
                <a:cs typeface="Arial" charset="0"/>
              </a:rPr>
              <a:t>), </a:t>
            </a:r>
            <a:r>
              <a:rPr lang="de-CH" sz="1600" dirty="0">
                <a:latin typeface="Arial" charset="0"/>
                <a:cs typeface="Arial" charset="0"/>
              </a:rPr>
              <a:t>werden die Saläre direkt, d.h. zwischen Arbeitnehmer und </a:t>
            </a:r>
            <a:r>
              <a:rPr lang="de-CH" sz="1600" dirty="0" smtClean="0">
                <a:latin typeface="Arial" charset="0"/>
                <a:cs typeface="Arial" charset="0"/>
              </a:rPr>
              <a:t>Arbeitgeber, </a:t>
            </a:r>
            <a:r>
              <a:rPr lang="de-CH" sz="1600" dirty="0" smtClean="0">
                <a:latin typeface="Arial" charset="0"/>
                <a:cs typeface="Arial" charset="0"/>
              </a:rPr>
              <a:t>ausgehandelt</a:t>
            </a:r>
            <a:r>
              <a:rPr lang="de-CH" sz="1600" dirty="0">
                <a:latin typeface="Arial" charset="0"/>
                <a:cs typeface="Arial" charset="0"/>
              </a:rPr>
              <a:t>.</a:t>
            </a:r>
            <a:endParaRPr lang="de-CH" sz="1600" dirty="0" smtClean="0">
              <a:latin typeface="Arial" charset="0"/>
              <a:cs typeface="Arial" charset="0"/>
            </a:endParaRPr>
          </a:p>
          <a:p>
            <a:pPr eaLnBrk="1" hangingPunct="1">
              <a:spcBef>
                <a:spcPts val="1200"/>
              </a:spcBef>
              <a:buFont typeface="Wingdings" pitchFamily="2" charset="2"/>
              <a:buChar char="§"/>
            </a:pPr>
            <a:r>
              <a:rPr lang="de-CH" sz="1600" dirty="0" smtClean="0">
                <a:latin typeface="Arial" charset="0"/>
                <a:cs typeface="Arial" charset="0"/>
              </a:rPr>
              <a:t>Personenfreizügigkeitsabkommen Schweiz – EU: Rekrutierung von Spitzenkräften </a:t>
            </a:r>
            <a:r>
              <a:rPr lang="de-CH" sz="1600" dirty="0">
                <a:latin typeface="Arial" charset="0"/>
                <a:cs typeface="Arial" charset="0"/>
              </a:rPr>
              <a:t>aus ganz Europa </a:t>
            </a:r>
            <a:r>
              <a:rPr lang="de-CH" sz="1600" dirty="0" smtClean="0">
                <a:latin typeface="Arial" charset="0"/>
                <a:cs typeface="Arial" charset="0"/>
              </a:rPr>
              <a:t>möglich</a:t>
            </a:r>
            <a:br>
              <a:rPr lang="de-CH" sz="1600" dirty="0" smtClean="0">
                <a:latin typeface="Arial" charset="0"/>
                <a:cs typeface="Arial" charset="0"/>
              </a:rPr>
            </a:br>
            <a:r>
              <a:rPr lang="de-CH" sz="1600" dirty="0" smtClean="0">
                <a:latin typeface="Arial" charset="0"/>
                <a:cs typeface="Arial" charset="0"/>
              </a:rPr>
              <a:t>Rekrutierung von Spitzenkräften aus Drittstaaten </a:t>
            </a:r>
            <a:r>
              <a:rPr lang="de-CH" sz="1600" dirty="0" smtClean="0">
                <a:latin typeface="Arial" charset="0"/>
                <a:cs typeface="Arial" charset="0"/>
              </a:rPr>
              <a:t>unterliegt </a:t>
            </a:r>
            <a:r>
              <a:rPr lang="de-CH" sz="1600" dirty="0" smtClean="0">
                <a:latin typeface="Arial" charset="0"/>
                <a:cs typeface="Arial" charset="0"/>
              </a:rPr>
              <a:t>Kontingenten</a:t>
            </a:r>
          </a:p>
          <a:p>
            <a:pPr eaLnBrk="1" hangingPunct="1">
              <a:spcBef>
                <a:spcPts val="1200"/>
              </a:spcBef>
              <a:buFont typeface="Wingdings" pitchFamily="2" charset="2"/>
              <a:buChar char="§"/>
            </a:pPr>
            <a:r>
              <a:rPr lang="de-CH" sz="1600" dirty="0" smtClean="0">
                <a:latin typeface="Arial" charset="0"/>
                <a:cs typeface="Arial" charset="0"/>
              </a:rPr>
              <a:t>Tiefe Lohnzusatzkosten (ca. 15% für den Arbeitgeber)</a:t>
            </a:r>
          </a:p>
        </p:txBody>
      </p:sp>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16</a:t>
            </a:fld>
            <a:endParaRPr lang="de-DE" dirty="0"/>
          </a:p>
        </p:txBody>
      </p:sp>
      <p:sp>
        <p:nvSpPr>
          <p:cNvPr id="7" name="Titel 2"/>
          <p:cNvSpPr txBox="1">
            <a:spLocks/>
          </p:cNvSpPr>
          <p:nvPr/>
        </p:nvSpPr>
        <p:spPr bwMode="auto">
          <a:xfrm>
            <a:off x="323528" y="44624"/>
            <a:ext cx="7121338"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a:latin typeface="Arial" charset="0"/>
                <a:cs typeface="Arial" charset="0"/>
              </a:rPr>
              <a:t>Schweizer Besonderheiten</a:t>
            </a:r>
            <a:r>
              <a:rPr lang="de-CH" altLang="de-DE" b="1" dirty="0" smtClean="0">
                <a:latin typeface="Arial" charset="0"/>
                <a:cs typeface="Arial" charset="0"/>
              </a:rPr>
              <a:t/>
            </a:r>
            <a:br>
              <a:rPr lang="de-CH" altLang="de-DE" b="1" dirty="0" smtClean="0">
                <a:latin typeface="Arial" charset="0"/>
                <a:cs typeface="Arial" charset="0"/>
              </a:rPr>
            </a:br>
            <a:r>
              <a:rPr lang="de-CH" altLang="de-DE" sz="2400" dirty="0" smtClean="0">
                <a:latin typeface="Arial" charset="0"/>
                <a:cs typeface="Arial" charset="0"/>
              </a:rPr>
              <a:t>Liberales Arbeitsrecht</a:t>
            </a:r>
            <a:endParaRPr lang="de-CH" sz="2400" dirty="0" smtClean="0">
              <a:latin typeface="Arial" charset="0"/>
              <a:cs typeface="Arial" charset="0"/>
            </a:endParaRPr>
          </a:p>
        </p:txBody>
      </p:sp>
    </p:spTree>
    <p:extLst>
      <p:ext uri="{BB962C8B-B14F-4D97-AF65-F5344CB8AC3E}">
        <p14:creationId xmlns:p14="http://schemas.microsoft.com/office/powerpoint/2010/main" val="860931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bwMode="auto">
          <a:xfrm>
            <a:off x="339724" y="44624"/>
            <a:ext cx="7112596" cy="1224136"/>
          </a:xfrm>
          <a:noFill/>
          <a:ln>
            <a:miter lim="800000"/>
            <a:headEnd/>
            <a:tailEnd/>
          </a:ln>
        </p:spPr>
        <p:txBody>
          <a:bodyPr wrap="square" lIns="91440" tIns="45720" rIns="91440" bIns="45720" numCol="1" anchor="ctr" anchorCtr="0" compatLnSpc="1">
            <a:prstTxWarp prst="textNoShape">
              <a:avLst/>
            </a:prstTxWarp>
          </a:bodyPr>
          <a:lstStyle/>
          <a:p>
            <a:r>
              <a:rPr lang="en-GB" altLang="de-DE" b="1" dirty="0" err="1" smtClean="0">
                <a:latin typeface="Arial" charset="0"/>
                <a:cs typeface="Arial" charset="0"/>
              </a:rPr>
              <a:t>Löhne</a:t>
            </a:r>
            <a:r>
              <a:rPr lang="en-GB" altLang="de-DE" b="1" dirty="0" smtClean="0">
                <a:latin typeface="Arial" charset="0"/>
                <a:cs typeface="Arial" charset="0"/>
              </a:rPr>
              <a:t> / </a:t>
            </a:r>
            <a:r>
              <a:rPr lang="en-GB" altLang="de-DE" b="1" dirty="0" err="1" smtClean="0">
                <a:latin typeface="Arial" charset="0"/>
                <a:cs typeface="Arial" charset="0"/>
              </a:rPr>
              <a:t>Saläre</a:t>
            </a:r>
            <a:r>
              <a:rPr lang="en-GB" altLang="de-DE" b="1" dirty="0" smtClean="0">
                <a:latin typeface="Arial" charset="0"/>
                <a:cs typeface="Arial" charset="0"/>
              </a:rPr>
              <a:t> in der SGBA </a:t>
            </a:r>
            <a:r>
              <a:rPr lang="fr-CH" b="1" dirty="0" smtClean="0">
                <a:latin typeface="Arial" charset="0"/>
                <a:cs typeface="Arial" charset="0"/>
              </a:rPr>
              <a:t/>
            </a:r>
            <a:br>
              <a:rPr lang="fr-CH" b="1" dirty="0" smtClean="0">
                <a:latin typeface="Arial" charset="0"/>
                <a:cs typeface="Arial" charset="0"/>
              </a:rPr>
            </a:br>
            <a:r>
              <a:rPr lang="de-CH" altLang="de-DE" sz="2400" dirty="0" smtClean="0"/>
              <a:t>Median Einkommen in der Schweiz</a:t>
            </a:r>
            <a:endParaRPr lang="de-CH" sz="2400" dirty="0" smtClean="0">
              <a:latin typeface="Arial" charset="0"/>
              <a:cs typeface="Arial" charset="0"/>
            </a:endParaRPr>
          </a:p>
        </p:txBody>
      </p:sp>
      <p:grpSp>
        <p:nvGrpSpPr>
          <p:cNvPr id="40964" name="Gruppieren 17"/>
          <p:cNvGrpSpPr>
            <a:grpSpLocks/>
          </p:cNvGrpSpPr>
          <p:nvPr/>
        </p:nvGrpSpPr>
        <p:grpSpPr bwMode="auto">
          <a:xfrm>
            <a:off x="2454276" y="1321594"/>
            <a:ext cx="4133850" cy="2627312"/>
            <a:chOff x="339652" y="1322833"/>
            <a:chExt cx="5129832" cy="3258872"/>
          </a:xfrm>
        </p:grpSpPr>
        <p:pic>
          <p:nvPicPr>
            <p:cNvPr id="41005" name="Picture 4"/>
            <p:cNvPicPr>
              <a:picLocks noChangeAspect="1" noChangeArrowheads="1"/>
            </p:cNvPicPr>
            <p:nvPr/>
          </p:nvPicPr>
          <p:blipFill>
            <a:blip r:embed="rId3" cstate="print"/>
            <a:srcRect/>
            <a:stretch>
              <a:fillRect/>
            </a:stretch>
          </p:blipFill>
          <p:spPr bwMode="auto">
            <a:xfrm>
              <a:off x="339652" y="1322833"/>
              <a:ext cx="5129832" cy="3258872"/>
            </a:xfrm>
            <a:prstGeom prst="rect">
              <a:avLst/>
            </a:prstGeom>
            <a:noFill/>
            <a:ln w="9525">
              <a:noFill/>
              <a:miter lim="800000"/>
              <a:headEnd/>
              <a:tailEnd/>
            </a:ln>
          </p:spPr>
        </p:pic>
        <p:sp>
          <p:nvSpPr>
            <p:cNvPr id="10" name="Ellipse 9"/>
            <p:cNvSpPr/>
            <p:nvPr/>
          </p:nvSpPr>
          <p:spPr>
            <a:xfrm>
              <a:off x="2085056" y="2677579"/>
              <a:ext cx="271857" cy="273705"/>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fr-CH" sz="1400" dirty="0"/>
                <a:t>2</a:t>
              </a:r>
              <a:endParaRPr lang="de-CH" sz="1400" dirty="0"/>
            </a:p>
          </p:txBody>
        </p:sp>
        <p:sp>
          <p:nvSpPr>
            <p:cNvPr id="11" name="Ellipse 10"/>
            <p:cNvSpPr/>
            <p:nvPr/>
          </p:nvSpPr>
          <p:spPr>
            <a:xfrm>
              <a:off x="3385244" y="3608966"/>
              <a:ext cx="271857" cy="271737"/>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fr-CH" sz="1400" dirty="0"/>
                <a:t>7</a:t>
              </a:r>
              <a:endParaRPr lang="de-CH" sz="1400" dirty="0"/>
            </a:p>
          </p:txBody>
        </p:sp>
        <p:sp>
          <p:nvSpPr>
            <p:cNvPr id="12" name="Ellipse 11"/>
            <p:cNvSpPr/>
            <p:nvPr/>
          </p:nvSpPr>
          <p:spPr>
            <a:xfrm>
              <a:off x="889277" y="3130474"/>
              <a:ext cx="271857" cy="271737"/>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fr-CH" sz="1400" dirty="0"/>
                <a:t>6</a:t>
              </a:r>
              <a:endParaRPr lang="de-CH" sz="1400" dirty="0"/>
            </a:p>
          </p:txBody>
        </p:sp>
        <p:sp>
          <p:nvSpPr>
            <p:cNvPr id="13" name="Ellipse 12"/>
            <p:cNvSpPr/>
            <p:nvPr/>
          </p:nvSpPr>
          <p:spPr>
            <a:xfrm>
              <a:off x="3249315" y="1813140"/>
              <a:ext cx="271857" cy="271737"/>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fr-CH" sz="1400" dirty="0"/>
                <a:t>5</a:t>
              </a:r>
              <a:endParaRPr lang="de-CH" sz="1400" dirty="0"/>
            </a:p>
          </p:txBody>
        </p:sp>
        <p:sp>
          <p:nvSpPr>
            <p:cNvPr id="14" name="Ellipse 13"/>
            <p:cNvSpPr/>
            <p:nvPr/>
          </p:nvSpPr>
          <p:spPr>
            <a:xfrm>
              <a:off x="2977458" y="2630320"/>
              <a:ext cx="271857" cy="271737"/>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fr-CH" sz="1400" dirty="0"/>
                <a:t>4</a:t>
              </a:r>
              <a:endParaRPr lang="de-CH" sz="1400" dirty="0"/>
            </a:p>
          </p:txBody>
        </p:sp>
        <p:sp>
          <p:nvSpPr>
            <p:cNvPr id="15" name="Ellipse 14"/>
            <p:cNvSpPr/>
            <p:nvPr/>
          </p:nvSpPr>
          <p:spPr>
            <a:xfrm>
              <a:off x="2703630" y="1813140"/>
              <a:ext cx="273828" cy="271737"/>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fr-CH" sz="1400" dirty="0"/>
                <a:t>3</a:t>
              </a:r>
              <a:endParaRPr lang="de-CH" sz="1400" dirty="0"/>
            </a:p>
          </p:txBody>
        </p:sp>
        <p:sp>
          <p:nvSpPr>
            <p:cNvPr id="16" name="Ellipse 15"/>
            <p:cNvSpPr/>
            <p:nvPr/>
          </p:nvSpPr>
          <p:spPr>
            <a:xfrm>
              <a:off x="3812730" y="2084877"/>
              <a:ext cx="273827" cy="271737"/>
            </a:xfrm>
            <a:prstGeom prst="ellipse">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fr-CH" sz="1400" dirty="0"/>
                <a:t>1</a:t>
              </a:r>
              <a:endParaRPr lang="de-CH" sz="1400" dirty="0"/>
            </a:p>
          </p:txBody>
        </p:sp>
      </p:grpSp>
      <p:graphicFrame>
        <p:nvGraphicFramePr>
          <p:cNvPr id="17" name="Tabelle 16"/>
          <p:cNvGraphicFramePr>
            <a:graphicFrameLocks noGrp="1"/>
          </p:cNvGraphicFramePr>
          <p:nvPr>
            <p:extLst>
              <p:ext uri="{D42A27DB-BD31-4B8C-83A1-F6EECF244321}">
                <p14:modId xmlns:p14="http://schemas.microsoft.com/office/powerpoint/2010/main" val="3377912131"/>
              </p:ext>
            </p:extLst>
          </p:nvPr>
        </p:nvGraphicFramePr>
        <p:xfrm>
          <a:off x="495300" y="3986213"/>
          <a:ext cx="8091900" cy="2124000"/>
        </p:xfrm>
        <a:graphic>
          <a:graphicData uri="http://schemas.openxmlformats.org/drawingml/2006/table">
            <a:tbl>
              <a:tblPr firstRow="1" bandRow="1">
                <a:tableStyleId>{5C22544A-7EE6-4342-B048-85BDC9FD1C3A}</a:tableStyleId>
              </a:tblPr>
              <a:tblGrid>
                <a:gridCol w="3771900"/>
                <a:gridCol w="1440000"/>
                <a:gridCol w="1440000"/>
                <a:gridCol w="1440000"/>
              </a:tblGrid>
              <a:tr h="360000">
                <a:tc>
                  <a:txBody>
                    <a:bodyPr/>
                    <a:lstStyle/>
                    <a:p>
                      <a:pPr marL="342900" indent="-342900">
                        <a:buNone/>
                      </a:pPr>
                      <a:r>
                        <a:rPr lang="fr-CH" sz="1600" dirty="0" err="1" smtClean="0"/>
                        <a:t>Region</a:t>
                      </a:r>
                      <a:endParaRPr lang="de-CH" sz="1600" dirty="0"/>
                    </a:p>
                  </a:txBody>
                  <a:tcPr marL="72000" marR="0" marT="0" marB="0" anchor="ctr"/>
                </a:tc>
                <a:tc>
                  <a:txBody>
                    <a:bodyPr/>
                    <a:lstStyle/>
                    <a:p>
                      <a:pPr marL="342900" indent="-342900" algn="ctr">
                        <a:buNone/>
                      </a:pPr>
                      <a:r>
                        <a:rPr lang="fr-CH" sz="1600" dirty="0" err="1" smtClean="0"/>
                        <a:t>Oberes</a:t>
                      </a:r>
                      <a:r>
                        <a:rPr lang="fr-CH" sz="1600" dirty="0" smtClean="0"/>
                        <a:t> </a:t>
                      </a:r>
                      <a:r>
                        <a:rPr lang="fr-CH" sz="1600" dirty="0" err="1" smtClean="0"/>
                        <a:t>Mgmt</a:t>
                      </a:r>
                      <a:endParaRPr lang="de-CH" sz="1600" dirty="0"/>
                    </a:p>
                  </a:txBody>
                  <a:tcPr marL="72000" marR="0" marT="0" marB="0" anchor="ctr"/>
                </a:tc>
                <a:tc>
                  <a:txBody>
                    <a:bodyPr/>
                    <a:lstStyle/>
                    <a:p>
                      <a:pPr marL="342900" indent="-342900" algn="ctr">
                        <a:buNone/>
                      </a:pPr>
                      <a:r>
                        <a:rPr lang="de-CH" sz="1600" dirty="0" smtClean="0"/>
                        <a:t>Unteres </a:t>
                      </a:r>
                      <a:r>
                        <a:rPr lang="de-CH" sz="1600" baseline="0" dirty="0" err="1" smtClean="0"/>
                        <a:t>Mgmt</a:t>
                      </a:r>
                      <a:endParaRPr lang="de-CH" sz="1600" dirty="0"/>
                    </a:p>
                  </a:txBody>
                  <a:tcPr marL="72000" marR="0" marT="0" marB="0" anchor="ctr"/>
                </a:tc>
                <a:tc>
                  <a:txBody>
                    <a:bodyPr/>
                    <a:lstStyle/>
                    <a:p>
                      <a:pPr marL="342900" indent="-342900" algn="ctr">
                        <a:buNone/>
                      </a:pPr>
                      <a:r>
                        <a:rPr lang="fr-CH" sz="1600" dirty="0" smtClean="0"/>
                        <a:t>Staff</a:t>
                      </a:r>
                      <a:endParaRPr lang="de-CH" sz="1600" dirty="0"/>
                    </a:p>
                  </a:txBody>
                  <a:tcPr marL="72000" marR="0" marT="0" marB="0" anchor="ctr"/>
                </a:tc>
              </a:tr>
              <a:tr h="252000">
                <a:tc>
                  <a:txBody>
                    <a:bodyPr/>
                    <a:lstStyle/>
                    <a:p>
                      <a:pPr marL="342900" indent="-342900">
                        <a:buNone/>
                      </a:pPr>
                      <a:r>
                        <a:rPr lang="de-CH" sz="1600" dirty="0" smtClean="0">
                          <a:solidFill>
                            <a:srgbClr val="C00000"/>
                          </a:solidFill>
                        </a:rPr>
                        <a:t>1) Ostschweiz (inkl. Stadt</a:t>
                      </a:r>
                      <a:r>
                        <a:rPr lang="de-CH" sz="1600" baseline="0" dirty="0" smtClean="0">
                          <a:solidFill>
                            <a:srgbClr val="C00000"/>
                          </a:solidFill>
                        </a:rPr>
                        <a:t> </a:t>
                      </a:r>
                      <a:r>
                        <a:rPr lang="de-CH" sz="1600" dirty="0" smtClean="0">
                          <a:solidFill>
                            <a:srgbClr val="C00000"/>
                          </a:solidFill>
                        </a:rPr>
                        <a:t>St.Gallen)</a:t>
                      </a:r>
                      <a:endParaRPr lang="de-CH" sz="1600" dirty="0">
                        <a:solidFill>
                          <a:srgbClr val="C00000"/>
                        </a:solidFill>
                      </a:endParaRPr>
                    </a:p>
                  </a:txBody>
                  <a:tcPr marL="72000" marR="0" marT="0" marB="0" anchor="ctr"/>
                </a:tc>
                <a:tc>
                  <a:txBody>
                    <a:bodyPr/>
                    <a:lstStyle/>
                    <a:p>
                      <a:pPr algn="ctr"/>
                      <a:r>
                        <a:rPr lang="de-CH" sz="1600" dirty="0" smtClean="0">
                          <a:solidFill>
                            <a:srgbClr val="C00000"/>
                          </a:solidFill>
                        </a:rPr>
                        <a:t>100 %</a:t>
                      </a:r>
                      <a:endParaRPr lang="de-CH" sz="1600" dirty="0">
                        <a:solidFill>
                          <a:srgbClr val="C00000"/>
                        </a:solidFill>
                      </a:endParaRPr>
                    </a:p>
                  </a:txBody>
                  <a:tcPr marL="72000" marR="0" marT="0" marB="0" anchor="ctr"/>
                </a:tc>
                <a:tc>
                  <a:txBody>
                    <a:bodyPr/>
                    <a:lstStyle/>
                    <a:p>
                      <a:pPr algn="ctr"/>
                      <a:r>
                        <a:rPr lang="de-CH" sz="1600" dirty="0" smtClean="0">
                          <a:solidFill>
                            <a:srgbClr val="C00000"/>
                          </a:solidFill>
                        </a:rPr>
                        <a:t>100 %</a:t>
                      </a:r>
                      <a:endParaRPr lang="de-CH" sz="1600" dirty="0">
                        <a:solidFill>
                          <a:srgbClr val="C00000"/>
                        </a:solidFill>
                      </a:endParaRPr>
                    </a:p>
                  </a:txBody>
                  <a:tcPr marL="72000" marR="0" marT="0" marB="0" anchor="ctr"/>
                </a:tc>
                <a:tc>
                  <a:txBody>
                    <a:bodyPr/>
                    <a:lstStyle/>
                    <a:p>
                      <a:pPr algn="ctr"/>
                      <a:r>
                        <a:rPr lang="de-CH" sz="1600" dirty="0" smtClean="0">
                          <a:solidFill>
                            <a:srgbClr val="C00000"/>
                          </a:solidFill>
                        </a:rPr>
                        <a:t>100 %</a:t>
                      </a:r>
                      <a:endParaRPr lang="de-CH" sz="1600" dirty="0">
                        <a:solidFill>
                          <a:srgbClr val="C00000"/>
                        </a:solidFill>
                      </a:endParaRPr>
                    </a:p>
                  </a:txBody>
                  <a:tcPr marL="72000" marR="0" marT="0" marB="0" anchor="ctr"/>
                </a:tc>
              </a:tr>
              <a:tr h="252000">
                <a:tc>
                  <a:txBody>
                    <a:bodyPr/>
                    <a:lstStyle/>
                    <a:p>
                      <a:r>
                        <a:rPr lang="de-CH" sz="1600" dirty="0" smtClean="0"/>
                        <a:t>2) Mittelland</a:t>
                      </a:r>
                      <a:endParaRPr lang="de-CH" sz="1600" dirty="0"/>
                    </a:p>
                  </a:txBody>
                  <a:tcPr marL="72000" marR="0" marT="0" marB="0" anchor="ctr"/>
                </a:tc>
                <a:tc>
                  <a:txBody>
                    <a:bodyPr/>
                    <a:lstStyle/>
                    <a:p>
                      <a:pPr marL="342900" indent="-342900" algn="ctr">
                        <a:buNone/>
                      </a:pPr>
                      <a:r>
                        <a:rPr lang="de-CH" sz="1600" dirty="0" smtClean="0"/>
                        <a:t>109 %</a:t>
                      </a:r>
                      <a:endParaRPr lang="de-CH" sz="1600" dirty="0"/>
                    </a:p>
                  </a:txBody>
                  <a:tcPr marL="72000" marR="0" marT="0" marB="0" anchor="ctr"/>
                </a:tc>
                <a:tc>
                  <a:txBody>
                    <a:bodyPr/>
                    <a:lstStyle/>
                    <a:p>
                      <a:pPr marL="342900" indent="-342900" algn="ctr">
                        <a:buNone/>
                      </a:pPr>
                      <a:r>
                        <a:rPr lang="de-CH" sz="1600" dirty="0" smtClean="0"/>
                        <a:t>104 %</a:t>
                      </a:r>
                      <a:endParaRPr lang="de-CH" sz="1600" dirty="0"/>
                    </a:p>
                  </a:txBody>
                  <a:tcPr marL="72000" marR="0" marT="0" marB="0" anchor="ctr"/>
                </a:tc>
                <a:tc>
                  <a:txBody>
                    <a:bodyPr/>
                    <a:lstStyle/>
                    <a:p>
                      <a:pPr marL="342900" indent="-342900" algn="ctr">
                        <a:buNone/>
                      </a:pPr>
                      <a:r>
                        <a:rPr lang="de-CH" sz="1600" dirty="0" smtClean="0"/>
                        <a:t>105 %</a:t>
                      </a:r>
                      <a:endParaRPr lang="de-CH" sz="1600" dirty="0"/>
                    </a:p>
                  </a:txBody>
                  <a:tcPr marL="72000" marR="0" marT="0" marB="0" anchor="ctr"/>
                </a:tc>
              </a:tr>
              <a:tr h="252000">
                <a:tc>
                  <a:txBody>
                    <a:bodyPr/>
                    <a:lstStyle/>
                    <a:p>
                      <a:r>
                        <a:rPr lang="de-CH" sz="1600" dirty="0" smtClean="0"/>
                        <a:t>3) Nordwestschweiz</a:t>
                      </a:r>
                      <a:endParaRPr lang="de-CH" sz="1600" dirty="0"/>
                    </a:p>
                  </a:txBody>
                  <a:tcPr marL="72000" marR="0" marT="0" marB="0" anchor="ctr"/>
                </a:tc>
                <a:tc>
                  <a:txBody>
                    <a:bodyPr/>
                    <a:lstStyle/>
                    <a:p>
                      <a:pPr algn="ctr"/>
                      <a:r>
                        <a:rPr lang="de-CH" sz="1600" dirty="0" smtClean="0"/>
                        <a:t>124 %</a:t>
                      </a:r>
                      <a:endParaRPr lang="de-CH" sz="1600" dirty="0"/>
                    </a:p>
                  </a:txBody>
                  <a:tcPr marL="72000" marR="0" marT="0" marB="0" anchor="ctr"/>
                </a:tc>
                <a:tc>
                  <a:txBody>
                    <a:bodyPr/>
                    <a:lstStyle/>
                    <a:p>
                      <a:pPr algn="ctr"/>
                      <a:r>
                        <a:rPr lang="de-CH" sz="1600" dirty="0" smtClean="0"/>
                        <a:t>123 %</a:t>
                      </a:r>
                      <a:endParaRPr lang="de-CH" sz="1600" dirty="0"/>
                    </a:p>
                  </a:txBody>
                  <a:tcPr marL="72000" marR="0" marT="0" marB="0" anchor="ctr"/>
                </a:tc>
                <a:tc>
                  <a:txBody>
                    <a:bodyPr/>
                    <a:lstStyle/>
                    <a:p>
                      <a:pPr algn="ctr"/>
                      <a:r>
                        <a:rPr lang="de-CH" sz="1600" dirty="0" smtClean="0"/>
                        <a:t>110 %</a:t>
                      </a:r>
                      <a:endParaRPr lang="de-CH" sz="1600" dirty="0"/>
                    </a:p>
                  </a:txBody>
                  <a:tcPr marL="72000" marR="0" marT="0" marB="0" anchor="ctr"/>
                </a:tc>
              </a:tr>
              <a:tr h="252000">
                <a:tc>
                  <a:txBody>
                    <a:bodyPr/>
                    <a:lstStyle/>
                    <a:p>
                      <a:r>
                        <a:rPr lang="de-CH" sz="1600" dirty="0" smtClean="0"/>
                        <a:t>4) Zentralschweiz</a:t>
                      </a:r>
                      <a:endParaRPr lang="de-CH" sz="1600" dirty="0"/>
                    </a:p>
                  </a:txBody>
                  <a:tcPr marL="72000" marR="0" marT="0" marB="0" anchor="ctr"/>
                </a:tc>
                <a:tc>
                  <a:txBody>
                    <a:bodyPr/>
                    <a:lstStyle/>
                    <a:p>
                      <a:pPr algn="ctr"/>
                      <a:r>
                        <a:rPr lang="de-CH" sz="1600" dirty="0" smtClean="0"/>
                        <a:t>111 %</a:t>
                      </a:r>
                      <a:endParaRPr lang="de-CH" sz="1600" dirty="0"/>
                    </a:p>
                  </a:txBody>
                  <a:tcPr marL="72000" marR="0" marT="0" marB="0" anchor="ctr"/>
                </a:tc>
                <a:tc>
                  <a:txBody>
                    <a:bodyPr/>
                    <a:lstStyle/>
                    <a:p>
                      <a:pPr algn="ctr"/>
                      <a:r>
                        <a:rPr lang="de-CH" sz="1600" dirty="0" smtClean="0"/>
                        <a:t>109 %</a:t>
                      </a:r>
                      <a:endParaRPr lang="de-CH" sz="1600" dirty="0"/>
                    </a:p>
                  </a:txBody>
                  <a:tcPr marL="72000" marR="0" marT="0" marB="0" anchor="ctr"/>
                </a:tc>
                <a:tc>
                  <a:txBody>
                    <a:bodyPr/>
                    <a:lstStyle/>
                    <a:p>
                      <a:pPr algn="ctr"/>
                      <a:r>
                        <a:rPr lang="de-CH" sz="1600" dirty="0" smtClean="0"/>
                        <a:t>104 %</a:t>
                      </a:r>
                      <a:endParaRPr lang="de-CH" sz="1600" dirty="0"/>
                    </a:p>
                  </a:txBody>
                  <a:tcPr marL="72000" marR="0" marT="0" marB="0" anchor="ctr"/>
                </a:tc>
              </a:tr>
              <a:tr h="252000">
                <a:tc>
                  <a:txBody>
                    <a:bodyPr/>
                    <a:lstStyle/>
                    <a:p>
                      <a:r>
                        <a:rPr lang="de-CH" sz="1600" dirty="0" smtClean="0"/>
                        <a:t>5)</a:t>
                      </a:r>
                      <a:r>
                        <a:rPr lang="de-CH" sz="1600" baseline="0" dirty="0" smtClean="0"/>
                        <a:t> </a:t>
                      </a:r>
                      <a:r>
                        <a:rPr lang="de-CH" sz="1600" dirty="0" smtClean="0"/>
                        <a:t>Region Zürich</a:t>
                      </a:r>
                      <a:endParaRPr lang="de-CH" sz="1600" dirty="0"/>
                    </a:p>
                  </a:txBody>
                  <a:tcPr marL="72000" marR="0" marT="0" marB="0" anchor="ctr"/>
                </a:tc>
                <a:tc>
                  <a:txBody>
                    <a:bodyPr/>
                    <a:lstStyle/>
                    <a:p>
                      <a:pPr algn="ctr"/>
                      <a:r>
                        <a:rPr lang="de-CH" sz="1600" dirty="0" smtClean="0"/>
                        <a:t>144 %</a:t>
                      </a:r>
                      <a:endParaRPr lang="de-CH" sz="1600" dirty="0"/>
                    </a:p>
                  </a:txBody>
                  <a:tcPr marL="72000" marR="0" marT="0" marB="0" anchor="ctr"/>
                </a:tc>
                <a:tc>
                  <a:txBody>
                    <a:bodyPr/>
                    <a:lstStyle/>
                    <a:p>
                      <a:pPr algn="ctr"/>
                      <a:r>
                        <a:rPr lang="de-CH" sz="1600" dirty="0" smtClean="0"/>
                        <a:t>133%</a:t>
                      </a:r>
                      <a:endParaRPr lang="de-CH" sz="1600" dirty="0"/>
                    </a:p>
                  </a:txBody>
                  <a:tcPr marL="72000" marR="0" marT="0" marB="0" anchor="ctr"/>
                </a:tc>
                <a:tc>
                  <a:txBody>
                    <a:bodyPr/>
                    <a:lstStyle/>
                    <a:p>
                      <a:pPr algn="ctr"/>
                      <a:r>
                        <a:rPr lang="de-CH" sz="1600" dirty="0" smtClean="0"/>
                        <a:t>106 %</a:t>
                      </a:r>
                      <a:endParaRPr lang="de-CH" sz="1600" dirty="0"/>
                    </a:p>
                  </a:txBody>
                  <a:tcPr marL="72000" marR="0" marT="0" marB="0" anchor="ctr"/>
                </a:tc>
              </a:tr>
              <a:tr h="252000">
                <a:tc>
                  <a:txBody>
                    <a:bodyPr/>
                    <a:lstStyle/>
                    <a:p>
                      <a:r>
                        <a:rPr lang="de-CH" sz="1600" dirty="0" smtClean="0"/>
                        <a:t>6) Region</a:t>
                      </a:r>
                      <a:r>
                        <a:rPr lang="de-CH" sz="1600" baseline="0" dirty="0" smtClean="0"/>
                        <a:t> </a:t>
                      </a:r>
                      <a:r>
                        <a:rPr lang="de-CH" sz="1600" baseline="0" dirty="0" err="1" smtClean="0"/>
                        <a:t>Genfersee</a:t>
                      </a:r>
                      <a:endParaRPr lang="de-CH" sz="1600" dirty="0"/>
                    </a:p>
                  </a:txBody>
                  <a:tcPr marL="72000" marR="0" marT="0" marB="0" anchor="ctr"/>
                </a:tc>
                <a:tc>
                  <a:txBody>
                    <a:bodyPr/>
                    <a:lstStyle/>
                    <a:p>
                      <a:pPr algn="ctr"/>
                      <a:r>
                        <a:rPr lang="de-CH" sz="1600" dirty="0" smtClean="0"/>
                        <a:t>127 %</a:t>
                      </a:r>
                      <a:endParaRPr lang="de-CH" sz="1600" dirty="0"/>
                    </a:p>
                  </a:txBody>
                  <a:tcPr marL="72000" marR="0" marT="0" marB="0" anchor="ctr"/>
                </a:tc>
                <a:tc>
                  <a:txBody>
                    <a:bodyPr/>
                    <a:lstStyle/>
                    <a:p>
                      <a:pPr algn="ctr"/>
                      <a:r>
                        <a:rPr lang="de-CH" sz="1600" dirty="0" smtClean="0"/>
                        <a:t>126 %</a:t>
                      </a:r>
                      <a:endParaRPr lang="de-CH" sz="1600" dirty="0"/>
                    </a:p>
                  </a:txBody>
                  <a:tcPr marL="72000" marR="0" marT="0" marB="0" anchor="ctr"/>
                </a:tc>
                <a:tc>
                  <a:txBody>
                    <a:bodyPr/>
                    <a:lstStyle/>
                    <a:p>
                      <a:pPr algn="ctr"/>
                      <a:r>
                        <a:rPr lang="de-CH" sz="1600" dirty="0" smtClean="0"/>
                        <a:t>104 %</a:t>
                      </a:r>
                      <a:endParaRPr lang="de-CH" sz="1600" dirty="0"/>
                    </a:p>
                  </a:txBody>
                  <a:tcPr marL="72000" marR="0" marT="0" marB="0" anchor="ctr"/>
                </a:tc>
              </a:tr>
              <a:tr h="252000">
                <a:tc>
                  <a:txBody>
                    <a:bodyPr/>
                    <a:lstStyle/>
                    <a:p>
                      <a:r>
                        <a:rPr lang="de-CH" sz="1600" dirty="0" smtClean="0"/>
                        <a:t>7) Tessin / Ticino</a:t>
                      </a:r>
                      <a:endParaRPr lang="de-CH" sz="1600" dirty="0"/>
                    </a:p>
                  </a:txBody>
                  <a:tcPr marL="72000" marR="0" marT="0" marB="0" anchor="ctr"/>
                </a:tc>
                <a:tc>
                  <a:txBody>
                    <a:bodyPr/>
                    <a:lstStyle/>
                    <a:p>
                      <a:pPr algn="ctr"/>
                      <a:r>
                        <a:rPr lang="de-CH" sz="1600" dirty="0" smtClean="0"/>
                        <a:t>  95 %</a:t>
                      </a:r>
                      <a:endParaRPr lang="de-CH" sz="1600" dirty="0"/>
                    </a:p>
                  </a:txBody>
                  <a:tcPr marL="72000" marR="0" marT="0" marB="0" anchor="ctr"/>
                </a:tc>
                <a:tc>
                  <a:txBody>
                    <a:bodyPr/>
                    <a:lstStyle/>
                    <a:p>
                      <a:pPr algn="ctr"/>
                      <a:r>
                        <a:rPr lang="de-CH" sz="1600" dirty="0" smtClean="0"/>
                        <a:t>  87 %</a:t>
                      </a:r>
                      <a:endParaRPr lang="de-CH" sz="1600" dirty="0"/>
                    </a:p>
                  </a:txBody>
                  <a:tcPr marL="72000" marR="0" marT="0" marB="0" anchor="ctr"/>
                </a:tc>
                <a:tc>
                  <a:txBody>
                    <a:bodyPr/>
                    <a:lstStyle/>
                    <a:p>
                      <a:pPr algn="ctr"/>
                      <a:r>
                        <a:rPr lang="de-CH" sz="1600" dirty="0" smtClean="0"/>
                        <a:t>  88 %</a:t>
                      </a:r>
                      <a:endParaRPr lang="de-CH" sz="1600" dirty="0"/>
                    </a:p>
                  </a:txBody>
                  <a:tcPr marL="72000" marR="0" marT="0" marB="0" anchor="ctr"/>
                </a:tc>
              </a:tr>
            </a:tbl>
          </a:graphicData>
        </a:graphic>
      </p:graphicFrame>
      <p:sp>
        <p:nvSpPr>
          <p:cNvPr id="20" name="Text Box 5"/>
          <p:cNvSpPr txBox="1">
            <a:spLocks noChangeArrowheads="1"/>
          </p:cNvSpPr>
          <p:nvPr/>
        </p:nvSpPr>
        <p:spPr bwMode="auto">
          <a:xfrm>
            <a:off x="323850" y="6354763"/>
            <a:ext cx="7021512" cy="153888"/>
          </a:xfrm>
          <a:prstGeom prst="rect">
            <a:avLst/>
          </a:prstGeom>
          <a:noFill/>
          <a:ln w="9525">
            <a:noFill/>
            <a:miter lim="800000"/>
            <a:headEnd/>
            <a:tailEnd/>
          </a:ln>
        </p:spPr>
        <p:txBody>
          <a:bodyPr lIns="0" tIns="0" rIns="0" bIns="0">
            <a:spAutoFit/>
          </a:bodyPr>
          <a:lstStyle/>
          <a:p>
            <a:pPr marL="85725">
              <a:tabLst>
                <a:tab pos="4572000" algn="l"/>
              </a:tabLst>
            </a:pPr>
            <a:r>
              <a:rPr lang="en-US" sz="1000" dirty="0" err="1" smtClean="0"/>
              <a:t>Quelle</a:t>
            </a:r>
            <a:r>
              <a:rPr lang="en-US" sz="1000" dirty="0" smtClean="0"/>
              <a:t>: </a:t>
            </a:r>
            <a:r>
              <a:rPr lang="en-US" sz="1000" dirty="0" err="1" smtClean="0"/>
              <a:t>Schweizerische</a:t>
            </a:r>
            <a:r>
              <a:rPr lang="en-US" sz="1000" dirty="0" smtClean="0"/>
              <a:t> </a:t>
            </a:r>
            <a:r>
              <a:rPr lang="en-US" sz="1000" dirty="0" err="1" smtClean="0"/>
              <a:t>Lohnstrukturerhebung</a:t>
            </a:r>
            <a:r>
              <a:rPr lang="en-US" sz="1000" dirty="0" smtClean="0"/>
              <a:t>, 2012</a:t>
            </a:r>
          </a:p>
        </p:txBody>
      </p:sp>
      <p:sp>
        <p:nvSpPr>
          <p:cNvPr id="3" name="Foliennummernplatzhalter 2"/>
          <p:cNvSpPr>
            <a:spLocks noGrp="1"/>
          </p:cNvSpPr>
          <p:nvPr>
            <p:ph type="sldNum" sz="quarter" idx="10"/>
          </p:nvPr>
        </p:nvSpPr>
        <p:spPr/>
        <p:txBody>
          <a:bodyPr/>
          <a:lstStyle/>
          <a:p>
            <a:pPr>
              <a:defRPr/>
            </a:pPr>
            <a:fld id="{0252F0A6-C4DE-4BCD-8583-9A1DDC773B8A}" type="slidenum">
              <a:rPr lang="de-DE" altLang="de-DE" smtClean="0"/>
              <a:pPr>
                <a:defRPr/>
              </a:pPr>
              <a:t>17</a:t>
            </a:fld>
            <a:endParaRPr lang="de-DE" altLang="de-DE"/>
          </a:p>
        </p:txBody>
      </p:sp>
    </p:spTree>
    <p:extLst>
      <p:ext uri="{BB962C8B-B14F-4D97-AF65-F5344CB8AC3E}">
        <p14:creationId xmlns:p14="http://schemas.microsoft.com/office/powerpoint/2010/main" val="3338022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9" y="0"/>
            <a:ext cx="7128792" cy="1268760"/>
          </a:xfrm>
        </p:spPr>
        <p:txBody>
          <a:bodyPr anchor="ctr" anchorCtr="0"/>
          <a:lstStyle/>
          <a:p>
            <a:r>
              <a:rPr lang="de-CH" b="1" dirty="0" smtClean="0"/>
              <a:t>Abzüge vom Bruttoeinkommen</a:t>
            </a:r>
            <a:r>
              <a:rPr lang="de-CH" dirty="0" smtClean="0"/>
              <a:t/>
            </a:r>
            <a:br>
              <a:rPr lang="de-CH" dirty="0" smtClean="0"/>
            </a:br>
            <a:r>
              <a:rPr lang="de-CH" sz="2400" dirty="0" smtClean="0"/>
              <a:t>Lohnsteuern und Sozialabgaben</a:t>
            </a:r>
            <a:endParaRPr lang="de-CH" sz="2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964" y="1360266"/>
            <a:ext cx="952500"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825" y="1628800"/>
            <a:ext cx="952500"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Inhaltsplatzhalter 5"/>
          <p:cNvGraphicFramePr>
            <a:graphicFrameLocks noGrp="1"/>
          </p:cNvGraphicFramePr>
          <p:nvPr>
            <p:ph idx="1"/>
            <p:extLst>
              <p:ext uri="{D42A27DB-BD31-4B8C-83A1-F6EECF244321}">
                <p14:modId xmlns:p14="http://schemas.microsoft.com/office/powerpoint/2010/main" val="188576552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feld 2"/>
          <p:cNvSpPr txBox="1"/>
          <p:nvPr/>
        </p:nvSpPr>
        <p:spPr>
          <a:xfrm>
            <a:off x="855885" y="6043376"/>
            <a:ext cx="7322834" cy="276999"/>
          </a:xfrm>
          <a:prstGeom prst="rect">
            <a:avLst/>
          </a:prstGeom>
          <a:noFill/>
        </p:spPr>
        <p:txBody>
          <a:bodyPr wrap="square" rtlCol="0">
            <a:spAutoFit/>
          </a:bodyPr>
          <a:lstStyle/>
          <a:p>
            <a:endParaRPr lang="de-CH" sz="1200" dirty="0">
              <a:solidFill>
                <a:schemeClr val="bg1"/>
              </a:solidFill>
            </a:endParaRPr>
          </a:p>
        </p:txBody>
      </p:sp>
      <p:sp>
        <p:nvSpPr>
          <p:cNvPr id="5" name="Textfeld 4"/>
          <p:cNvSpPr txBox="1"/>
          <p:nvPr/>
        </p:nvSpPr>
        <p:spPr>
          <a:xfrm>
            <a:off x="323528" y="6338860"/>
            <a:ext cx="7776864" cy="400110"/>
          </a:xfrm>
          <a:prstGeom prst="rect">
            <a:avLst/>
          </a:prstGeom>
          <a:noFill/>
        </p:spPr>
        <p:txBody>
          <a:bodyPr wrap="square" rtlCol="0">
            <a:spAutoFit/>
          </a:bodyPr>
          <a:lstStyle/>
          <a:p>
            <a:r>
              <a:rPr lang="de-CH" sz="1000" dirty="0" smtClean="0"/>
              <a:t>Quelle: </a:t>
            </a:r>
            <a:r>
              <a:rPr lang="de-CH" sz="1000" dirty="0"/>
              <a:t>OECD; Lohnsteuern und Sozialabgaben von Arbeitgebern und Arbeitnehmern (Alleinstehende ohne Kinder); 2014</a:t>
            </a:r>
          </a:p>
          <a:p>
            <a:r>
              <a:rPr lang="de-CH" sz="1000" dirty="0" smtClean="0"/>
              <a:t>  </a:t>
            </a:r>
            <a:endParaRPr lang="de-CH" sz="1000" dirty="0"/>
          </a:p>
        </p:txBody>
      </p:sp>
      <p:sp>
        <p:nvSpPr>
          <p:cNvPr id="7" name="Foliennummernplatzhalter 6"/>
          <p:cNvSpPr>
            <a:spLocks noGrp="1"/>
          </p:cNvSpPr>
          <p:nvPr>
            <p:ph type="sldNum" sz="quarter" idx="10"/>
          </p:nvPr>
        </p:nvSpPr>
        <p:spPr/>
        <p:txBody>
          <a:bodyPr/>
          <a:lstStyle/>
          <a:p>
            <a:pPr>
              <a:defRPr/>
            </a:pPr>
            <a:fld id="{0252F0A6-C4DE-4BCD-8583-9A1DDC773B8A}" type="slidenum">
              <a:rPr lang="de-DE" altLang="de-DE" smtClean="0"/>
              <a:pPr>
                <a:defRPr/>
              </a:pPr>
              <a:t>18</a:t>
            </a:fld>
            <a:endParaRPr lang="de-DE" altLang="de-DE"/>
          </a:p>
        </p:txBody>
      </p:sp>
    </p:spTree>
    <p:extLst>
      <p:ext uri="{BB962C8B-B14F-4D97-AF65-F5344CB8AC3E}">
        <p14:creationId xmlns:p14="http://schemas.microsoft.com/office/powerpoint/2010/main" val="1719507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2"/>
          <p:cNvGraphicFramePr>
            <a:graphicFrameLocks noChangeAspect="1"/>
          </p:cNvGraphicFramePr>
          <p:nvPr>
            <p:extLst>
              <p:ext uri="{D42A27DB-BD31-4B8C-83A1-F6EECF244321}">
                <p14:modId xmlns:p14="http://schemas.microsoft.com/office/powerpoint/2010/main" val="1605560744"/>
              </p:ext>
            </p:extLst>
          </p:nvPr>
        </p:nvGraphicFramePr>
        <p:xfrm>
          <a:off x="31357" y="965378"/>
          <a:ext cx="9221163" cy="6079250"/>
        </p:xfrm>
        <a:graphic>
          <a:graphicData uri="http://schemas.openxmlformats.org/drawingml/2006/chart">
            <c:chart xmlns:c="http://schemas.openxmlformats.org/drawingml/2006/chart" xmlns:r="http://schemas.openxmlformats.org/officeDocument/2006/relationships" r:id="rId3"/>
          </a:graphicData>
        </a:graphic>
      </p:graphicFrame>
      <p:sp>
        <p:nvSpPr>
          <p:cNvPr id="83971" name="Rectangle 2"/>
          <p:cNvSpPr>
            <a:spLocks noGrp="1" noChangeArrowheads="1"/>
          </p:cNvSpPr>
          <p:nvPr>
            <p:ph type="title"/>
          </p:nvPr>
        </p:nvSpPr>
        <p:spPr>
          <a:xfrm>
            <a:off x="387916" y="44623"/>
            <a:ext cx="7064404" cy="1224137"/>
          </a:xfrm>
        </p:spPr>
        <p:txBody>
          <a:bodyPr anchor="ctr" anchorCtr="0"/>
          <a:lstStyle/>
          <a:p>
            <a:pPr eaLnBrk="1" hangingPunct="1"/>
            <a:r>
              <a:rPr lang="de-CH" altLang="de-DE" b="1" dirty="0" smtClean="0">
                <a:latin typeface="Arial" charset="0"/>
                <a:cs typeface="Arial" charset="0"/>
              </a:rPr>
              <a:t>Immobilien in der SGBA</a:t>
            </a:r>
            <a:br>
              <a:rPr lang="de-CH" altLang="de-DE" b="1" dirty="0" smtClean="0">
                <a:latin typeface="Arial" charset="0"/>
                <a:cs typeface="Arial" charset="0"/>
              </a:rPr>
            </a:br>
            <a:r>
              <a:rPr lang="de-CH" altLang="de-DE" sz="2400" dirty="0"/>
              <a:t>M</a:t>
            </a:r>
            <a:r>
              <a:rPr lang="de-CH" sz="2400" dirty="0"/>
              <a:t>ie</a:t>
            </a:r>
            <a:r>
              <a:rPr lang="de-CH" sz="2400" dirty="0" smtClean="0"/>
              <a:t>tpreise Büro- </a:t>
            </a:r>
            <a:r>
              <a:rPr lang="de-CH" sz="2400" dirty="0"/>
              <a:t>und </a:t>
            </a:r>
            <a:r>
              <a:rPr lang="de-CH" sz="2400" dirty="0" smtClean="0"/>
              <a:t>Dienstleistungsgebäude</a:t>
            </a:r>
            <a:endParaRPr lang="de-CH" sz="2400" baseline="30000" dirty="0" smtClean="0"/>
          </a:p>
        </p:txBody>
      </p:sp>
      <p:sp>
        <p:nvSpPr>
          <p:cNvPr id="2" name="Foliennummernplatzhalter 1"/>
          <p:cNvSpPr>
            <a:spLocks noGrp="1"/>
          </p:cNvSpPr>
          <p:nvPr>
            <p:ph type="sldNum" sz="quarter" idx="10"/>
          </p:nvPr>
        </p:nvSpPr>
        <p:spPr/>
        <p:txBody>
          <a:bodyPr/>
          <a:lstStyle/>
          <a:p>
            <a:pPr>
              <a:defRPr/>
            </a:pPr>
            <a:fld id="{A147C93C-9B17-46B2-9071-6F8950DF6CB4}" type="slidenum">
              <a:rPr lang="de-DE" smtClean="0"/>
              <a:pPr>
                <a:defRPr/>
              </a:pPr>
              <a:t>19</a:t>
            </a:fld>
            <a:endParaRPr lang="de-DE"/>
          </a:p>
        </p:txBody>
      </p:sp>
      <p:sp>
        <p:nvSpPr>
          <p:cNvPr id="83974" name="Rectangle 5"/>
          <p:cNvSpPr>
            <a:spLocks noChangeArrowheads="1"/>
          </p:cNvSpPr>
          <p:nvPr/>
        </p:nvSpPr>
        <p:spPr bwMode="auto">
          <a:xfrm>
            <a:off x="323528" y="6309320"/>
            <a:ext cx="402113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de-DE" sz="1000" dirty="0">
                <a:solidFill>
                  <a:srgbClr val="2D3C41"/>
                </a:solidFill>
              </a:rPr>
              <a:t>Quelle: </a:t>
            </a:r>
            <a:r>
              <a:rPr lang="de-CH" sz="1000" dirty="0" err="1">
                <a:solidFill>
                  <a:srgbClr val="2D3C41"/>
                </a:solidFill>
              </a:rPr>
              <a:t>Wüest</a:t>
            </a:r>
            <a:r>
              <a:rPr lang="de-CH" sz="1000" dirty="0">
                <a:solidFill>
                  <a:srgbClr val="2D3C41"/>
                </a:solidFill>
              </a:rPr>
              <a:t> &amp; Partner AG, </a:t>
            </a:r>
            <a:r>
              <a:rPr lang="de-CH" sz="1000" dirty="0" smtClean="0">
                <a:solidFill>
                  <a:srgbClr val="2D3C41"/>
                </a:solidFill>
              </a:rPr>
              <a:t>Zürich, </a:t>
            </a:r>
            <a:r>
              <a:rPr lang="de-CH" sz="1000" dirty="0">
                <a:solidFill>
                  <a:srgbClr val="2D3C41"/>
                </a:solidFill>
              </a:rPr>
              <a:t>2015</a:t>
            </a:r>
            <a:endParaRPr lang="de-DE" sz="1000" dirty="0">
              <a:solidFill>
                <a:srgbClr val="2D3C41"/>
              </a:solidFill>
            </a:endParaRPr>
          </a:p>
        </p:txBody>
      </p:sp>
      <p:sp>
        <p:nvSpPr>
          <p:cNvPr id="6" name="Text Box 7"/>
          <p:cNvSpPr txBox="1">
            <a:spLocks noChangeArrowheads="1"/>
          </p:cNvSpPr>
          <p:nvPr/>
        </p:nvSpPr>
        <p:spPr bwMode="auto">
          <a:xfrm>
            <a:off x="2843816" y="2019836"/>
            <a:ext cx="1368144" cy="32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50000"/>
              </a:spcBef>
              <a:spcAft>
                <a:spcPct val="0"/>
              </a:spcAft>
            </a:pPr>
            <a:r>
              <a:rPr lang="de-CH" sz="1500" dirty="0" smtClean="0">
                <a:solidFill>
                  <a:srgbClr val="2D3C41"/>
                </a:solidFill>
              </a:rPr>
              <a:t>110 - 240 </a:t>
            </a:r>
            <a:endParaRPr lang="de-CH" sz="1500" dirty="0">
              <a:solidFill>
                <a:srgbClr val="2D3C41"/>
              </a:solidFill>
            </a:endParaRPr>
          </a:p>
        </p:txBody>
      </p:sp>
      <p:sp>
        <p:nvSpPr>
          <p:cNvPr id="7" name="Text Box 7"/>
          <p:cNvSpPr txBox="1">
            <a:spLocks noChangeArrowheads="1"/>
          </p:cNvSpPr>
          <p:nvPr/>
        </p:nvSpPr>
        <p:spPr bwMode="auto">
          <a:xfrm>
            <a:off x="2987832" y="2473252"/>
            <a:ext cx="1368144" cy="32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50000"/>
              </a:spcBef>
              <a:spcAft>
                <a:spcPct val="0"/>
              </a:spcAft>
            </a:pPr>
            <a:r>
              <a:rPr lang="de-CH" sz="1500" dirty="0" smtClean="0">
                <a:solidFill>
                  <a:srgbClr val="2D3C41"/>
                </a:solidFill>
              </a:rPr>
              <a:t>120 - 260 </a:t>
            </a:r>
            <a:endParaRPr lang="de-CH" sz="1500" dirty="0">
              <a:solidFill>
                <a:srgbClr val="2D3C41"/>
              </a:solidFill>
            </a:endParaRPr>
          </a:p>
        </p:txBody>
      </p:sp>
      <p:sp>
        <p:nvSpPr>
          <p:cNvPr id="8" name="Text Box 7"/>
          <p:cNvSpPr txBox="1">
            <a:spLocks noChangeArrowheads="1"/>
          </p:cNvSpPr>
          <p:nvPr/>
        </p:nvSpPr>
        <p:spPr bwMode="auto">
          <a:xfrm>
            <a:off x="3347872" y="2924944"/>
            <a:ext cx="1368144" cy="32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50000"/>
              </a:spcBef>
              <a:spcAft>
                <a:spcPct val="0"/>
              </a:spcAft>
            </a:pPr>
            <a:r>
              <a:rPr lang="de-CH" sz="1500" dirty="0" smtClean="0">
                <a:solidFill>
                  <a:srgbClr val="2D3C41"/>
                </a:solidFill>
              </a:rPr>
              <a:t>125 - 335</a:t>
            </a:r>
            <a:endParaRPr lang="de-CH" sz="1500" dirty="0">
              <a:solidFill>
                <a:srgbClr val="2D3C41"/>
              </a:solidFill>
            </a:endParaRPr>
          </a:p>
        </p:txBody>
      </p:sp>
      <p:sp>
        <p:nvSpPr>
          <p:cNvPr id="9" name="Text Box 7"/>
          <p:cNvSpPr txBox="1">
            <a:spLocks noChangeArrowheads="1"/>
          </p:cNvSpPr>
          <p:nvPr/>
        </p:nvSpPr>
        <p:spPr bwMode="auto">
          <a:xfrm>
            <a:off x="3275864" y="3368520"/>
            <a:ext cx="1368144" cy="32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50000"/>
              </a:spcBef>
              <a:spcAft>
                <a:spcPct val="0"/>
              </a:spcAft>
            </a:pPr>
            <a:r>
              <a:rPr lang="de-CH" sz="1500" dirty="0" smtClean="0">
                <a:solidFill>
                  <a:srgbClr val="2D3C41"/>
                </a:solidFill>
              </a:rPr>
              <a:t>145 - 315</a:t>
            </a:r>
            <a:endParaRPr lang="de-CH" sz="1500" dirty="0">
              <a:solidFill>
                <a:srgbClr val="2D3C41"/>
              </a:solidFill>
            </a:endParaRPr>
          </a:p>
        </p:txBody>
      </p:sp>
      <p:sp>
        <p:nvSpPr>
          <p:cNvPr id="10" name="Text Box 7"/>
          <p:cNvSpPr txBox="1">
            <a:spLocks noChangeArrowheads="1"/>
          </p:cNvSpPr>
          <p:nvPr/>
        </p:nvSpPr>
        <p:spPr bwMode="auto">
          <a:xfrm>
            <a:off x="3347872" y="3806918"/>
            <a:ext cx="1368144" cy="32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50000"/>
              </a:spcBef>
              <a:spcAft>
                <a:spcPct val="0"/>
              </a:spcAft>
            </a:pPr>
            <a:r>
              <a:rPr lang="de-CH" sz="1500" dirty="0" smtClean="0">
                <a:solidFill>
                  <a:srgbClr val="2D3C41"/>
                </a:solidFill>
              </a:rPr>
              <a:t>130 - 340</a:t>
            </a:r>
            <a:endParaRPr lang="de-CH" sz="1500" dirty="0">
              <a:solidFill>
                <a:srgbClr val="2D3C41"/>
              </a:solidFill>
            </a:endParaRPr>
          </a:p>
        </p:txBody>
      </p:sp>
      <p:sp>
        <p:nvSpPr>
          <p:cNvPr id="11" name="Text Box 7"/>
          <p:cNvSpPr txBox="1">
            <a:spLocks noChangeArrowheads="1"/>
          </p:cNvSpPr>
          <p:nvPr/>
        </p:nvSpPr>
        <p:spPr bwMode="auto">
          <a:xfrm>
            <a:off x="3635904" y="4236442"/>
            <a:ext cx="1368144" cy="32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50000"/>
              </a:spcBef>
              <a:spcAft>
                <a:spcPct val="0"/>
              </a:spcAft>
            </a:pPr>
            <a:r>
              <a:rPr lang="de-CH" sz="1500" dirty="0" smtClean="0">
                <a:solidFill>
                  <a:srgbClr val="2D3C41"/>
                </a:solidFill>
              </a:rPr>
              <a:t>180 - 365</a:t>
            </a:r>
            <a:endParaRPr lang="de-CH" sz="1500" dirty="0">
              <a:solidFill>
                <a:srgbClr val="2D3C41"/>
              </a:solidFill>
            </a:endParaRPr>
          </a:p>
        </p:txBody>
      </p:sp>
      <p:sp>
        <p:nvSpPr>
          <p:cNvPr id="12" name="Text Box 7"/>
          <p:cNvSpPr txBox="1">
            <a:spLocks noChangeArrowheads="1"/>
          </p:cNvSpPr>
          <p:nvPr/>
        </p:nvSpPr>
        <p:spPr bwMode="auto">
          <a:xfrm>
            <a:off x="4425425" y="4711210"/>
            <a:ext cx="1368144" cy="32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50000"/>
              </a:spcBef>
              <a:spcAft>
                <a:spcPct val="0"/>
              </a:spcAft>
            </a:pPr>
            <a:r>
              <a:rPr lang="de-CH" sz="1500" dirty="0" smtClean="0">
                <a:solidFill>
                  <a:srgbClr val="2D3C41"/>
                </a:solidFill>
              </a:rPr>
              <a:t>230 - 550</a:t>
            </a:r>
            <a:endParaRPr lang="de-CH" sz="1500" dirty="0">
              <a:solidFill>
                <a:srgbClr val="2D3C41"/>
              </a:solidFill>
            </a:endParaRPr>
          </a:p>
        </p:txBody>
      </p:sp>
      <p:sp>
        <p:nvSpPr>
          <p:cNvPr id="13" name="Text Box 7"/>
          <p:cNvSpPr txBox="1">
            <a:spLocks noChangeArrowheads="1"/>
          </p:cNvSpPr>
          <p:nvPr/>
        </p:nvSpPr>
        <p:spPr bwMode="auto">
          <a:xfrm>
            <a:off x="4788024" y="5160151"/>
            <a:ext cx="1368144" cy="32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50000"/>
              </a:spcBef>
              <a:spcAft>
                <a:spcPct val="0"/>
              </a:spcAft>
            </a:pPr>
            <a:r>
              <a:rPr lang="de-CH" sz="1500" dirty="0" smtClean="0">
                <a:solidFill>
                  <a:srgbClr val="2D3C41"/>
                </a:solidFill>
              </a:rPr>
              <a:t>170 - 660</a:t>
            </a:r>
            <a:endParaRPr lang="de-CH" sz="1500" dirty="0">
              <a:solidFill>
                <a:srgbClr val="2D3C41"/>
              </a:solidFill>
            </a:endParaRPr>
          </a:p>
        </p:txBody>
      </p:sp>
      <p:sp>
        <p:nvSpPr>
          <p:cNvPr id="14" name="Text Box 7"/>
          <p:cNvSpPr txBox="1">
            <a:spLocks noChangeArrowheads="1"/>
          </p:cNvSpPr>
          <p:nvPr/>
        </p:nvSpPr>
        <p:spPr bwMode="auto">
          <a:xfrm>
            <a:off x="1810441" y="5566800"/>
            <a:ext cx="6834265" cy="32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50000"/>
              </a:spcBef>
              <a:spcAft>
                <a:spcPct val="0"/>
              </a:spcAft>
            </a:pPr>
            <a:r>
              <a:rPr lang="de-CH" sz="1500" dirty="0">
                <a:solidFill>
                  <a:srgbClr val="FFFFFF"/>
                </a:solidFill>
              </a:rPr>
              <a:t>0               </a:t>
            </a:r>
            <a:r>
              <a:rPr lang="de-CH" sz="1500" dirty="0" smtClean="0">
                <a:solidFill>
                  <a:srgbClr val="FFFFFF"/>
                </a:solidFill>
              </a:rPr>
              <a:t>   </a:t>
            </a:r>
            <a:r>
              <a:rPr lang="de-CH" sz="1500" dirty="0">
                <a:solidFill>
                  <a:srgbClr val="FFFFFF"/>
                </a:solidFill>
              </a:rPr>
              <a:t>150               </a:t>
            </a:r>
            <a:r>
              <a:rPr lang="de-CH" sz="1500" dirty="0" smtClean="0">
                <a:solidFill>
                  <a:srgbClr val="FFFFFF"/>
                </a:solidFill>
              </a:rPr>
              <a:t>   </a:t>
            </a:r>
            <a:r>
              <a:rPr lang="de-CH" sz="1500" dirty="0">
                <a:solidFill>
                  <a:srgbClr val="FFFFFF"/>
                </a:solidFill>
              </a:rPr>
              <a:t>300               </a:t>
            </a:r>
            <a:r>
              <a:rPr lang="de-CH" sz="1500" dirty="0" smtClean="0">
                <a:solidFill>
                  <a:srgbClr val="FFFFFF"/>
                </a:solidFill>
              </a:rPr>
              <a:t>  </a:t>
            </a:r>
            <a:r>
              <a:rPr lang="de-CH" sz="1500" dirty="0">
                <a:solidFill>
                  <a:srgbClr val="FFFFFF"/>
                </a:solidFill>
              </a:rPr>
              <a:t>450               </a:t>
            </a:r>
            <a:r>
              <a:rPr lang="de-CH" sz="1500" dirty="0" smtClean="0">
                <a:solidFill>
                  <a:srgbClr val="FFFFFF"/>
                </a:solidFill>
              </a:rPr>
              <a:t>  </a:t>
            </a:r>
            <a:r>
              <a:rPr lang="de-CH" sz="1500" dirty="0">
                <a:solidFill>
                  <a:srgbClr val="FFFFFF"/>
                </a:solidFill>
              </a:rPr>
              <a:t>600         </a:t>
            </a:r>
            <a:r>
              <a:rPr lang="de-CH" sz="1500" dirty="0" smtClean="0">
                <a:solidFill>
                  <a:srgbClr val="FFFFFF"/>
                </a:solidFill>
              </a:rPr>
              <a:t>       </a:t>
            </a:r>
            <a:r>
              <a:rPr lang="de-CH" sz="1500" dirty="0">
                <a:solidFill>
                  <a:srgbClr val="FFFFFF"/>
                </a:solidFill>
              </a:rPr>
              <a:t>750</a:t>
            </a:r>
          </a:p>
        </p:txBody>
      </p:sp>
    </p:spTree>
    <p:extLst>
      <p:ext uri="{BB962C8B-B14F-4D97-AF65-F5344CB8AC3E}">
        <p14:creationId xmlns:p14="http://schemas.microsoft.com/office/powerpoint/2010/main" val="3141878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platzhalter 2"/>
          <p:cNvSpPr>
            <a:spLocks noGrp="1"/>
          </p:cNvSpPr>
          <p:nvPr>
            <p:ph type="body" sz="quarter" idx="4294967295"/>
          </p:nvPr>
        </p:nvSpPr>
        <p:spPr bwMode="auto">
          <a:xfrm>
            <a:off x="738188" y="1544638"/>
            <a:ext cx="8405812" cy="3375025"/>
          </a:xfrm>
          <a:prstGeom prst="rect">
            <a:avLst/>
          </a:prstGeom>
          <a:noFill/>
          <a:ln>
            <a:miter lim="800000"/>
            <a:headEnd/>
            <a:tailEnd/>
          </a:ln>
        </p:spPr>
        <p:txBody>
          <a:bodyPr/>
          <a:lstStyle/>
          <a:p>
            <a:pPr marL="0" indent="0" eaLnBrk="1" hangingPunct="1">
              <a:lnSpc>
                <a:spcPct val="90000"/>
              </a:lnSpc>
              <a:spcBef>
                <a:spcPts val="1000"/>
              </a:spcBef>
              <a:buFont typeface="Arial" charset="0"/>
              <a:buNone/>
            </a:pPr>
            <a:r>
              <a:rPr lang="de-CH" sz="4800" b="1" dirty="0" err="1" smtClean="0">
                <a:solidFill>
                  <a:schemeClr val="bg1"/>
                </a:solidFill>
              </a:rPr>
              <a:t>St.GallenBodenseeArea</a:t>
            </a:r>
            <a:endParaRPr lang="de-CH" sz="4800" b="1" dirty="0" smtClean="0">
              <a:solidFill>
                <a:schemeClr val="bg1"/>
              </a:solidFill>
            </a:endParaRPr>
          </a:p>
          <a:p>
            <a:pPr marL="0" indent="0">
              <a:lnSpc>
                <a:spcPct val="90000"/>
              </a:lnSpc>
              <a:spcBef>
                <a:spcPts val="1000"/>
              </a:spcBef>
              <a:buNone/>
            </a:pPr>
            <a:endParaRPr lang="de-CH" dirty="0">
              <a:solidFill>
                <a:schemeClr val="bg1"/>
              </a:solidFill>
            </a:endParaRPr>
          </a:p>
          <a:p>
            <a:pPr marL="0" indent="0">
              <a:lnSpc>
                <a:spcPct val="90000"/>
              </a:lnSpc>
              <a:spcBef>
                <a:spcPts val="1000"/>
              </a:spcBef>
              <a:buNone/>
            </a:pPr>
            <a:r>
              <a:rPr lang="de-CH" dirty="0" smtClean="0">
                <a:solidFill>
                  <a:schemeClr val="bg1"/>
                </a:solidFill>
              </a:rPr>
              <a:t>Einblicke </a:t>
            </a:r>
            <a:r>
              <a:rPr lang="de-CH" dirty="0">
                <a:solidFill>
                  <a:schemeClr val="bg1"/>
                </a:solidFill>
              </a:rPr>
              <a:t>in die </a:t>
            </a:r>
            <a:r>
              <a:rPr lang="de-CH" dirty="0" smtClean="0">
                <a:solidFill>
                  <a:schemeClr val="bg1"/>
                </a:solidFill>
              </a:rPr>
              <a:t>Besonderheiten </a:t>
            </a:r>
            <a:r>
              <a:rPr lang="de-CH" dirty="0">
                <a:solidFill>
                  <a:schemeClr val="bg1"/>
                </a:solidFill>
              </a:rPr>
              <a:t>dieser </a:t>
            </a:r>
            <a:r>
              <a:rPr lang="de-CH" dirty="0" smtClean="0">
                <a:solidFill>
                  <a:schemeClr val="bg1"/>
                </a:solidFill>
              </a:rPr>
              <a:t>aussergewöhnlichen </a:t>
            </a:r>
            <a:r>
              <a:rPr lang="de-CH" dirty="0">
                <a:solidFill>
                  <a:schemeClr val="bg1"/>
                </a:solidFill>
              </a:rPr>
              <a:t>S</a:t>
            </a:r>
            <a:r>
              <a:rPr lang="de-CH" dirty="0" smtClean="0">
                <a:solidFill>
                  <a:schemeClr val="bg1"/>
                </a:solidFill>
              </a:rPr>
              <a:t>chweizer </a:t>
            </a:r>
            <a:r>
              <a:rPr lang="de-CH" dirty="0">
                <a:solidFill>
                  <a:schemeClr val="bg1"/>
                </a:solidFill>
              </a:rPr>
              <a:t>Region </a:t>
            </a:r>
          </a:p>
          <a:p>
            <a:pPr marL="0" indent="0" eaLnBrk="1" hangingPunct="1">
              <a:lnSpc>
                <a:spcPct val="90000"/>
              </a:lnSpc>
              <a:spcBef>
                <a:spcPts val="1000"/>
              </a:spcBef>
              <a:buFont typeface="Arial" charset="0"/>
              <a:buNone/>
            </a:pPr>
            <a:endParaRPr lang="de-CH" dirty="0" smtClean="0">
              <a:solidFill>
                <a:schemeClr val="bg1"/>
              </a:solidFill>
            </a:endParaRPr>
          </a:p>
          <a:p>
            <a:pPr marL="0" indent="0" eaLnBrk="1" hangingPunct="1">
              <a:lnSpc>
                <a:spcPct val="90000"/>
              </a:lnSpc>
              <a:spcBef>
                <a:spcPts val="1000"/>
              </a:spcBef>
              <a:buFont typeface="Arial" charset="0"/>
              <a:buNone/>
            </a:pPr>
            <a:r>
              <a:rPr lang="de-DE" sz="2000" dirty="0" smtClean="0">
                <a:solidFill>
                  <a:schemeClr val="bg1"/>
                </a:solidFill>
              </a:rPr>
              <a:t>Attraktiv für Unternehmen und Privatpersonen</a:t>
            </a:r>
          </a:p>
          <a:p>
            <a:pPr marL="0" indent="0" eaLnBrk="1" hangingPunct="1">
              <a:lnSpc>
                <a:spcPct val="90000"/>
              </a:lnSpc>
              <a:spcBef>
                <a:spcPts val="1000"/>
              </a:spcBef>
              <a:buFont typeface="Arial" charset="0"/>
              <a:buNone/>
            </a:pPr>
            <a:endParaRPr lang="de-DE" sz="2000" dirty="0" smtClean="0">
              <a:solidFill>
                <a:schemeClr val="bg1"/>
              </a:solidFill>
            </a:endParaRPr>
          </a:p>
        </p:txBody>
      </p:sp>
      <p:sp>
        <p:nvSpPr>
          <p:cNvPr id="14338" name="Textplatzhalter 3"/>
          <p:cNvSpPr>
            <a:spLocks noGrp="1"/>
          </p:cNvSpPr>
          <p:nvPr>
            <p:ph type="body" sz="quarter" idx="4294967295"/>
          </p:nvPr>
        </p:nvSpPr>
        <p:spPr bwMode="auto">
          <a:xfrm>
            <a:off x="755576" y="5517232"/>
            <a:ext cx="6159500" cy="717550"/>
          </a:xfrm>
          <a:prstGeom prst="rect">
            <a:avLst/>
          </a:prstGeom>
          <a:noFill/>
          <a:ln>
            <a:miter lim="800000"/>
            <a:headEnd/>
            <a:tailEnd/>
          </a:ln>
        </p:spPr>
        <p:txBody>
          <a:bodyPr/>
          <a:lstStyle/>
          <a:p>
            <a:pPr marL="0" indent="0" eaLnBrk="1" hangingPunct="1">
              <a:lnSpc>
                <a:spcPct val="90000"/>
              </a:lnSpc>
              <a:spcBef>
                <a:spcPts val="1000"/>
              </a:spcBef>
              <a:buNone/>
            </a:pPr>
            <a:r>
              <a:rPr lang="de-CH" sz="1400" dirty="0">
                <a:solidFill>
                  <a:schemeClr val="bg1"/>
                </a:solidFill>
              </a:rPr>
              <a:t>Handelskammer Schweiz-Österreich-Liechtenstein</a:t>
            </a:r>
          </a:p>
          <a:p>
            <a:pPr marL="0" indent="0" eaLnBrk="1" hangingPunct="1">
              <a:lnSpc>
                <a:spcPct val="90000"/>
              </a:lnSpc>
              <a:spcBef>
                <a:spcPts val="1000"/>
              </a:spcBef>
              <a:buFont typeface="Arial" charset="0"/>
              <a:buNone/>
            </a:pPr>
            <a:r>
              <a:rPr lang="de-CH" sz="1400" dirty="0" smtClean="0">
                <a:solidFill>
                  <a:schemeClr val="bg1"/>
                </a:solidFill>
              </a:rPr>
              <a:t>Wirtschafts-Treffpunkt: </a:t>
            </a:r>
            <a:r>
              <a:rPr lang="de-CH" sz="1400" dirty="0" smtClean="0">
                <a:solidFill>
                  <a:schemeClr val="bg1"/>
                </a:solidFill>
              </a:rPr>
              <a:t>Wien, 8. Oktober 2018</a:t>
            </a:r>
            <a:endParaRPr lang="de-CH" sz="1400" dirty="0" smtClean="0">
              <a:solidFill>
                <a:schemeClr val="bg1"/>
              </a:solidFill>
            </a:endParaRPr>
          </a:p>
        </p:txBody>
      </p:sp>
      <p:sp>
        <p:nvSpPr>
          <p:cNvPr id="3" name="Foliennummernplatzhalter 2"/>
          <p:cNvSpPr>
            <a:spLocks noGrp="1"/>
          </p:cNvSpPr>
          <p:nvPr>
            <p:ph type="sldNum" sz="quarter" idx="4294967295"/>
          </p:nvPr>
        </p:nvSpPr>
        <p:spPr>
          <a:xfrm>
            <a:off x="8575675" y="6407150"/>
            <a:ext cx="568325" cy="365125"/>
          </a:xfrm>
        </p:spPr>
        <p:txBody>
          <a:bodyPr/>
          <a:lstStyle/>
          <a:p>
            <a:fld id="{9CEF006C-D790-EA49-9867-C85CFA40EE54}" type="slidenum">
              <a:rPr lang="de-DE" smtClean="0"/>
              <a:pPr/>
              <a:t>2</a:t>
            </a:fld>
            <a:endParaRPr lang="de-DE" dirty="0"/>
          </a:p>
        </p:txBody>
      </p:sp>
    </p:spTree>
    <p:extLst>
      <p:ext uri="{BB962C8B-B14F-4D97-AF65-F5344CB8AC3E}">
        <p14:creationId xmlns:p14="http://schemas.microsoft.com/office/powerpoint/2010/main" val="3248242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oliennummernplatzhalter 3"/>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fld id="{FA0AAAD8-FDC0-4A95-BF14-2CBD6DC6F07F}" type="slidenum">
              <a:rPr lang="de-DE" smtClean="0">
                <a:latin typeface="Arial" charset="0"/>
                <a:cs typeface="Arial" charset="0"/>
              </a:rPr>
              <a:pPr/>
              <a:t>20</a:t>
            </a:fld>
            <a:endParaRPr lang="de-DE" smtClean="0">
              <a:latin typeface="Arial" charset="0"/>
              <a:cs typeface="Arial" charset="0"/>
            </a:endParaRPr>
          </a:p>
        </p:txBody>
      </p:sp>
      <p:sp>
        <p:nvSpPr>
          <p:cNvPr id="118788" name="Rectangle 3"/>
          <p:cNvSpPr>
            <a:spLocks noChangeArrowheads="1"/>
          </p:cNvSpPr>
          <p:nvPr/>
        </p:nvSpPr>
        <p:spPr bwMode="auto">
          <a:xfrm>
            <a:off x="285750" y="6305233"/>
            <a:ext cx="5814059" cy="200376"/>
          </a:xfrm>
          <a:prstGeom prst="rect">
            <a:avLst/>
          </a:prstGeom>
          <a:noFill/>
          <a:ln w="9525">
            <a:noFill/>
            <a:miter lim="800000"/>
            <a:headEnd/>
            <a:tailEnd/>
          </a:ln>
        </p:spPr>
        <p:txBody>
          <a:bodyPr wrap="square" lIns="92075" tIns="46038" rIns="0" bIns="0">
            <a:spAutoFit/>
          </a:bodyPr>
          <a:lstStyle/>
          <a:p>
            <a:r>
              <a:rPr lang="de-CH" sz="1000" dirty="0" smtClean="0"/>
              <a:t>Quelle</a:t>
            </a:r>
            <a:r>
              <a:rPr lang="de-CH" sz="1000" dirty="0"/>
              <a:t>: Credit Suisse </a:t>
            </a:r>
            <a:r>
              <a:rPr lang="de-CH" sz="1000" dirty="0" err="1"/>
              <a:t>Economic</a:t>
            </a:r>
            <a:r>
              <a:rPr lang="de-CH" sz="1000" dirty="0"/>
              <a:t> Research, </a:t>
            </a:r>
            <a:r>
              <a:rPr lang="de-CH" sz="1000" dirty="0" err="1"/>
              <a:t>Braingroup</a:t>
            </a:r>
            <a:r>
              <a:rPr lang="de-CH" sz="1000" dirty="0"/>
              <a:t>, </a:t>
            </a:r>
            <a:r>
              <a:rPr lang="de-CH" sz="1000" dirty="0" err="1" smtClean="0"/>
              <a:t>Geostat</a:t>
            </a:r>
            <a:r>
              <a:rPr lang="de-CH" sz="1000" dirty="0" smtClean="0"/>
              <a:t>, 2013</a:t>
            </a:r>
            <a:endParaRPr lang="de-CH" sz="1000" dirty="0"/>
          </a:p>
        </p:txBody>
      </p:sp>
      <p:pic>
        <p:nvPicPr>
          <p:cNvPr id="135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56" r="9659" b="4673"/>
          <a:stretch/>
        </p:blipFill>
        <p:spPr bwMode="auto">
          <a:xfrm>
            <a:off x="1062281" y="1409700"/>
            <a:ext cx="7035583" cy="479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91" name="Text Box 7"/>
          <p:cNvSpPr txBox="1">
            <a:spLocks noChangeArrowheads="1"/>
          </p:cNvSpPr>
          <p:nvPr/>
        </p:nvSpPr>
        <p:spPr bwMode="auto">
          <a:xfrm>
            <a:off x="1755317" y="2844773"/>
            <a:ext cx="1173163" cy="246221"/>
          </a:xfrm>
          <a:prstGeom prst="rect">
            <a:avLst/>
          </a:prstGeom>
          <a:solidFill>
            <a:schemeClr val="bg1"/>
          </a:solidFill>
          <a:ln w="9525">
            <a:noFill/>
            <a:miter lim="800000"/>
            <a:headEnd/>
            <a:tailEnd/>
          </a:ln>
        </p:spPr>
        <p:txBody>
          <a:bodyPr>
            <a:spAutoFit/>
          </a:bodyPr>
          <a:lstStyle/>
          <a:p>
            <a:r>
              <a:rPr lang="de-CH" sz="1000" dirty="0" smtClean="0"/>
              <a:t>CH-Durchschnitt</a:t>
            </a:r>
            <a:endParaRPr lang="de-CH" sz="1000" dirty="0"/>
          </a:p>
        </p:txBody>
      </p:sp>
      <p:sp>
        <p:nvSpPr>
          <p:cNvPr id="10" name="Ellipse 9"/>
          <p:cNvSpPr/>
          <p:nvPr/>
        </p:nvSpPr>
        <p:spPr>
          <a:xfrm>
            <a:off x="5135880" y="2013877"/>
            <a:ext cx="1463040" cy="1331304"/>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de-CH"/>
          </a:p>
        </p:txBody>
      </p:sp>
      <p:sp>
        <p:nvSpPr>
          <p:cNvPr id="9" name="Text Box 7"/>
          <p:cNvSpPr txBox="1">
            <a:spLocks noChangeArrowheads="1"/>
          </p:cNvSpPr>
          <p:nvPr/>
        </p:nvSpPr>
        <p:spPr bwMode="auto">
          <a:xfrm>
            <a:off x="1755317" y="2180178"/>
            <a:ext cx="524167" cy="246221"/>
          </a:xfrm>
          <a:prstGeom prst="rect">
            <a:avLst/>
          </a:prstGeom>
          <a:solidFill>
            <a:schemeClr val="bg1"/>
          </a:solidFill>
          <a:ln w="9525">
            <a:noFill/>
            <a:miter lim="800000"/>
            <a:headEnd/>
            <a:tailEnd/>
          </a:ln>
        </p:spPr>
        <p:txBody>
          <a:bodyPr wrap="square">
            <a:spAutoFit/>
          </a:bodyPr>
          <a:lstStyle/>
          <a:p>
            <a:r>
              <a:rPr lang="de-CH" sz="1000" dirty="0" smtClean="0">
                <a:solidFill>
                  <a:srgbClr val="2D3C41"/>
                </a:solidFill>
              </a:rPr>
              <a:t>hoch</a:t>
            </a:r>
            <a:endParaRPr lang="de-CH" sz="1000" dirty="0">
              <a:solidFill>
                <a:srgbClr val="2D3C41"/>
              </a:solidFill>
            </a:endParaRPr>
          </a:p>
        </p:txBody>
      </p:sp>
      <p:sp>
        <p:nvSpPr>
          <p:cNvPr id="11" name="Text Box 7"/>
          <p:cNvSpPr txBox="1">
            <a:spLocks noChangeArrowheads="1"/>
          </p:cNvSpPr>
          <p:nvPr/>
        </p:nvSpPr>
        <p:spPr bwMode="auto">
          <a:xfrm>
            <a:off x="1755317" y="3446632"/>
            <a:ext cx="384683" cy="246221"/>
          </a:xfrm>
          <a:prstGeom prst="rect">
            <a:avLst/>
          </a:prstGeom>
          <a:solidFill>
            <a:schemeClr val="bg1"/>
          </a:solidFill>
          <a:ln w="9525">
            <a:noFill/>
            <a:miter lim="800000"/>
            <a:headEnd/>
            <a:tailEnd/>
          </a:ln>
        </p:spPr>
        <p:txBody>
          <a:bodyPr wrap="square">
            <a:spAutoFit/>
          </a:bodyPr>
          <a:lstStyle/>
          <a:p>
            <a:r>
              <a:rPr lang="de-CH" sz="1000" dirty="0" smtClean="0"/>
              <a:t>tief</a:t>
            </a:r>
            <a:endParaRPr lang="de-CH" sz="1000" dirty="0"/>
          </a:p>
        </p:txBody>
      </p:sp>
      <p:sp>
        <p:nvSpPr>
          <p:cNvPr id="13" name="Text Box 7"/>
          <p:cNvSpPr txBox="1">
            <a:spLocks noChangeArrowheads="1"/>
          </p:cNvSpPr>
          <p:nvPr/>
        </p:nvSpPr>
        <p:spPr bwMode="auto">
          <a:xfrm>
            <a:off x="1411971" y="1875378"/>
            <a:ext cx="1331229" cy="276999"/>
          </a:xfrm>
          <a:prstGeom prst="rect">
            <a:avLst/>
          </a:prstGeom>
          <a:solidFill>
            <a:schemeClr val="bg1"/>
          </a:solidFill>
          <a:ln w="9525">
            <a:noFill/>
            <a:miter lim="800000"/>
            <a:headEnd/>
            <a:tailEnd/>
          </a:ln>
        </p:spPr>
        <p:txBody>
          <a:bodyPr wrap="square">
            <a:spAutoFit/>
          </a:bodyPr>
          <a:lstStyle/>
          <a:p>
            <a:r>
              <a:rPr lang="de-CH" sz="1200" dirty="0" smtClean="0">
                <a:solidFill>
                  <a:srgbClr val="2D3C41"/>
                </a:solidFill>
              </a:rPr>
              <a:t>Steuerbelastung</a:t>
            </a:r>
            <a:endParaRPr lang="de-CH" sz="1200" dirty="0">
              <a:solidFill>
                <a:srgbClr val="2D3C41"/>
              </a:solidFill>
            </a:endParaRPr>
          </a:p>
        </p:txBody>
      </p:sp>
      <p:pic>
        <p:nvPicPr>
          <p:cNvPr id="98306" name="Picture 2" descr="P:\AWAIMG\WIF\Logos\Logos St.GallenBodenseeArea\Logo SGBA 07.2012 kle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572" y="2557167"/>
            <a:ext cx="362237" cy="224134"/>
          </a:xfrm>
          <a:prstGeom prst="rect">
            <a:avLst/>
          </a:prstGeom>
          <a:noFill/>
        </p:spPr>
      </p:pic>
      <p:sp>
        <p:nvSpPr>
          <p:cNvPr id="12" name="Titel 1"/>
          <p:cNvSpPr>
            <a:spLocks noGrp="1"/>
          </p:cNvSpPr>
          <p:nvPr>
            <p:ph type="title"/>
          </p:nvPr>
        </p:nvSpPr>
        <p:spPr>
          <a:xfrm>
            <a:off x="395536" y="0"/>
            <a:ext cx="7056784" cy="1340768"/>
          </a:xfrm>
        </p:spPr>
        <p:txBody>
          <a:bodyPr anchor="ctr" anchorCtr="0"/>
          <a:lstStyle/>
          <a:p>
            <a:r>
              <a:rPr lang="de-CH" b="1" dirty="0" smtClean="0"/>
              <a:t>Unternehmensbesteuerung im Vergleich</a:t>
            </a:r>
            <a:r>
              <a:rPr lang="de-CH" sz="2400" dirty="0" smtClean="0"/>
              <a:t/>
            </a:r>
            <a:br>
              <a:rPr lang="de-CH" sz="2400" dirty="0" smtClean="0"/>
            </a:br>
            <a:r>
              <a:rPr lang="de-CH" sz="2400" dirty="0" smtClean="0"/>
              <a:t>Nationaler Vergleich</a:t>
            </a:r>
            <a:endParaRPr lang="de-CH" sz="2400" dirty="0"/>
          </a:p>
        </p:txBody>
      </p:sp>
    </p:spTree>
    <p:extLst>
      <p:ext uri="{BB962C8B-B14F-4D97-AF65-F5344CB8AC3E}">
        <p14:creationId xmlns:p14="http://schemas.microsoft.com/office/powerpoint/2010/main" val="618653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fld id="{0252F0A6-C4DE-4BCD-8583-9A1DDC773B8A}" type="slidenum">
              <a:rPr lang="de-DE" altLang="de-DE" smtClean="0"/>
              <a:pPr>
                <a:defRPr/>
              </a:pPr>
              <a:t>21</a:t>
            </a:fld>
            <a:endParaRPr lang="de-DE" altLang="de-DE"/>
          </a:p>
        </p:txBody>
      </p:sp>
      <p:sp>
        <p:nvSpPr>
          <p:cNvPr id="6" name="Rectangle 2"/>
          <p:cNvSpPr>
            <a:spLocks noGrp="1" noChangeArrowheads="1"/>
          </p:cNvSpPr>
          <p:nvPr>
            <p:ph type="title" idx="4294967295"/>
          </p:nvPr>
        </p:nvSpPr>
        <p:spPr bwMode="auto">
          <a:xfrm>
            <a:off x="381000" y="0"/>
            <a:ext cx="7048500" cy="1268760"/>
          </a:xfrm>
          <a:prstGeom prst="rect">
            <a:avLst/>
          </a:prstGeom>
          <a:noFill/>
          <a:ln>
            <a:miter lim="800000"/>
            <a:headEnd/>
            <a:tailEnd/>
          </a:ln>
        </p:spPr>
        <p:txBody>
          <a:bodyPr anchor="ctr" anchorCtr="0"/>
          <a:lstStyle/>
          <a:p>
            <a:pPr algn="l" eaLnBrk="1" hangingPunct="1"/>
            <a:r>
              <a:rPr lang="de-CH" sz="2800" b="1" dirty="0">
                <a:solidFill>
                  <a:srgbClr val="2D3C41"/>
                </a:solidFill>
                <a:latin typeface="Arial" charset="0"/>
                <a:cs typeface="Arial" charset="0"/>
              </a:rPr>
              <a:t>Unternehmensbesteuerung im Vergleich</a:t>
            </a:r>
            <a:r>
              <a:rPr lang="de-CH" sz="2400" dirty="0" smtClean="0">
                <a:solidFill>
                  <a:srgbClr val="2D3C41"/>
                </a:solidFill>
                <a:latin typeface="Arial" charset="0"/>
                <a:cs typeface="Arial" charset="0"/>
              </a:rPr>
              <a:t/>
            </a:r>
            <a:br>
              <a:rPr lang="de-CH" sz="2400" dirty="0" smtClean="0">
                <a:solidFill>
                  <a:srgbClr val="2D3C41"/>
                </a:solidFill>
                <a:latin typeface="Arial" charset="0"/>
                <a:cs typeface="Arial" charset="0"/>
              </a:rPr>
            </a:br>
            <a:r>
              <a:rPr lang="de-CH" sz="2400" dirty="0" smtClean="0">
                <a:solidFill>
                  <a:srgbClr val="2D3C41"/>
                </a:solidFill>
                <a:latin typeface="Arial" charset="0"/>
                <a:cs typeface="Arial" charset="0"/>
              </a:rPr>
              <a:t>Internationaler Vergleich</a:t>
            </a:r>
          </a:p>
        </p:txBody>
      </p:sp>
      <p:pic>
        <p:nvPicPr>
          <p:cNvPr id="7" name="Picture 22" descr="http://www.baktaxation.ch/media/BTI_Grafik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48" y="1387785"/>
            <a:ext cx="7452860" cy="4813464"/>
          </a:xfrm>
          <a:prstGeom prst="rect">
            <a:avLst/>
          </a:prstGeom>
          <a:noFill/>
          <a:extLst>
            <a:ext uri="{909E8E84-426E-40DD-AFC4-6F175D3DCCD1}">
              <a14:hiddenFill xmlns:a14="http://schemas.microsoft.com/office/drawing/2010/main">
                <a:solidFill>
                  <a:srgbClr val="FFFFFF"/>
                </a:solidFill>
              </a14:hiddenFill>
            </a:ext>
          </a:extLst>
        </p:spPr>
      </p:pic>
      <p:sp>
        <p:nvSpPr>
          <p:cNvPr id="8" name="Line 5"/>
          <p:cNvSpPr>
            <a:spLocks noChangeShapeType="1"/>
          </p:cNvSpPr>
          <p:nvPr/>
        </p:nvSpPr>
        <p:spPr bwMode="auto">
          <a:xfrm flipH="1">
            <a:off x="1543050" y="2780928"/>
            <a:ext cx="723900" cy="1116012"/>
          </a:xfrm>
          <a:prstGeom prst="line">
            <a:avLst/>
          </a:prstGeom>
          <a:noFill/>
          <a:ln w="114300">
            <a:solidFill>
              <a:schemeClr val="accent2"/>
            </a:solidFill>
            <a:round/>
            <a:headEnd/>
            <a:tailEnd type="triangle" w="med" len="med"/>
          </a:ln>
        </p:spPr>
        <p:txBody>
          <a:bodyPr/>
          <a:lstStyle/>
          <a:p>
            <a:pPr fontAlgn="base">
              <a:spcBef>
                <a:spcPct val="0"/>
              </a:spcBef>
              <a:spcAft>
                <a:spcPct val="0"/>
              </a:spcAft>
            </a:pPr>
            <a:endParaRPr lang="de-DE">
              <a:solidFill>
                <a:srgbClr val="2D3C41"/>
              </a:solidFill>
            </a:endParaRPr>
          </a:p>
        </p:txBody>
      </p:sp>
      <p:cxnSp>
        <p:nvCxnSpPr>
          <p:cNvPr id="9" name="Gerade Verbindung mit Pfeil 8"/>
          <p:cNvCxnSpPr/>
          <p:nvPr/>
        </p:nvCxnSpPr>
        <p:spPr>
          <a:xfrm flipV="1">
            <a:off x="6459538" y="5517232"/>
            <a:ext cx="0" cy="504824"/>
          </a:xfrm>
          <a:prstGeom prst="straightConnector1">
            <a:avLst/>
          </a:prstGeom>
          <a:ln w="444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 Box 6"/>
          <p:cNvSpPr txBox="1">
            <a:spLocks noChangeArrowheads="1"/>
          </p:cNvSpPr>
          <p:nvPr/>
        </p:nvSpPr>
        <p:spPr bwMode="auto">
          <a:xfrm>
            <a:off x="323528" y="6337300"/>
            <a:ext cx="3312368" cy="246221"/>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de-CH" sz="1000" dirty="0" smtClean="0">
                <a:solidFill>
                  <a:srgbClr val="2D3C41"/>
                </a:solidFill>
              </a:rPr>
              <a:t>Quelle</a:t>
            </a:r>
            <a:r>
              <a:rPr lang="de-CH" sz="1000" dirty="0">
                <a:solidFill>
                  <a:srgbClr val="2D3C41"/>
                </a:solidFill>
              </a:rPr>
              <a:t>: ZEW / BAK BASEL; </a:t>
            </a:r>
            <a:r>
              <a:rPr lang="de-CH" sz="1000" dirty="0" smtClean="0">
                <a:solidFill>
                  <a:srgbClr val="2D3C41"/>
                </a:solidFill>
              </a:rPr>
              <a:t>2015</a:t>
            </a:r>
            <a:endParaRPr lang="de-CH" sz="1000" dirty="0">
              <a:solidFill>
                <a:srgbClr val="2D3C41"/>
              </a:solidFill>
            </a:endParaRPr>
          </a:p>
        </p:txBody>
      </p:sp>
      <p:sp>
        <p:nvSpPr>
          <p:cNvPr id="11" name="Textfeld 10"/>
          <p:cNvSpPr txBox="1"/>
          <p:nvPr/>
        </p:nvSpPr>
        <p:spPr>
          <a:xfrm>
            <a:off x="1187624" y="1556792"/>
            <a:ext cx="3024336" cy="369332"/>
          </a:xfrm>
          <a:prstGeom prst="rect">
            <a:avLst/>
          </a:prstGeom>
          <a:noFill/>
        </p:spPr>
        <p:txBody>
          <a:bodyPr wrap="square" rtlCol="0">
            <a:spAutoFit/>
          </a:bodyPr>
          <a:lstStyle/>
          <a:p>
            <a:r>
              <a:rPr lang="de-CH" dirty="0" smtClean="0"/>
              <a:t>BAK Taxation Index 2015</a:t>
            </a:r>
            <a:endParaRPr lang="de-CH" dirty="0"/>
          </a:p>
        </p:txBody>
      </p:sp>
    </p:spTree>
    <p:extLst>
      <p:ext uri="{BB962C8B-B14F-4D97-AF65-F5344CB8AC3E}">
        <p14:creationId xmlns:p14="http://schemas.microsoft.com/office/powerpoint/2010/main" val="2399733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22</a:t>
            </a:fld>
            <a:endParaRPr lang="de-DE" dirty="0"/>
          </a:p>
        </p:txBody>
      </p:sp>
      <p:sp>
        <p:nvSpPr>
          <p:cNvPr id="7" name="Titel 2"/>
          <p:cNvSpPr txBox="1">
            <a:spLocks/>
          </p:cNvSpPr>
          <p:nvPr/>
        </p:nvSpPr>
        <p:spPr bwMode="auto">
          <a:xfrm>
            <a:off x="323528" y="44624"/>
            <a:ext cx="7121338"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smtClean="0">
                <a:latin typeface="Arial" charset="0"/>
                <a:cs typeface="Arial" charset="0"/>
              </a:rPr>
              <a:t>Exkurs: Steuervorlage 17</a:t>
            </a:r>
            <a:r>
              <a:rPr lang="de-CH" altLang="de-DE" b="1" dirty="0" smtClean="0">
                <a:latin typeface="Arial" charset="0"/>
                <a:cs typeface="Arial" charset="0"/>
              </a:rPr>
              <a:t/>
            </a:r>
            <a:br>
              <a:rPr lang="de-CH" altLang="de-DE" b="1" dirty="0" smtClean="0">
                <a:latin typeface="Arial" charset="0"/>
                <a:cs typeface="Arial" charset="0"/>
              </a:rPr>
            </a:br>
            <a:r>
              <a:rPr lang="de-CH" altLang="de-DE" sz="2400" dirty="0" smtClean="0">
                <a:latin typeface="Arial" charset="0"/>
                <a:cs typeface="Arial" charset="0"/>
              </a:rPr>
              <a:t>Schlüsselelemente</a:t>
            </a:r>
            <a:endParaRPr lang="de-CH" sz="2400" dirty="0" smtClean="0">
              <a:latin typeface="Arial" charset="0"/>
              <a:cs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412776"/>
            <a:ext cx="7092280" cy="478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096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23</a:t>
            </a:fld>
            <a:endParaRPr lang="de-DE" dirty="0"/>
          </a:p>
        </p:txBody>
      </p:sp>
      <p:sp>
        <p:nvSpPr>
          <p:cNvPr id="7" name="Titel 2"/>
          <p:cNvSpPr txBox="1">
            <a:spLocks/>
          </p:cNvSpPr>
          <p:nvPr/>
        </p:nvSpPr>
        <p:spPr bwMode="auto">
          <a:xfrm>
            <a:off x="323528" y="44624"/>
            <a:ext cx="7121338"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smtClean="0">
                <a:latin typeface="Arial" charset="0"/>
                <a:cs typeface="Arial" charset="0"/>
              </a:rPr>
              <a:t>Exkurs: Steuervorlage 17</a:t>
            </a:r>
            <a:r>
              <a:rPr lang="de-CH" altLang="de-DE" b="1" dirty="0" smtClean="0">
                <a:latin typeface="Arial" charset="0"/>
                <a:cs typeface="Arial" charset="0"/>
              </a:rPr>
              <a:t/>
            </a:r>
            <a:br>
              <a:rPr lang="de-CH" altLang="de-DE" b="1" dirty="0" smtClean="0">
                <a:latin typeface="Arial" charset="0"/>
                <a:cs typeface="Arial" charset="0"/>
              </a:rPr>
            </a:br>
            <a:r>
              <a:rPr lang="de-CH" altLang="de-DE" sz="2400" dirty="0" smtClean="0">
                <a:latin typeface="Arial" charset="0"/>
                <a:cs typeface="Arial" charset="0"/>
              </a:rPr>
              <a:t>Zeitplan</a:t>
            </a:r>
            <a:endParaRPr lang="de-CH" sz="2400" dirty="0" smtClean="0">
              <a:latin typeface="Arial" charset="0"/>
              <a:cs typeface="Arial"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29" y="2195735"/>
            <a:ext cx="8230268" cy="310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49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hteck 7"/>
          <p:cNvSpPr/>
          <p:nvPr/>
        </p:nvSpPr>
        <p:spPr>
          <a:xfrm>
            <a:off x="6911975" y="4149725"/>
            <a:ext cx="1706562" cy="212090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de-CH" dirty="0"/>
          </a:p>
        </p:txBody>
      </p:sp>
      <p:sp>
        <p:nvSpPr>
          <p:cNvPr id="22530" name="Titel 1"/>
          <p:cNvSpPr>
            <a:spLocks noGrp="1"/>
          </p:cNvSpPr>
          <p:nvPr>
            <p:ph type="title" idx="4294967295"/>
          </p:nvPr>
        </p:nvSpPr>
        <p:spPr bwMode="auto">
          <a:xfrm>
            <a:off x="323528" y="44624"/>
            <a:ext cx="7128792" cy="1224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p>
            <a:pPr algn="l" eaLnBrk="1" hangingPunct="1"/>
            <a:r>
              <a:rPr lang="de-CH" sz="2800" b="1" dirty="0" err="1" smtClean="0">
                <a:latin typeface="Arial" charset="0"/>
                <a:cs typeface="Arial" charset="0"/>
              </a:rPr>
              <a:t>St.GallenBodenseeArea</a:t>
            </a:r>
            <a:r>
              <a:rPr lang="de-CH" sz="2800" dirty="0" smtClean="0">
                <a:latin typeface="Arial" charset="0"/>
                <a:cs typeface="Arial" charset="0"/>
              </a:rPr>
              <a:t/>
            </a:r>
            <a:br>
              <a:rPr lang="de-CH" sz="2800" dirty="0" smtClean="0">
                <a:latin typeface="Arial" charset="0"/>
                <a:cs typeface="Arial" charset="0"/>
              </a:rPr>
            </a:br>
            <a:r>
              <a:rPr lang="de-CH" sz="2400" dirty="0" smtClean="0">
                <a:latin typeface="Arial" charset="0"/>
                <a:cs typeface="Arial" charset="0"/>
              </a:rPr>
              <a:t>Erfolgreiche Investitionen (Auswahl)</a:t>
            </a:r>
          </a:p>
        </p:txBody>
      </p:sp>
      <p:sp>
        <p:nvSpPr>
          <p:cNvPr id="4" name="Rechteck 3"/>
          <p:cNvSpPr/>
          <p:nvPr/>
        </p:nvSpPr>
        <p:spPr>
          <a:xfrm>
            <a:off x="484188" y="1595438"/>
            <a:ext cx="1706562" cy="2119312"/>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de-CH" dirty="0"/>
          </a:p>
        </p:txBody>
      </p:sp>
      <p:sp>
        <p:nvSpPr>
          <p:cNvPr id="5" name="Rechteck 4"/>
          <p:cNvSpPr/>
          <p:nvPr/>
        </p:nvSpPr>
        <p:spPr>
          <a:xfrm>
            <a:off x="484188" y="4149725"/>
            <a:ext cx="1706562" cy="212090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de-CH" dirty="0"/>
          </a:p>
        </p:txBody>
      </p:sp>
      <p:sp>
        <p:nvSpPr>
          <p:cNvPr id="6" name="Rechteck 5"/>
          <p:cNvSpPr/>
          <p:nvPr/>
        </p:nvSpPr>
        <p:spPr>
          <a:xfrm>
            <a:off x="2636838" y="4140200"/>
            <a:ext cx="1706562" cy="212090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de-CH" dirty="0"/>
          </a:p>
        </p:txBody>
      </p:sp>
      <p:sp>
        <p:nvSpPr>
          <p:cNvPr id="9" name="Rechteck 8"/>
          <p:cNvSpPr/>
          <p:nvPr/>
        </p:nvSpPr>
        <p:spPr>
          <a:xfrm>
            <a:off x="2627313" y="1595438"/>
            <a:ext cx="1706562" cy="2119312"/>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de-CH" dirty="0"/>
          </a:p>
        </p:txBody>
      </p:sp>
      <p:sp>
        <p:nvSpPr>
          <p:cNvPr id="11" name="Rechteck 10"/>
          <p:cNvSpPr/>
          <p:nvPr/>
        </p:nvSpPr>
        <p:spPr>
          <a:xfrm>
            <a:off x="6894513" y="1595438"/>
            <a:ext cx="1706562" cy="2119312"/>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de-CH" dirty="0"/>
          </a:p>
        </p:txBody>
      </p:sp>
      <p:sp>
        <p:nvSpPr>
          <p:cNvPr id="22536" name="Textfeld 13"/>
          <p:cNvSpPr txBox="1">
            <a:spLocks noChangeArrowheads="1"/>
          </p:cNvSpPr>
          <p:nvPr/>
        </p:nvSpPr>
        <p:spPr bwMode="auto">
          <a:xfrm>
            <a:off x="485775" y="2606675"/>
            <a:ext cx="17065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dirty="0"/>
              <a:t>2009</a:t>
            </a:r>
          </a:p>
          <a:p>
            <a:pPr algn="ctr" eaLnBrk="1" hangingPunct="1"/>
            <a:endParaRPr lang="de-CH" sz="1400" dirty="0"/>
          </a:p>
          <a:p>
            <a:pPr algn="ctr" eaLnBrk="1" hangingPunct="1"/>
            <a:r>
              <a:rPr lang="de-CH" sz="1400" dirty="0"/>
              <a:t>Produktion </a:t>
            </a:r>
          </a:p>
          <a:p>
            <a:pPr algn="ctr" eaLnBrk="1" hangingPunct="1"/>
            <a:endParaRPr lang="de-CH" sz="1400" dirty="0"/>
          </a:p>
        </p:txBody>
      </p:sp>
      <p:sp>
        <p:nvSpPr>
          <p:cNvPr id="22537" name="Textfeld 15"/>
          <p:cNvSpPr txBox="1">
            <a:spLocks noChangeArrowheads="1"/>
          </p:cNvSpPr>
          <p:nvPr/>
        </p:nvSpPr>
        <p:spPr bwMode="auto">
          <a:xfrm>
            <a:off x="484188" y="5156200"/>
            <a:ext cx="17081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a:t>2009</a:t>
            </a:r>
          </a:p>
          <a:p>
            <a:pPr algn="ctr" eaLnBrk="1" hangingPunct="1"/>
            <a:endParaRPr lang="de-CH" sz="1400"/>
          </a:p>
          <a:p>
            <a:pPr algn="ctr" eaLnBrk="1" hangingPunct="1"/>
            <a:r>
              <a:rPr lang="de-CH" sz="1400"/>
              <a:t>Internationales</a:t>
            </a:r>
          </a:p>
          <a:p>
            <a:pPr algn="ctr" eaLnBrk="1" hangingPunct="1"/>
            <a:r>
              <a:rPr lang="de-CH" sz="1400"/>
              <a:t>Management</a:t>
            </a:r>
          </a:p>
        </p:txBody>
      </p:sp>
      <p:sp>
        <p:nvSpPr>
          <p:cNvPr id="22538" name="Textfeld 16"/>
          <p:cNvSpPr txBox="1">
            <a:spLocks noChangeArrowheads="1"/>
          </p:cNvSpPr>
          <p:nvPr/>
        </p:nvSpPr>
        <p:spPr bwMode="auto">
          <a:xfrm>
            <a:off x="2640013" y="5132388"/>
            <a:ext cx="170656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dirty="0"/>
              <a:t>2009</a:t>
            </a:r>
          </a:p>
          <a:p>
            <a:pPr algn="ctr" eaLnBrk="1" hangingPunct="1"/>
            <a:endParaRPr lang="de-CH" sz="1400" dirty="0"/>
          </a:p>
          <a:p>
            <a:pPr algn="ctr" eaLnBrk="1" hangingPunct="1"/>
            <a:r>
              <a:rPr lang="de-CH" sz="1400" dirty="0"/>
              <a:t>Hauptsitz Schweiz</a:t>
            </a:r>
          </a:p>
        </p:txBody>
      </p:sp>
      <p:sp>
        <p:nvSpPr>
          <p:cNvPr id="22539" name="Textfeld 21"/>
          <p:cNvSpPr txBox="1">
            <a:spLocks noChangeArrowheads="1"/>
          </p:cNvSpPr>
          <p:nvPr/>
        </p:nvSpPr>
        <p:spPr bwMode="auto">
          <a:xfrm>
            <a:off x="2619375" y="2606675"/>
            <a:ext cx="170656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a:t>1970</a:t>
            </a:r>
          </a:p>
          <a:p>
            <a:pPr algn="ctr" eaLnBrk="1" hangingPunct="1"/>
            <a:endParaRPr lang="de-CH" sz="1400"/>
          </a:p>
          <a:p>
            <a:pPr algn="ctr" eaLnBrk="1" hangingPunct="1"/>
            <a:r>
              <a:rPr lang="de-CH" sz="1400"/>
              <a:t>Werkzeug + Technologie</a:t>
            </a:r>
          </a:p>
          <a:p>
            <a:pPr algn="ctr" eaLnBrk="1" hangingPunct="1"/>
            <a:endParaRPr lang="de-CH" sz="1400"/>
          </a:p>
        </p:txBody>
      </p:sp>
      <p:pic>
        <p:nvPicPr>
          <p:cNvPr id="22540" name="Grafik 22" descr="STIHL-DESKOP-800x600 Kopie.bmp"/>
          <p:cNvPicPr>
            <a:picLocks noChangeAspect="1"/>
          </p:cNvPicPr>
          <p:nvPr/>
        </p:nvPicPr>
        <p:blipFill>
          <a:blip r:embed="rId3" cstate="print">
            <a:extLst>
              <a:ext uri="{28A0092B-C50C-407E-A947-70E740481C1C}">
                <a14:useLocalDpi xmlns:a14="http://schemas.microsoft.com/office/drawing/2010/main" val="0"/>
              </a:ext>
            </a:extLst>
          </a:blip>
          <a:srcRect l="11034" t="37471" r="11208" b="34714"/>
          <a:stretch>
            <a:fillRect/>
          </a:stretch>
        </p:blipFill>
        <p:spPr bwMode="auto">
          <a:xfrm>
            <a:off x="657225" y="1812925"/>
            <a:ext cx="136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Grafik 23" descr="WRT_Gruppe_HKS14_po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 y="4348163"/>
            <a:ext cx="15367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Grafik 24" descr="Logo_ALDI_RGB.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8025" y="4251325"/>
            <a:ext cx="5746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Textfeld 31"/>
          <p:cNvSpPr txBox="1">
            <a:spLocks noChangeArrowheads="1"/>
          </p:cNvSpPr>
          <p:nvPr/>
        </p:nvSpPr>
        <p:spPr bwMode="auto">
          <a:xfrm>
            <a:off x="431800" y="1306513"/>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a:solidFill>
                  <a:schemeClr val="bg1"/>
                </a:solidFill>
              </a:rPr>
              <a:t>Deutschland</a:t>
            </a:r>
          </a:p>
        </p:txBody>
      </p:sp>
      <p:sp>
        <p:nvSpPr>
          <p:cNvPr id="22544" name="Textfeld 33"/>
          <p:cNvSpPr txBox="1">
            <a:spLocks noChangeArrowheads="1"/>
          </p:cNvSpPr>
          <p:nvPr/>
        </p:nvSpPr>
        <p:spPr bwMode="auto">
          <a:xfrm>
            <a:off x="2586038" y="3832225"/>
            <a:ext cx="1798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a:solidFill>
                  <a:schemeClr val="bg1"/>
                </a:solidFill>
              </a:rPr>
              <a:t>Deutschland</a:t>
            </a:r>
          </a:p>
        </p:txBody>
      </p:sp>
      <p:sp>
        <p:nvSpPr>
          <p:cNvPr id="22545" name="Textfeld 34"/>
          <p:cNvSpPr txBox="1">
            <a:spLocks noChangeArrowheads="1"/>
          </p:cNvSpPr>
          <p:nvPr/>
        </p:nvSpPr>
        <p:spPr bwMode="auto">
          <a:xfrm>
            <a:off x="442913" y="3832225"/>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a:solidFill>
                  <a:schemeClr val="bg1"/>
                </a:solidFill>
              </a:rPr>
              <a:t>Deutschland</a:t>
            </a:r>
          </a:p>
        </p:txBody>
      </p:sp>
      <p:sp>
        <p:nvSpPr>
          <p:cNvPr id="22546" name="Textfeld 35"/>
          <p:cNvSpPr txBox="1">
            <a:spLocks noChangeArrowheads="1"/>
          </p:cNvSpPr>
          <p:nvPr/>
        </p:nvSpPr>
        <p:spPr bwMode="auto">
          <a:xfrm>
            <a:off x="2574925" y="1306513"/>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a:solidFill>
                  <a:schemeClr val="bg1"/>
                </a:solidFill>
              </a:rPr>
              <a:t>Deutschland</a:t>
            </a:r>
          </a:p>
        </p:txBody>
      </p:sp>
      <p:pic>
        <p:nvPicPr>
          <p:cNvPr id="22547" name="Picture 4" descr="http://t1.gstatic.com/images?q=tbn:ANd9GcTfYOJ5lkzI9pK-6BtJ2Oaq2f0q9lATs_l35EOMDpKTV5X5dyjRl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1975" y="1816100"/>
            <a:ext cx="16954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 name="Textfeld 37"/>
          <p:cNvSpPr txBox="1">
            <a:spLocks noChangeArrowheads="1"/>
          </p:cNvSpPr>
          <p:nvPr/>
        </p:nvSpPr>
        <p:spPr bwMode="auto">
          <a:xfrm>
            <a:off x="6896100" y="2611438"/>
            <a:ext cx="17065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a:t>2011</a:t>
            </a:r>
          </a:p>
          <a:p>
            <a:pPr algn="ctr" eaLnBrk="1" hangingPunct="1"/>
            <a:endParaRPr lang="de-CH" sz="1400"/>
          </a:p>
          <a:p>
            <a:pPr algn="ctr" eaLnBrk="1" hangingPunct="1"/>
            <a:r>
              <a:rPr lang="de-CH" sz="1400"/>
              <a:t>Competence Center</a:t>
            </a:r>
          </a:p>
        </p:txBody>
      </p:sp>
      <p:sp>
        <p:nvSpPr>
          <p:cNvPr id="22549" name="Textfeld 40"/>
          <p:cNvSpPr txBox="1">
            <a:spLocks noChangeArrowheads="1"/>
          </p:cNvSpPr>
          <p:nvPr/>
        </p:nvSpPr>
        <p:spPr bwMode="auto">
          <a:xfrm>
            <a:off x="6840538" y="1306513"/>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a:solidFill>
                  <a:schemeClr val="bg1"/>
                </a:solidFill>
              </a:rPr>
              <a:t>USA</a:t>
            </a:r>
          </a:p>
        </p:txBody>
      </p:sp>
      <p:pic>
        <p:nvPicPr>
          <p:cNvPr id="22554" name="Picture 6" descr="http://www.mkzgmbh.ch/Bilder/tk-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9225" y="1681163"/>
            <a:ext cx="1585913"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5"/>
          <p:cNvSpPr/>
          <p:nvPr/>
        </p:nvSpPr>
        <p:spPr>
          <a:xfrm>
            <a:off x="4751388" y="1587500"/>
            <a:ext cx="1706562" cy="212090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de-CH" dirty="0"/>
          </a:p>
        </p:txBody>
      </p:sp>
      <p:sp>
        <p:nvSpPr>
          <p:cNvPr id="22559" name="Textfeld 35"/>
          <p:cNvSpPr txBox="1">
            <a:spLocks noChangeArrowheads="1"/>
          </p:cNvSpPr>
          <p:nvPr/>
        </p:nvSpPr>
        <p:spPr bwMode="auto">
          <a:xfrm>
            <a:off x="4670425" y="3838575"/>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dirty="0">
                <a:solidFill>
                  <a:schemeClr val="bg1"/>
                </a:solidFill>
              </a:rPr>
              <a:t>Deutschland</a:t>
            </a:r>
          </a:p>
        </p:txBody>
      </p:sp>
      <p:sp>
        <p:nvSpPr>
          <p:cNvPr id="2" name="Rechteck 5"/>
          <p:cNvSpPr/>
          <p:nvPr/>
        </p:nvSpPr>
        <p:spPr>
          <a:xfrm>
            <a:off x="4735513" y="4143375"/>
            <a:ext cx="1706562" cy="212090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de-CH" dirty="0"/>
          </a:p>
        </p:txBody>
      </p:sp>
      <p:sp>
        <p:nvSpPr>
          <p:cNvPr id="22561" name="Textfeld 13"/>
          <p:cNvSpPr txBox="1">
            <a:spLocks noChangeArrowheads="1"/>
          </p:cNvSpPr>
          <p:nvPr/>
        </p:nvSpPr>
        <p:spPr bwMode="auto">
          <a:xfrm>
            <a:off x="4768850" y="5143500"/>
            <a:ext cx="17065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dirty="0"/>
              <a:t>2003</a:t>
            </a:r>
          </a:p>
          <a:p>
            <a:pPr algn="ctr" eaLnBrk="1" hangingPunct="1"/>
            <a:endParaRPr lang="de-CH" sz="1400" dirty="0"/>
          </a:p>
          <a:p>
            <a:pPr algn="ctr" eaLnBrk="1" hangingPunct="1"/>
            <a:r>
              <a:rPr lang="de-CH" sz="1400" dirty="0"/>
              <a:t>Hauptsitz international</a:t>
            </a:r>
          </a:p>
        </p:txBody>
      </p:sp>
      <p:pic>
        <p:nvPicPr>
          <p:cNvPr id="22562" name="Picture 44" descr="hc_logo_com_rgb_150d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9813" y="4467225"/>
            <a:ext cx="14208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3" name="Foliennummernplatzhalter 3"/>
          <p:cNvSpPr>
            <a:spLocks/>
          </p:cNvSpPr>
          <p:nvPr/>
        </p:nvSpPr>
        <p:spPr bwMode="auto">
          <a:xfrm>
            <a:off x="8313738" y="6407150"/>
            <a:ext cx="568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fld id="{B9745A2F-9E45-47FB-91FB-0B31EDECC1C6}" type="slidenum">
              <a:rPr lang="de-DE" sz="1000">
                <a:solidFill>
                  <a:srgbClr val="2D3C41"/>
                </a:solidFill>
              </a:rPr>
              <a:pPr algn="r"/>
              <a:t>24</a:t>
            </a:fld>
            <a:endParaRPr lang="de-DE" sz="1000">
              <a:solidFill>
                <a:srgbClr val="2D3C41"/>
              </a:solidFill>
            </a:endParaRPr>
          </a:p>
        </p:txBody>
      </p:sp>
      <p:sp>
        <p:nvSpPr>
          <p:cNvPr id="36" name="Textfeld 20"/>
          <p:cNvSpPr txBox="1">
            <a:spLocks noChangeArrowheads="1"/>
          </p:cNvSpPr>
          <p:nvPr/>
        </p:nvSpPr>
        <p:spPr bwMode="auto">
          <a:xfrm>
            <a:off x="6932613" y="5165725"/>
            <a:ext cx="17081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dirty="0"/>
              <a:t>2000</a:t>
            </a:r>
          </a:p>
          <a:p>
            <a:pPr algn="ctr" eaLnBrk="1" hangingPunct="1"/>
            <a:endParaRPr lang="de-CH" sz="1400" dirty="0"/>
          </a:p>
          <a:p>
            <a:pPr algn="ctr" eaLnBrk="1" hangingPunct="1"/>
            <a:r>
              <a:rPr lang="de-CH" sz="1400" dirty="0"/>
              <a:t>Trade Services</a:t>
            </a:r>
          </a:p>
        </p:txBody>
      </p:sp>
      <p:sp>
        <p:nvSpPr>
          <p:cNvPr id="37" name="Textfeld 36"/>
          <p:cNvSpPr txBox="1">
            <a:spLocks noChangeArrowheads="1"/>
          </p:cNvSpPr>
          <p:nvPr/>
        </p:nvSpPr>
        <p:spPr bwMode="auto">
          <a:xfrm>
            <a:off x="6862228" y="3844925"/>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dirty="0">
                <a:solidFill>
                  <a:schemeClr val="bg1"/>
                </a:solidFill>
              </a:rPr>
              <a:t>Russland</a:t>
            </a:r>
          </a:p>
        </p:txBody>
      </p:sp>
      <p:pic>
        <p:nvPicPr>
          <p:cNvPr id="38" name="Picture 21" descr="log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l="7179" r="9059"/>
          <a:stretch>
            <a:fillRect/>
          </a:stretch>
        </p:blipFill>
        <p:spPr bwMode="auto">
          <a:xfrm>
            <a:off x="7003515" y="4200525"/>
            <a:ext cx="15557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feld 21"/>
          <p:cNvSpPr txBox="1">
            <a:spLocks noChangeArrowheads="1"/>
          </p:cNvSpPr>
          <p:nvPr/>
        </p:nvSpPr>
        <p:spPr bwMode="auto">
          <a:xfrm>
            <a:off x="4741068" y="2584797"/>
            <a:ext cx="18002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dirty="0"/>
              <a:t>2010</a:t>
            </a:r>
          </a:p>
          <a:p>
            <a:pPr algn="ctr" eaLnBrk="1" hangingPunct="1"/>
            <a:endParaRPr lang="de-CH" sz="1400" dirty="0"/>
          </a:p>
          <a:p>
            <a:pPr algn="ctr" eaLnBrk="1" hangingPunct="1"/>
            <a:r>
              <a:rPr lang="de-CH" sz="1400" dirty="0" err="1"/>
              <a:t>Microbial</a:t>
            </a:r>
            <a:r>
              <a:rPr lang="de-CH" sz="1400" dirty="0"/>
              <a:t> Control</a:t>
            </a:r>
          </a:p>
          <a:p>
            <a:pPr algn="ctr" eaLnBrk="1" hangingPunct="1"/>
            <a:r>
              <a:rPr lang="de-CH" sz="1400" dirty="0"/>
              <a:t>F&amp;E Labors</a:t>
            </a:r>
          </a:p>
        </p:txBody>
      </p:sp>
      <p:pic>
        <p:nvPicPr>
          <p:cNvPr id="4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4556" y="1641822"/>
            <a:ext cx="18002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 name="Textfeld 36"/>
          <p:cNvSpPr txBox="1">
            <a:spLocks noChangeArrowheads="1"/>
          </p:cNvSpPr>
          <p:nvPr/>
        </p:nvSpPr>
        <p:spPr bwMode="auto">
          <a:xfrm>
            <a:off x="4710906" y="1324000"/>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de-CH" sz="1400" dirty="0">
                <a:solidFill>
                  <a:schemeClr val="bg1"/>
                </a:solidFill>
              </a:rPr>
              <a:t>USA</a:t>
            </a:r>
          </a:p>
        </p:txBody>
      </p:sp>
    </p:spTree>
    <p:extLst>
      <p:ext uri="{BB962C8B-B14F-4D97-AF65-F5344CB8AC3E}">
        <p14:creationId xmlns:p14="http://schemas.microsoft.com/office/powerpoint/2010/main" val="34869431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el 1"/>
          <p:cNvSpPr>
            <a:spLocks noGrp="1"/>
          </p:cNvSpPr>
          <p:nvPr>
            <p:ph type="title" idx="4294967295"/>
          </p:nvPr>
        </p:nvSpPr>
        <p:spPr bwMode="auto">
          <a:xfrm>
            <a:off x="323528" y="44624"/>
            <a:ext cx="7128792" cy="1224136"/>
          </a:xfrm>
          <a:prstGeom prst="rect">
            <a:avLst/>
          </a:prstGeom>
          <a:noFill/>
          <a:ln>
            <a:miter lim="800000"/>
            <a:headEnd/>
            <a:tailEnd/>
          </a:ln>
        </p:spPr>
        <p:txBody>
          <a:bodyPr anchor="ctr" anchorCtr="0"/>
          <a:lstStyle/>
          <a:p>
            <a:pPr algn="l" eaLnBrk="1" hangingPunct="1"/>
            <a:r>
              <a:rPr lang="de-CH" sz="2800" b="1" dirty="0" err="1" smtClean="0">
                <a:solidFill>
                  <a:srgbClr val="2D3C41"/>
                </a:solidFill>
                <a:latin typeface="Arial" charset="0"/>
                <a:cs typeface="Arial" charset="0"/>
              </a:rPr>
              <a:t>St.GallenBodenseeArea</a:t>
            </a:r>
            <a:r>
              <a:rPr lang="de-CH" sz="2800" dirty="0" smtClean="0">
                <a:solidFill>
                  <a:srgbClr val="2D3C41"/>
                </a:solidFill>
                <a:latin typeface="Arial" charset="0"/>
                <a:cs typeface="Arial" charset="0"/>
              </a:rPr>
              <a:t/>
            </a:r>
            <a:br>
              <a:rPr lang="de-CH" sz="2800" dirty="0" smtClean="0">
                <a:solidFill>
                  <a:srgbClr val="2D3C41"/>
                </a:solidFill>
                <a:latin typeface="Arial" charset="0"/>
                <a:cs typeface="Arial" charset="0"/>
              </a:rPr>
            </a:br>
            <a:r>
              <a:rPr lang="de-CH" sz="2400" dirty="0" smtClean="0">
                <a:solidFill>
                  <a:srgbClr val="2D3C41"/>
                </a:solidFill>
                <a:latin typeface="Arial" charset="0"/>
                <a:cs typeface="Arial" charset="0"/>
              </a:rPr>
              <a:t>Erfolgreiche Investitionen aus Österreich</a:t>
            </a:r>
          </a:p>
        </p:txBody>
      </p:sp>
      <p:sp>
        <p:nvSpPr>
          <p:cNvPr id="2" name="Textfeld 1"/>
          <p:cNvSpPr txBox="1"/>
          <p:nvPr/>
        </p:nvSpPr>
        <p:spPr>
          <a:xfrm>
            <a:off x="646262" y="5733256"/>
            <a:ext cx="7814170" cy="338554"/>
          </a:xfrm>
          <a:prstGeom prst="rect">
            <a:avLst/>
          </a:prstGeom>
          <a:noFill/>
        </p:spPr>
        <p:txBody>
          <a:bodyPr wrap="square" rtlCol="0">
            <a:spAutoFit/>
          </a:bodyPr>
          <a:lstStyle/>
          <a:p>
            <a:r>
              <a:rPr lang="de-CH" sz="1600" dirty="0" smtClean="0">
                <a:solidFill>
                  <a:schemeClr val="bg1"/>
                </a:solidFill>
              </a:rPr>
              <a:t>… die Vorteile </a:t>
            </a:r>
            <a:r>
              <a:rPr lang="de-CH" sz="1600" dirty="0" smtClean="0">
                <a:solidFill>
                  <a:schemeClr val="accent2"/>
                </a:solidFill>
              </a:rPr>
              <a:t>beider Märkte </a:t>
            </a:r>
            <a:r>
              <a:rPr lang="de-CH" sz="1600" dirty="0" smtClean="0">
                <a:solidFill>
                  <a:schemeClr val="bg1"/>
                </a:solidFill>
              </a:rPr>
              <a:t>erfolgreich kombinieren!!!</a:t>
            </a:r>
            <a:endParaRPr lang="de-CH" sz="1600" dirty="0">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62" y="3090730"/>
            <a:ext cx="2125537" cy="142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liennummernplatzhalter 3"/>
          <p:cNvSpPr>
            <a:spLocks noGrp="1"/>
          </p:cNvSpPr>
          <p:nvPr>
            <p:ph type="sldNum" sz="quarter" idx="10"/>
          </p:nvPr>
        </p:nvSpPr>
        <p:spPr/>
        <p:txBody>
          <a:bodyPr/>
          <a:lstStyle/>
          <a:p>
            <a:pPr>
              <a:defRPr/>
            </a:pPr>
            <a:fld id="{9D446AE8-CE94-4044-8CFC-DABF8BECBF8E}" type="slidenum">
              <a:rPr lang="de-DE" smtClean="0"/>
              <a:pPr>
                <a:defRPr/>
              </a:pPr>
              <a:t>25</a:t>
            </a:fld>
            <a:endParaRPr lang="de-DE"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62" y="1556792"/>
            <a:ext cx="3428949" cy="104487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2372352"/>
            <a:ext cx="740038" cy="74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erzlich Willkommen im RAUCH-Ta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3510" y="1791327"/>
            <a:ext cx="291465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2" name="toplogo_print" descr="http://www.btv-bank.ch/resources/3659/ver1-0/img/logo_print.png"/>
          <p:cNvPicPr/>
          <p:nvPr/>
        </p:nvPicPr>
        <p:blipFill rotWithShape="1">
          <a:blip r:embed="rId8">
            <a:extLst>
              <a:ext uri="{28A0092B-C50C-407E-A947-70E740481C1C}">
                <a14:useLocalDpi xmlns:a14="http://schemas.microsoft.com/office/drawing/2010/main" val="0"/>
              </a:ext>
            </a:extLst>
          </a:blip>
          <a:srcRect l="65353"/>
          <a:stretch/>
        </p:blipFill>
        <p:spPr bwMode="auto">
          <a:xfrm>
            <a:off x="4385816" y="3140978"/>
            <a:ext cx="1851180" cy="663436"/>
          </a:xfrm>
          <a:prstGeom prst="rect">
            <a:avLst/>
          </a:prstGeom>
          <a:noFill/>
          <a:ln>
            <a:solidFill>
              <a:schemeClr val="bg1"/>
            </a:solidFill>
          </a:ln>
          <a:extLst>
            <a:ext uri="{53640926-AAD7-44D8-BBD7-CCE9431645EC}">
              <a14:shadowObscured xmlns:a14="http://schemas.microsoft.com/office/drawing/2010/main"/>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7033" y="4149080"/>
            <a:ext cx="1524000" cy="1123950"/>
          </a:xfrm>
          <a:prstGeom prst="rect">
            <a:avLst/>
          </a:prstGeom>
          <a:solidFill>
            <a:schemeClr val="bg1"/>
          </a:solidFill>
          <a:ln>
            <a:solidFill>
              <a:schemeClr val="bg1"/>
            </a:solidFill>
          </a:ln>
        </p:spPr>
      </p:pic>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7396" y="1700808"/>
            <a:ext cx="756840" cy="75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8625" y="4142803"/>
            <a:ext cx="2087711" cy="666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96336" y="2637631"/>
            <a:ext cx="1166783" cy="116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descr="ams AG - global leader in the design and manufacture of high performance analog ICs (integrated circuits)">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94795" y="5118322"/>
            <a:ext cx="2009775" cy="542926"/>
          </a:xfrm>
          <a:prstGeom prst="rect">
            <a:avLst/>
          </a:prstGeom>
          <a:solidFill>
            <a:schemeClr val="bg1"/>
          </a:solidFill>
        </p:spPr>
      </p:pic>
    </p:spTree>
    <p:extLst>
      <p:ext uri="{BB962C8B-B14F-4D97-AF65-F5344CB8AC3E}">
        <p14:creationId xmlns:p14="http://schemas.microsoft.com/office/powerpoint/2010/main" val="776894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G Building the Difference"/>
          <p:cNvPicPr>
            <a:picLocks noChangeAspect="1" noChangeArrowheads="1"/>
          </p:cNvPicPr>
          <p:nvPr/>
        </p:nvPicPr>
        <p:blipFill>
          <a:blip r:embed="rId3" cstate="screen"/>
          <a:srcRect/>
          <a:stretch>
            <a:fillRect/>
          </a:stretch>
        </p:blipFill>
        <p:spPr bwMode="auto">
          <a:xfrm>
            <a:off x="7248352" y="3564180"/>
            <a:ext cx="1581150" cy="828676"/>
          </a:xfrm>
          <a:prstGeom prst="rect">
            <a:avLst/>
          </a:prstGeom>
          <a:noFill/>
        </p:spPr>
      </p:pic>
      <p:pic>
        <p:nvPicPr>
          <p:cNvPr id="9" name="Grafik 7" descr="SA_Logo.jpg"/>
          <p:cNvPicPr>
            <a:picLocks noChangeAspect="1"/>
          </p:cNvPicPr>
          <p:nvPr/>
        </p:nvPicPr>
        <p:blipFill>
          <a:blip r:embed="rId4" cstate="screen"/>
          <a:srcRect/>
          <a:stretch>
            <a:fillRect/>
          </a:stretch>
        </p:blipFill>
        <p:spPr bwMode="auto">
          <a:xfrm>
            <a:off x="1490844" y="1853475"/>
            <a:ext cx="2551112" cy="180975"/>
          </a:xfrm>
          <a:prstGeom prst="rect">
            <a:avLst/>
          </a:prstGeom>
          <a:noFill/>
          <a:ln w="9525">
            <a:noFill/>
            <a:miter lim="800000"/>
            <a:headEnd/>
            <a:tailEnd/>
          </a:ln>
        </p:spPr>
      </p:pic>
      <p:pic>
        <p:nvPicPr>
          <p:cNvPr id="11" name="Grafik 9" descr="sap_corp_280_R_r_p.jpg"/>
          <p:cNvPicPr>
            <a:picLocks noChangeAspect="1"/>
          </p:cNvPicPr>
          <p:nvPr/>
        </p:nvPicPr>
        <p:blipFill>
          <a:blip r:embed="rId5" cstate="screen"/>
          <a:srcRect/>
          <a:stretch>
            <a:fillRect/>
          </a:stretch>
        </p:blipFill>
        <p:spPr bwMode="auto">
          <a:xfrm>
            <a:off x="390571" y="3382645"/>
            <a:ext cx="1101725" cy="547688"/>
          </a:xfrm>
          <a:prstGeom prst="rect">
            <a:avLst/>
          </a:prstGeom>
          <a:noFill/>
          <a:ln w="9525">
            <a:noFill/>
            <a:miter lim="800000"/>
            <a:headEnd/>
            <a:tailEnd/>
          </a:ln>
        </p:spPr>
      </p:pic>
      <p:pic>
        <p:nvPicPr>
          <p:cNvPr id="13" name="Grafik 11" descr="Logo_ALDI_RGB.JPG"/>
          <p:cNvPicPr>
            <a:picLocks noChangeAspect="1"/>
          </p:cNvPicPr>
          <p:nvPr/>
        </p:nvPicPr>
        <p:blipFill>
          <a:blip r:embed="rId6" cstate="screen"/>
          <a:srcRect/>
          <a:stretch>
            <a:fillRect/>
          </a:stretch>
        </p:blipFill>
        <p:spPr bwMode="auto">
          <a:xfrm>
            <a:off x="1514913" y="5065103"/>
            <a:ext cx="631190" cy="749389"/>
          </a:xfrm>
          <a:prstGeom prst="rect">
            <a:avLst/>
          </a:prstGeom>
          <a:noFill/>
          <a:ln w="9525">
            <a:noFill/>
            <a:miter lim="800000"/>
            <a:headEnd/>
            <a:tailEnd/>
          </a:ln>
        </p:spPr>
      </p:pic>
      <p:pic>
        <p:nvPicPr>
          <p:cNvPr id="14" name="Grafik 12" descr="WRT_Gruppe_HKS14_pos.jpg"/>
          <p:cNvPicPr>
            <a:picLocks noChangeAspect="1"/>
          </p:cNvPicPr>
          <p:nvPr/>
        </p:nvPicPr>
        <p:blipFill>
          <a:blip r:embed="rId7" cstate="screen"/>
          <a:srcRect/>
          <a:stretch>
            <a:fillRect/>
          </a:stretch>
        </p:blipFill>
        <p:spPr bwMode="auto">
          <a:xfrm>
            <a:off x="2649925" y="3436824"/>
            <a:ext cx="2656683" cy="308088"/>
          </a:xfrm>
          <a:prstGeom prst="rect">
            <a:avLst/>
          </a:prstGeom>
          <a:noFill/>
          <a:ln w="9525">
            <a:noFill/>
            <a:miter lim="800000"/>
            <a:headEnd/>
            <a:tailEnd/>
          </a:ln>
        </p:spPr>
      </p:pic>
      <p:pic>
        <p:nvPicPr>
          <p:cNvPr id="16" name="Grafik 14" descr="STIHL-DESKOP-800x600 Kopie.bmp"/>
          <p:cNvPicPr>
            <a:picLocks noChangeAspect="1"/>
          </p:cNvPicPr>
          <p:nvPr/>
        </p:nvPicPr>
        <p:blipFill>
          <a:blip r:embed="rId8" cstate="screen"/>
          <a:srcRect/>
          <a:stretch>
            <a:fillRect/>
          </a:stretch>
        </p:blipFill>
        <p:spPr bwMode="auto">
          <a:xfrm>
            <a:off x="390571" y="5882323"/>
            <a:ext cx="1333500" cy="358775"/>
          </a:xfrm>
          <a:prstGeom prst="rect">
            <a:avLst/>
          </a:prstGeom>
          <a:noFill/>
          <a:ln w="9525">
            <a:noFill/>
            <a:miter lim="800000"/>
            <a:headEnd/>
            <a:tailEnd/>
          </a:ln>
        </p:spPr>
      </p:pic>
      <p:pic>
        <p:nvPicPr>
          <p:cNvPr id="19" name="Picture 3"/>
          <p:cNvPicPr>
            <a:picLocks noChangeAspect="1" noChangeArrowheads="1"/>
          </p:cNvPicPr>
          <p:nvPr/>
        </p:nvPicPr>
        <p:blipFill>
          <a:blip r:embed="rId9" cstate="screen"/>
          <a:srcRect/>
          <a:stretch>
            <a:fillRect/>
          </a:stretch>
        </p:blipFill>
        <p:spPr bwMode="auto">
          <a:xfrm>
            <a:off x="418924" y="2211977"/>
            <a:ext cx="1295400" cy="569913"/>
          </a:xfrm>
          <a:prstGeom prst="rect">
            <a:avLst/>
          </a:prstGeom>
          <a:noFill/>
          <a:ln w="9525">
            <a:noFill/>
            <a:miter lim="800000"/>
            <a:headEnd/>
            <a:tailEnd/>
          </a:ln>
        </p:spPr>
      </p:pic>
      <p:pic>
        <p:nvPicPr>
          <p:cNvPr id="20" name="Picture 13"/>
          <p:cNvPicPr>
            <a:picLocks noChangeAspect="1" noChangeArrowheads="1"/>
          </p:cNvPicPr>
          <p:nvPr/>
        </p:nvPicPr>
        <p:blipFill>
          <a:blip r:embed="rId10" cstate="screen"/>
          <a:srcRect/>
          <a:stretch>
            <a:fillRect/>
          </a:stretch>
        </p:blipFill>
        <p:spPr bwMode="auto">
          <a:xfrm>
            <a:off x="1519651" y="1357765"/>
            <a:ext cx="2005012" cy="382587"/>
          </a:xfrm>
          <a:prstGeom prst="rect">
            <a:avLst/>
          </a:prstGeom>
          <a:noFill/>
          <a:ln w="9525">
            <a:noFill/>
            <a:miter lim="800000"/>
            <a:headEnd/>
            <a:tailEnd/>
          </a:ln>
        </p:spPr>
      </p:pic>
      <p:pic>
        <p:nvPicPr>
          <p:cNvPr id="21" name="Picture 2"/>
          <p:cNvPicPr>
            <a:picLocks noChangeAspect="1" noChangeArrowheads="1"/>
          </p:cNvPicPr>
          <p:nvPr/>
        </p:nvPicPr>
        <p:blipFill>
          <a:blip r:embed="rId11" cstate="screen"/>
          <a:srcRect/>
          <a:stretch>
            <a:fillRect/>
          </a:stretch>
        </p:blipFill>
        <p:spPr bwMode="auto">
          <a:xfrm>
            <a:off x="7570062" y="4414068"/>
            <a:ext cx="1236662" cy="577850"/>
          </a:xfrm>
          <a:prstGeom prst="rect">
            <a:avLst/>
          </a:prstGeom>
          <a:noFill/>
          <a:ln w="9525">
            <a:noFill/>
            <a:miter lim="800000"/>
            <a:headEnd/>
            <a:tailEnd/>
          </a:ln>
        </p:spPr>
      </p:pic>
      <p:pic>
        <p:nvPicPr>
          <p:cNvPr id="22" name="Picture 12"/>
          <p:cNvPicPr>
            <a:picLocks noChangeAspect="1" noChangeArrowheads="1"/>
          </p:cNvPicPr>
          <p:nvPr/>
        </p:nvPicPr>
        <p:blipFill>
          <a:blip r:embed="rId12" cstate="screen"/>
          <a:srcRect/>
          <a:stretch>
            <a:fillRect/>
          </a:stretch>
        </p:blipFill>
        <p:spPr bwMode="auto">
          <a:xfrm>
            <a:off x="7782786" y="5044530"/>
            <a:ext cx="1023938" cy="601663"/>
          </a:xfrm>
          <a:prstGeom prst="rect">
            <a:avLst/>
          </a:prstGeom>
          <a:noFill/>
          <a:ln w="9525">
            <a:noFill/>
            <a:miter lim="800000"/>
            <a:headEnd/>
            <a:tailEnd/>
          </a:ln>
        </p:spPr>
      </p:pic>
      <p:pic>
        <p:nvPicPr>
          <p:cNvPr id="23" name="Picture 14"/>
          <p:cNvPicPr>
            <a:picLocks noChangeAspect="1" noChangeArrowheads="1"/>
          </p:cNvPicPr>
          <p:nvPr/>
        </p:nvPicPr>
        <p:blipFill>
          <a:blip r:embed="rId13" cstate="screen"/>
          <a:srcRect/>
          <a:stretch>
            <a:fillRect/>
          </a:stretch>
        </p:blipFill>
        <p:spPr bwMode="auto">
          <a:xfrm>
            <a:off x="7081112" y="5731511"/>
            <a:ext cx="1725612" cy="509587"/>
          </a:xfrm>
          <a:prstGeom prst="rect">
            <a:avLst/>
          </a:prstGeom>
          <a:noFill/>
          <a:ln w="9525">
            <a:noFill/>
            <a:miter lim="800000"/>
            <a:headEnd/>
            <a:tailEnd/>
          </a:ln>
        </p:spPr>
      </p:pic>
      <p:pic>
        <p:nvPicPr>
          <p:cNvPr id="25" name="Picture 2"/>
          <p:cNvPicPr>
            <a:picLocks noChangeAspect="1" noChangeArrowheads="1"/>
          </p:cNvPicPr>
          <p:nvPr/>
        </p:nvPicPr>
        <p:blipFill>
          <a:blip r:embed="rId14" cstate="screen"/>
          <a:srcRect/>
          <a:stretch>
            <a:fillRect/>
          </a:stretch>
        </p:blipFill>
        <p:spPr bwMode="auto">
          <a:xfrm>
            <a:off x="3174038" y="5811862"/>
            <a:ext cx="2432050" cy="425450"/>
          </a:xfrm>
          <a:prstGeom prst="rect">
            <a:avLst/>
          </a:prstGeom>
          <a:noFill/>
          <a:ln w="9525">
            <a:noFill/>
            <a:miter lim="800000"/>
            <a:headEnd/>
            <a:tailEnd/>
          </a:ln>
        </p:spPr>
      </p:pic>
      <p:pic>
        <p:nvPicPr>
          <p:cNvPr id="27" name="Picture 10"/>
          <p:cNvPicPr>
            <a:picLocks noChangeAspect="1" noChangeArrowheads="1"/>
          </p:cNvPicPr>
          <p:nvPr/>
        </p:nvPicPr>
        <p:blipFill>
          <a:blip r:embed="rId15" cstate="screen"/>
          <a:srcRect/>
          <a:stretch>
            <a:fillRect/>
          </a:stretch>
        </p:blipFill>
        <p:spPr bwMode="auto">
          <a:xfrm>
            <a:off x="6346825" y="4272882"/>
            <a:ext cx="1079500" cy="363538"/>
          </a:xfrm>
          <a:prstGeom prst="rect">
            <a:avLst/>
          </a:prstGeom>
          <a:noFill/>
          <a:ln w="9525">
            <a:noFill/>
            <a:miter lim="800000"/>
            <a:headEnd/>
            <a:tailEnd/>
          </a:ln>
        </p:spPr>
      </p:pic>
      <p:pic>
        <p:nvPicPr>
          <p:cNvPr id="29" name="Picture 8"/>
          <p:cNvPicPr>
            <a:picLocks noChangeAspect="1" noChangeArrowheads="1"/>
          </p:cNvPicPr>
          <p:nvPr/>
        </p:nvPicPr>
        <p:blipFill>
          <a:blip r:embed="rId16" cstate="screen"/>
          <a:srcRect/>
          <a:stretch>
            <a:fillRect/>
          </a:stretch>
        </p:blipFill>
        <p:spPr bwMode="auto">
          <a:xfrm>
            <a:off x="418924" y="1357765"/>
            <a:ext cx="1020218" cy="750912"/>
          </a:xfrm>
          <a:prstGeom prst="rect">
            <a:avLst/>
          </a:prstGeom>
          <a:noFill/>
          <a:ln w="9525">
            <a:noFill/>
            <a:miter lim="800000"/>
            <a:headEnd/>
            <a:tailEnd/>
          </a:ln>
        </p:spPr>
      </p:pic>
      <p:pic>
        <p:nvPicPr>
          <p:cNvPr id="30" name="Picture 2"/>
          <p:cNvPicPr>
            <a:picLocks noChangeAspect="1" noChangeArrowheads="1"/>
          </p:cNvPicPr>
          <p:nvPr/>
        </p:nvPicPr>
        <p:blipFill>
          <a:blip r:embed="rId17" cstate="screen"/>
          <a:srcRect/>
          <a:stretch>
            <a:fillRect/>
          </a:stretch>
        </p:blipFill>
        <p:spPr bwMode="auto">
          <a:xfrm>
            <a:off x="3220504" y="4808376"/>
            <a:ext cx="1623533" cy="300119"/>
          </a:xfrm>
          <a:prstGeom prst="rect">
            <a:avLst/>
          </a:prstGeom>
          <a:noFill/>
          <a:ln w="9525">
            <a:noFill/>
            <a:miter lim="800000"/>
            <a:headEnd/>
            <a:tailEnd/>
          </a:ln>
        </p:spPr>
      </p:pic>
      <p:pic>
        <p:nvPicPr>
          <p:cNvPr id="31" name="Picture 14"/>
          <p:cNvPicPr>
            <a:picLocks noChangeAspect="1" noChangeArrowheads="1"/>
          </p:cNvPicPr>
          <p:nvPr/>
        </p:nvPicPr>
        <p:blipFill>
          <a:blip r:embed="rId18" cstate="screen"/>
          <a:srcRect/>
          <a:stretch>
            <a:fillRect/>
          </a:stretch>
        </p:blipFill>
        <p:spPr bwMode="auto">
          <a:xfrm>
            <a:off x="390571" y="2844029"/>
            <a:ext cx="1417637" cy="457200"/>
          </a:xfrm>
          <a:prstGeom prst="rect">
            <a:avLst/>
          </a:prstGeom>
          <a:noFill/>
          <a:ln w="9525">
            <a:noFill/>
            <a:miter lim="800000"/>
            <a:headEnd/>
            <a:tailEnd/>
          </a:ln>
        </p:spPr>
      </p:pic>
      <p:pic>
        <p:nvPicPr>
          <p:cNvPr id="34" name="Picture 2"/>
          <p:cNvPicPr>
            <a:picLocks noChangeAspect="1" noChangeArrowheads="1"/>
          </p:cNvPicPr>
          <p:nvPr/>
        </p:nvPicPr>
        <p:blipFill>
          <a:blip r:embed="rId19" cstate="screen"/>
          <a:srcRect/>
          <a:stretch>
            <a:fillRect/>
          </a:stretch>
        </p:blipFill>
        <p:spPr bwMode="auto">
          <a:xfrm>
            <a:off x="7723232" y="2742343"/>
            <a:ext cx="1083491" cy="428046"/>
          </a:xfrm>
          <a:prstGeom prst="rect">
            <a:avLst/>
          </a:prstGeom>
          <a:noFill/>
          <a:ln w="9525">
            <a:noFill/>
            <a:miter lim="800000"/>
            <a:headEnd/>
            <a:tailEnd/>
          </a:ln>
        </p:spPr>
      </p:pic>
      <p:pic>
        <p:nvPicPr>
          <p:cNvPr id="35" name="Picture 3"/>
          <p:cNvPicPr>
            <a:picLocks noChangeAspect="1" noChangeArrowheads="1"/>
          </p:cNvPicPr>
          <p:nvPr/>
        </p:nvPicPr>
        <p:blipFill>
          <a:blip r:embed="rId20" cstate="screen"/>
          <a:srcRect/>
          <a:stretch>
            <a:fillRect/>
          </a:stretch>
        </p:blipFill>
        <p:spPr bwMode="auto">
          <a:xfrm>
            <a:off x="1318456" y="4566444"/>
            <a:ext cx="960438" cy="452438"/>
          </a:xfrm>
          <a:prstGeom prst="rect">
            <a:avLst/>
          </a:prstGeom>
          <a:noFill/>
          <a:ln w="9525">
            <a:noFill/>
            <a:miter lim="800000"/>
            <a:headEnd/>
            <a:tailEnd/>
          </a:ln>
        </p:spPr>
      </p:pic>
      <p:pic>
        <p:nvPicPr>
          <p:cNvPr id="37" name="Picture 5"/>
          <p:cNvPicPr>
            <a:picLocks noChangeAspect="1" noChangeArrowheads="1"/>
          </p:cNvPicPr>
          <p:nvPr/>
        </p:nvPicPr>
        <p:blipFill>
          <a:blip r:embed="rId21" cstate="screen"/>
          <a:srcRect/>
          <a:stretch>
            <a:fillRect/>
          </a:stretch>
        </p:blipFill>
        <p:spPr bwMode="auto">
          <a:xfrm>
            <a:off x="390571" y="4506731"/>
            <a:ext cx="827088" cy="481012"/>
          </a:xfrm>
          <a:prstGeom prst="rect">
            <a:avLst/>
          </a:prstGeom>
          <a:noFill/>
          <a:ln w="9525">
            <a:noFill/>
            <a:miter lim="800000"/>
            <a:headEnd/>
            <a:tailEnd/>
          </a:ln>
        </p:spPr>
      </p:pic>
      <p:pic>
        <p:nvPicPr>
          <p:cNvPr id="38" name="Picture 9"/>
          <p:cNvPicPr>
            <a:picLocks noChangeAspect="1" noChangeArrowheads="1"/>
          </p:cNvPicPr>
          <p:nvPr/>
        </p:nvPicPr>
        <p:blipFill>
          <a:blip r:embed="rId22" cstate="screen"/>
          <a:srcRect/>
          <a:stretch>
            <a:fillRect/>
          </a:stretch>
        </p:blipFill>
        <p:spPr bwMode="auto">
          <a:xfrm>
            <a:off x="1729072" y="3795191"/>
            <a:ext cx="1408112" cy="309562"/>
          </a:xfrm>
          <a:prstGeom prst="rect">
            <a:avLst/>
          </a:prstGeom>
          <a:noFill/>
          <a:ln w="9525">
            <a:noFill/>
            <a:miter lim="800000"/>
            <a:headEnd/>
            <a:tailEnd/>
          </a:ln>
        </p:spPr>
      </p:pic>
      <p:pic>
        <p:nvPicPr>
          <p:cNvPr id="40" name="Picture 8"/>
          <p:cNvPicPr>
            <a:picLocks noChangeAspect="1" noChangeArrowheads="1"/>
          </p:cNvPicPr>
          <p:nvPr/>
        </p:nvPicPr>
        <p:blipFill>
          <a:blip r:embed="rId23" cstate="screen"/>
          <a:srcRect/>
          <a:stretch>
            <a:fillRect/>
          </a:stretch>
        </p:blipFill>
        <p:spPr bwMode="auto">
          <a:xfrm>
            <a:off x="6120675" y="1967094"/>
            <a:ext cx="1449387" cy="317500"/>
          </a:xfrm>
          <a:prstGeom prst="rect">
            <a:avLst/>
          </a:prstGeom>
          <a:noFill/>
          <a:ln w="9525">
            <a:noFill/>
            <a:miter lim="800000"/>
            <a:headEnd/>
            <a:tailEnd/>
          </a:ln>
        </p:spPr>
      </p:pic>
      <p:pic>
        <p:nvPicPr>
          <p:cNvPr id="42" name="Picture 36"/>
          <p:cNvPicPr>
            <a:picLocks noChangeAspect="1" noChangeArrowheads="1"/>
          </p:cNvPicPr>
          <p:nvPr/>
        </p:nvPicPr>
        <p:blipFill>
          <a:blip r:embed="rId24" cstate="screen"/>
          <a:srcRect/>
          <a:stretch>
            <a:fillRect/>
          </a:stretch>
        </p:blipFill>
        <p:spPr bwMode="auto">
          <a:xfrm>
            <a:off x="3231209" y="2086746"/>
            <a:ext cx="1443038" cy="384175"/>
          </a:xfrm>
          <a:prstGeom prst="rect">
            <a:avLst/>
          </a:prstGeom>
          <a:noFill/>
          <a:ln w="9525">
            <a:noFill/>
            <a:miter lim="800000"/>
            <a:headEnd/>
            <a:tailEnd/>
          </a:ln>
        </p:spPr>
      </p:pic>
      <p:pic>
        <p:nvPicPr>
          <p:cNvPr id="43" name="Picture 28"/>
          <p:cNvPicPr>
            <a:picLocks noChangeAspect="1" noChangeArrowheads="1"/>
          </p:cNvPicPr>
          <p:nvPr/>
        </p:nvPicPr>
        <p:blipFill>
          <a:blip r:embed="rId25" cstate="screen"/>
          <a:srcRect/>
          <a:stretch>
            <a:fillRect/>
          </a:stretch>
        </p:blipFill>
        <p:spPr bwMode="auto">
          <a:xfrm>
            <a:off x="1890940" y="3032534"/>
            <a:ext cx="1581150" cy="320675"/>
          </a:xfrm>
          <a:prstGeom prst="rect">
            <a:avLst/>
          </a:prstGeom>
          <a:noFill/>
          <a:ln w="9525">
            <a:noFill/>
            <a:miter lim="800000"/>
            <a:headEnd/>
            <a:tailEnd/>
          </a:ln>
        </p:spPr>
      </p:pic>
      <p:pic>
        <p:nvPicPr>
          <p:cNvPr id="44" name="Picture 19"/>
          <p:cNvPicPr>
            <a:picLocks noChangeAspect="1" noChangeArrowheads="1"/>
          </p:cNvPicPr>
          <p:nvPr/>
        </p:nvPicPr>
        <p:blipFill>
          <a:blip r:embed="rId26" cstate="screen"/>
          <a:srcRect/>
          <a:stretch>
            <a:fillRect/>
          </a:stretch>
        </p:blipFill>
        <p:spPr bwMode="auto">
          <a:xfrm>
            <a:off x="6080596" y="4688499"/>
            <a:ext cx="1155700" cy="598488"/>
          </a:xfrm>
          <a:prstGeom prst="rect">
            <a:avLst/>
          </a:prstGeom>
          <a:noFill/>
          <a:ln w="9525">
            <a:noFill/>
            <a:miter lim="800000"/>
            <a:headEnd/>
            <a:tailEnd/>
          </a:ln>
        </p:spPr>
      </p:pic>
      <p:pic>
        <p:nvPicPr>
          <p:cNvPr id="47" name="Picture 7"/>
          <p:cNvPicPr>
            <a:picLocks noChangeAspect="1" noChangeArrowheads="1"/>
          </p:cNvPicPr>
          <p:nvPr/>
        </p:nvPicPr>
        <p:blipFill>
          <a:blip r:embed="rId27" cstate="screen"/>
          <a:srcRect/>
          <a:stretch>
            <a:fillRect/>
          </a:stretch>
        </p:blipFill>
        <p:spPr bwMode="auto">
          <a:xfrm>
            <a:off x="7976915" y="1975008"/>
            <a:ext cx="836612" cy="300037"/>
          </a:xfrm>
          <a:prstGeom prst="rect">
            <a:avLst/>
          </a:prstGeom>
          <a:noFill/>
          <a:ln w="9525">
            <a:noFill/>
            <a:miter lim="800000"/>
            <a:headEnd/>
            <a:tailEnd/>
          </a:ln>
        </p:spPr>
      </p:pic>
      <p:pic>
        <p:nvPicPr>
          <p:cNvPr id="48" name="Picture 15"/>
          <p:cNvPicPr>
            <a:picLocks noChangeAspect="1" noChangeArrowheads="1"/>
          </p:cNvPicPr>
          <p:nvPr/>
        </p:nvPicPr>
        <p:blipFill>
          <a:blip r:embed="rId28" cstate="screen"/>
          <a:srcRect/>
          <a:stretch>
            <a:fillRect/>
          </a:stretch>
        </p:blipFill>
        <p:spPr bwMode="auto">
          <a:xfrm>
            <a:off x="390571" y="3960857"/>
            <a:ext cx="1250950" cy="487363"/>
          </a:xfrm>
          <a:prstGeom prst="rect">
            <a:avLst/>
          </a:prstGeom>
          <a:noFill/>
          <a:ln w="9525">
            <a:noFill/>
            <a:miter lim="800000"/>
            <a:headEnd/>
            <a:tailEnd/>
          </a:ln>
        </p:spPr>
      </p:pic>
      <p:pic>
        <p:nvPicPr>
          <p:cNvPr id="49" name="Picture 15"/>
          <p:cNvPicPr>
            <a:picLocks noChangeAspect="1" noChangeArrowheads="1"/>
          </p:cNvPicPr>
          <p:nvPr/>
        </p:nvPicPr>
        <p:blipFill>
          <a:blip r:embed="rId29" cstate="screen"/>
          <a:srcRect/>
          <a:stretch>
            <a:fillRect/>
          </a:stretch>
        </p:blipFill>
        <p:spPr bwMode="auto">
          <a:xfrm>
            <a:off x="6997499" y="1338455"/>
            <a:ext cx="1419272" cy="604733"/>
          </a:xfrm>
          <a:prstGeom prst="rect">
            <a:avLst/>
          </a:prstGeom>
          <a:noFill/>
          <a:ln w="9525">
            <a:noFill/>
            <a:miter lim="800000"/>
            <a:headEnd/>
            <a:tailEnd/>
          </a:ln>
        </p:spPr>
      </p:pic>
      <p:pic>
        <p:nvPicPr>
          <p:cNvPr id="50" name="Picture 7"/>
          <p:cNvPicPr>
            <a:picLocks noChangeAspect="1" noChangeArrowheads="1"/>
          </p:cNvPicPr>
          <p:nvPr/>
        </p:nvPicPr>
        <p:blipFill>
          <a:blip r:embed="rId30" cstate="screen"/>
          <a:srcRect/>
          <a:stretch>
            <a:fillRect/>
          </a:stretch>
        </p:blipFill>
        <p:spPr bwMode="auto">
          <a:xfrm>
            <a:off x="4826389" y="3801313"/>
            <a:ext cx="960438" cy="403225"/>
          </a:xfrm>
          <a:prstGeom prst="rect">
            <a:avLst/>
          </a:prstGeom>
          <a:noFill/>
          <a:ln w="9525">
            <a:noFill/>
            <a:miter lim="800000"/>
            <a:headEnd/>
            <a:tailEnd/>
          </a:ln>
        </p:spPr>
      </p:pic>
      <p:pic>
        <p:nvPicPr>
          <p:cNvPr id="51" name="Picture 6"/>
          <p:cNvPicPr>
            <a:picLocks noChangeAspect="1" noChangeArrowheads="1"/>
          </p:cNvPicPr>
          <p:nvPr/>
        </p:nvPicPr>
        <p:blipFill>
          <a:blip r:embed="rId31" cstate="screen"/>
          <a:srcRect/>
          <a:stretch>
            <a:fillRect/>
          </a:stretch>
        </p:blipFill>
        <p:spPr bwMode="auto">
          <a:xfrm>
            <a:off x="3549292" y="3021958"/>
            <a:ext cx="1455737" cy="296862"/>
          </a:xfrm>
          <a:prstGeom prst="rect">
            <a:avLst/>
          </a:prstGeom>
          <a:noFill/>
          <a:ln w="9525">
            <a:noFill/>
            <a:miter lim="800000"/>
            <a:headEnd/>
            <a:tailEnd/>
          </a:ln>
        </p:spPr>
      </p:pic>
      <p:pic>
        <p:nvPicPr>
          <p:cNvPr id="52" name="Picture 11"/>
          <p:cNvPicPr>
            <a:picLocks noChangeAspect="1" noChangeArrowheads="1"/>
          </p:cNvPicPr>
          <p:nvPr/>
        </p:nvPicPr>
        <p:blipFill>
          <a:blip r:embed="rId32" cstate="screen"/>
          <a:srcRect/>
          <a:stretch>
            <a:fillRect/>
          </a:stretch>
        </p:blipFill>
        <p:spPr bwMode="auto">
          <a:xfrm>
            <a:off x="3286512" y="3816893"/>
            <a:ext cx="1450975" cy="355600"/>
          </a:xfrm>
          <a:prstGeom prst="rect">
            <a:avLst/>
          </a:prstGeom>
          <a:noFill/>
          <a:ln w="9525">
            <a:noFill/>
            <a:miter lim="800000"/>
            <a:headEnd/>
            <a:tailEnd/>
          </a:ln>
        </p:spPr>
      </p:pic>
      <p:pic>
        <p:nvPicPr>
          <p:cNvPr id="54" name="Picture 12"/>
          <p:cNvPicPr>
            <a:picLocks noChangeAspect="1" noChangeArrowheads="1"/>
          </p:cNvPicPr>
          <p:nvPr/>
        </p:nvPicPr>
        <p:blipFill>
          <a:blip r:embed="rId33" cstate="screen"/>
          <a:srcRect/>
          <a:stretch>
            <a:fillRect/>
          </a:stretch>
        </p:blipFill>
        <p:spPr bwMode="auto">
          <a:xfrm>
            <a:off x="1606664" y="3433763"/>
            <a:ext cx="836613" cy="311150"/>
          </a:xfrm>
          <a:prstGeom prst="rect">
            <a:avLst/>
          </a:prstGeom>
          <a:noFill/>
          <a:ln w="9525">
            <a:noFill/>
            <a:miter lim="800000"/>
            <a:headEnd/>
            <a:tailEnd/>
          </a:ln>
        </p:spPr>
      </p:pic>
      <p:pic>
        <p:nvPicPr>
          <p:cNvPr id="55" name="Picture 2"/>
          <p:cNvPicPr>
            <a:picLocks noChangeAspect="1" noChangeArrowheads="1"/>
          </p:cNvPicPr>
          <p:nvPr/>
        </p:nvPicPr>
        <p:blipFill>
          <a:blip r:embed="rId34" cstate="screen"/>
          <a:srcRect/>
          <a:stretch>
            <a:fillRect/>
          </a:stretch>
        </p:blipFill>
        <p:spPr bwMode="auto">
          <a:xfrm>
            <a:off x="3896700" y="5150550"/>
            <a:ext cx="986726" cy="331087"/>
          </a:xfrm>
          <a:prstGeom prst="rect">
            <a:avLst/>
          </a:prstGeom>
          <a:noFill/>
          <a:ln w="9525">
            <a:noFill/>
            <a:miter lim="800000"/>
            <a:headEnd/>
            <a:tailEnd/>
          </a:ln>
        </p:spPr>
      </p:pic>
      <p:pic>
        <p:nvPicPr>
          <p:cNvPr id="56" name="Picture 8"/>
          <p:cNvPicPr>
            <a:picLocks noChangeAspect="1" noChangeArrowheads="1"/>
          </p:cNvPicPr>
          <p:nvPr/>
        </p:nvPicPr>
        <p:blipFill>
          <a:blip r:embed="rId35" cstate="screen"/>
          <a:srcRect/>
          <a:stretch>
            <a:fillRect/>
          </a:stretch>
        </p:blipFill>
        <p:spPr bwMode="auto">
          <a:xfrm>
            <a:off x="3660177" y="2539509"/>
            <a:ext cx="1520671" cy="422765"/>
          </a:xfrm>
          <a:prstGeom prst="rect">
            <a:avLst/>
          </a:prstGeom>
          <a:noFill/>
          <a:ln w="9525">
            <a:noFill/>
            <a:miter lim="800000"/>
            <a:headEnd/>
            <a:tailEnd/>
          </a:ln>
        </p:spPr>
      </p:pic>
      <p:pic>
        <p:nvPicPr>
          <p:cNvPr id="57" name="Picture 5"/>
          <p:cNvPicPr>
            <a:picLocks noChangeAspect="1" noChangeArrowheads="1"/>
          </p:cNvPicPr>
          <p:nvPr/>
        </p:nvPicPr>
        <p:blipFill>
          <a:blip r:embed="rId36" cstate="screen"/>
          <a:srcRect/>
          <a:stretch>
            <a:fillRect/>
          </a:stretch>
        </p:blipFill>
        <p:spPr bwMode="auto">
          <a:xfrm>
            <a:off x="5858139" y="3502568"/>
            <a:ext cx="1087438" cy="314325"/>
          </a:xfrm>
          <a:prstGeom prst="rect">
            <a:avLst/>
          </a:prstGeom>
          <a:noFill/>
          <a:ln w="9525">
            <a:noFill/>
            <a:miter lim="800000"/>
            <a:headEnd/>
            <a:tailEnd/>
          </a:ln>
        </p:spPr>
      </p:pic>
      <p:pic>
        <p:nvPicPr>
          <p:cNvPr id="58" name="Picture 2"/>
          <p:cNvPicPr>
            <a:picLocks noChangeAspect="1" noChangeArrowheads="1"/>
          </p:cNvPicPr>
          <p:nvPr/>
        </p:nvPicPr>
        <p:blipFill>
          <a:blip r:embed="rId37" cstate="screen"/>
          <a:srcRect/>
          <a:stretch>
            <a:fillRect/>
          </a:stretch>
        </p:blipFill>
        <p:spPr bwMode="auto">
          <a:xfrm>
            <a:off x="7147918" y="2338297"/>
            <a:ext cx="1592000" cy="317271"/>
          </a:xfrm>
          <a:prstGeom prst="rect">
            <a:avLst/>
          </a:prstGeom>
          <a:noFill/>
          <a:ln w="9525">
            <a:noFill/>
            <a:miter lim="800000"/>
            <a:headEnd/>
            <a:tailEnd/>
          </a:ln>
        </p:spPr>
      </p:pic>
      <p:pic>
        <p:nvPicPr>
          <p:cNvPr id="272388" name="Picture 4" descr="Benninger AG">
            <a:hlinkClick r:id="rId38"/>
          </p:cNvPr>
          <p:cNvPicPr>
            <a:picLocks noChangeAspect="1" noChangeArrowheads="1"/>
          </p:cNvPicPr>
          <p:nvPr/>
        </p:nvPicPr>
        <p:blipFill>
          <a:blip r:embed="rId39" cstate="screen"/>
          <a:srcRect/>
          <a:stretch>
            <a:fillRect/>
          </a:stretch>
        </p:blipFill>
        <p:spPr bwMode="auto">
          <a:xfrm>
            <a:off x="1912625" y="2125844"/>
            <a:ext cx="1239928" cy="371979"/>
          </a:xfrm>
          <a:prstGeom prst="rect">
            <a:avLst/>
          </a:prstGeom>
          <a:noFill/>
        </p:spPr>
      </p:pic>
      <p:pic>
        <p:nvPicPr>
          <p:cNvPr id="63" name="Picture 2" descr="Evatec Process Systems - The Thin Film Powerhouse">
            <a:hlinkClick r:id="rId40" tooltip="Link to homepage"/>
          </p:cNvPr>
          <p:cNvPicPr>
            <a:picLocks noChangeAspect="1" noChangeArrowheads="1"/>
          </p:cNvPicPr>
          <p:nvPr/>
        </p:nvPicPr>
        <p:blipFill>
          <a:blip r:embed="rId41" cstate="screen"/>
          <a:srcRect/>
          <a:stretch>
            <a:fillRect/>
          </a:stretch>
        </p:blipFill>
        <p:spPr bwMode="auto">
          <a:xfrm>
            <a:off x="1813048" y="2568101"/>
            <a:ext cx="1771076" cy="394173"/>
          </a:xfrm>
          <a:prstGeom prst="rect">
            <a:avLst/>
          </a:prstGeom>
          <a:noFill/>
        </p:spPr>
      </p:pic>
      <p:pic>
        <p:nvPicPr>
          <p:cNvPr id="64" name="Picture 2" descr="Innovative Sensor Technology">
            <a:hlinkClick r:id="rId42"/>
          </p:cNvPr>
          <p:cNvPicPr>
            <a:picLocks noChangeAspect="1" noChangeArrowheads="1"/>
          </p:cNvPicPr>
          <p:nvPr/>
        </p:nvPicPr>
        <p:blipFill>
          <a:blip r:embed="rId43" cstate="screen"/>
          <a:srcRect/>
          <a:stretch>
            <a:fillRect/>
          </a:stretch>
        </p:blipFill>
        <p:spPr bwMode="auto">
          <a:xfrm>
            <a:off x="390571" y="5114925"/>
            <a:ext cx="1049454" cy="733425"/>
          </a:xfrm>
          <a:prstGeom prst="rect">
            <a:avLst/>
          </a:prstGeom>
          <a:noFill/>
        </p:spPr>
      </p:pic>
      <p:pic>
        <p:nvPicPr>
          <p:cNvPr id="65" name="Picture 3"/>
          <p:cNvPicPr>
            <a:picLocks noChangeAspect="1" noChangeArrowheads="1"/>
          </p:cNvPicPr>
          <p:nvPr/>
        </p:nvPicPr>
        <p:blipFill>
          <a:blip r:embed="rId44" cstate="screen"/>
          <a:srcRect/>
          <a:stretch>
            <a:fillRect/>
          </a:stretch>
        </p:blipFill>
        <p:spPr bwMode="auto">
          <a:xfrm>
            <a:off x="5721801" y="5834043"/>
            <a:ext cx="914400" cy="407055"/>
          </a:xfrm>
          <a:prstGeom prst="rect">
            <a:avLst/>
          </a:prstGeom>
          <a:noFill/>
          <a:ln w="9525">
            <a:noFill/>
            <a:miter lim="800000"/>
            <a:headEnd/>
            <a:tailEnd/>
          </a:ln>
        </p:spPr>
      </p:pic>
      <p:pic>
        <p:nvPicPr>
          <p:cNvPr id="67" name="Picture 2" descr="Wild &amp; Küpfer">
            <a:hlinkClick r:id="rId45"/>
          </p:cNvPr>
          <p:cNvPicPr>
            <a:picLocks noChangeAspect="1" noChangeArrowheads="1"/>
          </p:cNvPicPr>
          <p:nvPr/>
        </p:nvPicPr>
        <p:blipFill>
          <a:blip r:embed="rId46" cstate="screen"/>
          <a:srcRect/>
          <a:stretch>
            <a:fillRect/>
          </a:stretch>
        </p:blipFill>
        <p:spPr bwMode="auto">
          <a:xfrm>
            <a:off x="7054717" y="3499423"/>
            <a:ext cx="1595437" cy="320614"/>
          </a:xfrm>
          <a:prstGeom prst="rect">
            <a:avLst/>
          </a:prstGeom>
          <a:noFill/>
        </p:spPr>
      </p:pic>
      <p:pic>
        <p:nvPicPr>
          <p:cNvPr id="29700" name="Picture 4"/>
          <p:cNvPicPr>
            <a:picLocks noChangeAspect="1" noChangeArrowheads="1"/>
          </p:cNvPicPr>
          <p:nvPr/>
        </p:nvPicPr>
        <p:blipFill>
          <a:blip r:embed="rId47" cstate="screen"/>
          <a:srcRect/>
          <a:stretch>
            <a:fillRect/>
          </a:stretch>
        </p:blipFill>
        <p:spPr bwMode="auto">
          <a:xfrm>
            <a:off x="5911362" y="5336551"/>
            <a:ext cx="1812731" cy="358426"/>
          </a:xfrm>
          <a:prstGeom prst="rect">
            <a:avLst/>
          </a:prstGeom>
          <a:noFill/>
          <a:ln w="9525">
            <a:noFill/>
            <a:miter lim="800000"/>
            <a:headEnd/>
            <a:tailEnd/>
          </a:ln>
        </p:spPr>
      </p:pic>
      <p:pic>
        <p:nvPicPr>
          <p:cNvPr id="59" name="Bild 9" descr="SGBA_Logo_trans.png"/>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7579899" y="266701"/>
            <a:ext cx="1249603" cy="774700"/>
          </a:xfrm>
          <a:prstGeom prst="rect">
            <a:avLst/>
          </a:prstGeom>
        </p:spPr>
      </p:pic>
      <p:pic>
        <p:nvPicPr>
          <p:cNvPr id="4098" name="Picture 2" descr="http://www.kabe-farben.ch/typo3/fileadmin/firm/img/intro_logo.jpg"/>
          <p:cNvPicPr>
            <a:picLocks noChangeAspect="1" noChangeArrowheads="1"/>
          </p:cNvPicPr>
          <p:nvPr/>
        </p:nvPicPr>
        <p:blipFill>
          <a:blip r:embed="rId49" cstate="screen"/>
          <a:srcRect/>
          <a:stretch>
            <a:fillRect/>
          </a:stretch>
        </p:blipFill>
        <p:spPr bwMode="auto">
          <a:xfrm>
            <a:off x="2272204" y="5124526"/>
            <a:ext cx="716577" cy="637688"/>
          </a:xfrm>
          <a:prstGeom prst="rect">
            <a:avLst/>
          </a:prstGeom>
          <a:noFill/>
        </p:spPr>
      </p:pic>
      <p:pic>
        <p:nvPicPr>
          <p:cNvPr id="4100" name="Picture 4" descr="happy AG"/>
          <p:cNvPicPr>
            <a:picLocks noChangeAspect="1" noChangeArrowheads="1"/>
          </p:cNvPicPr>
          <p:nvPr/>
        </p:nvPicPr>
        <p:blipFill>
          <a:blip r:embed="rId50" cstate="screen"/>
          <a:srcRect/>
          <a:stretch>
            <a:fillRect/>
          </a:stretch>
        </p:blipFill>
        <p:spPr bwMode="auto">
          <a:xfrm>
            <a:off x="5454282" y="1338455"/>
            <a:ext cx="1460646" cy="589238"/>
          </a:xfrm>
          <a:prstGeom prst="rect">
            <a:avLst/>
          </a:prstGeom>
          <a:noFill/>
        </p:spPr>
      </p:pic>
      <p:pic>
        <p:nvPicPr>
          <p:cNvPr id="4101" name="Picture 5"/>
          <p:cNvPicPr>
            <a:picLocks noChangeAspect="1" noChangeArrowheads="1"/>
          </p:cNvPicPr>
          <p:nvPr/>
        </p:nvPicPr>
        <p:blipFill>
          <a:blip r:embed="rId51" cstate="screen"/>
          <a:srcRect/>
          <a:stretch>
            <a:fillRect/>
          </a:stretch>
        </p:blipFill>
        <p:spPr bwMode="auto">
          <a:xfrm>
            <a:off x="5306608" y="3040275"/>
            <a:ext cx="2420808" cy="393488"/>
          </a:xfrm>
          <a:prstGeom prst="rect">
            <a:avLst/>
          </a:prstGeom>
          <a:noFill/>
          <a:ln w="9525">
            <a:noFill/>
            <a:miter lim="800000"/>
            <a:headEnd/>
            <a:tailEnd/>
          </a:ln>
        </p:spPr>
      </p:pic>
      <p:grpSp>
        <p:nvGrpSpPr>
          <p:cNvPr id="60" name="Gruppieren 59"/>
          <p:cNvGrpSpPr/>
          <p:nvPr/>
        </p:nvGrpSpPr>
        <p:grpSpPr>
          <a:xfrm>
            <a:off x="5960539" y="3893007"/>
            <a:ext cx="1011258" cy="314931"/>
            <a:chOff x="2998381" y="318977"/>
            <a:chExt cx="2526484" cy="786809"/>
          </a:xfrm>
        </p:grpSpPr>
        <p:sp>
          <p:nvSpPr>
            <p:cNvPr id="62" name="Rechteck 61"/>
            <p:cNvSpPr/>
            <p:nvPr/>
          </p:nvSpPr>
          <p:spPr>
            <a:xfrm>
              <a:off x="2998381" y="318977"/>
              <a:ext cx="2526484" cy="786809"/>
            </a:xfrm>
            <a:prstGeom prst="rect">
              <a:avLst/>
            </a:prstGeom>
            <a:solidFill>
              <a:schemeClr val="bg1"/>
            </a:solid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CH"/>
            </a:p>
          </p:txBody>
        </p:sp>
        <p:pic>
          <p:nvPicPr>
            <p:cNvPr id="68" name="Picture 4" descr="http://www.wyon.ch/fileadmin/user_upload/logos/wyon_logo.png">
              <a:hlinkClick r:id="rId52" tooltip="HOME"/>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3135978" y="450053"/>
              <a:ext cx="2238376" cy="542927"/>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 descr="http://www.mkzgmbh.ch/Bilder/tk-logo.gif"/>
          <p:cNvPicPr>
            <a:picLocks noChangeAspect="1" noChangeArrowheads="1"/>
          </p:cNvPicPr>
          <p:nvPr/>
        </p:nvPicPr>
        <p:blipFill>
          <a:blip r:embed="rId54" cstate="screen"/>
          <a:srcRect/>
          <a:stretch>
            <a:fillRect/>
          </a:stretch>
        </p:blipFill>
        <p:spPr bwMode="auto">
          <a:xfrm>
            <a:off x="1605341" y="4197870"/>
            <a:ext cx="994513" cy="432397"/>
          </a:xfrm>
          <a:prstGeom prst="rect">
            <a:avLst/>
          </a:prstGeom>
          <a:noFill/>
        </p:spPr>
      </p:pic>
      <p:pic>
        <p:nvPicPr>
          <p:cNvPr id="70" name="Picture 17" descr="logo"/>
          <p:cNvPicPr>
            <a:picLocks noChangeAspect="1" noChangeArrowheads="1"/>
          </p:cNvPicPr>
          <p:nvPr/>
        </p:nvPicPr>
        <p:blipFill>
          <a:blip r:embed="rId55" cstate="screen">
            <a:extLst>
              <a:ext uri="{28A0092B-C50C-407E-A947-70E740481C1C}">
                <a14:useLocalDpi xmlns:a14="http://schemas.microsoft.com/office/drawing/2010/main" val="0"/>
              </a:ext>
            </a:extLst>
          </a:blip>
          <a:srcRect/>
          <a:stretch>
            <a:fillRect/>
          </a:stretch>
        </p:blipFill>
        <p:spPr bwMode="auto">
          <a:xfrm>
            <a:off x="3202856" y="4272882"/>
            <a:ext cx="1940767" cy="46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3" descr="elbau Küchen"/>
          <p:cNvPicPr>
            <a:picLocks noChangeAspect="1" noChangeArrowheads="1"/>
          </p:cNvPicPr>
          <p:nvPr/>
        </p:nvPicPr>
        <p:blipFill>
          <a:blip r:embed="rId56" cstate="screen">
            <a:extLst>
              <a:ext uri="{28A0092B-C50C-407E-A947-70E740481C1C}">
                <a14:useLocalDpi xmlns:a14="http://schemas.microsoft.com/office/drawing/2010/main" val="0"/>
              </a:ext>
            </a:extLst>
          </a:blip>
          <a:srcRect/>
          <a:stretch>
            <a:fillRect/>
          </a:stretch>
        </p:blipFill>
        <p:spPr bwMode="auto">
          <a:xfrm>
            <a:off x="4737487" y="1959412"/>
            <a:ext cx="1380653" cy="46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28" descr="Huber + Suhner">
            <a:hlinkClick r:id="rId57"/>
          </p:cNvPr>
          <p:cNvPicPr>
            <a:picLocks noChangeAspect="1" noChangeArrowheads="1"/>
          </p:cNvPicPr>
          <p:nvPr/>
        </p:nvPicPr>
        <p:blipFill>
          <a:blip r:embed="rId58" cstate="screen">
            <a:extLst>
              <a:ext uri="{28A0092B-C50C-407E-A947-70E740481C1C}">
                <a14:useLocalDpi xmlns:a14="http://schemas.microsoft.com/office/drawing/2010/main" val="0"/>
              </a:ext>
            </a:extLst>
          </a:blip>
          <a:srcRect t="15427" b="15427"/>
          <a:stretch>
            <a:fillRect/>
          </a:stretch>
        </p:blipFill>
        <p:spPr bwMode="auto">
          <a:xfrm>
            <a:off x="5230494" y="2543245"/>
            <a:ext cx="1897014" cy="3733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Franc.Uffer\AppData\Local\Microsoft\Windows\Temporary Internet Files\Content.Outlook\SXI3KL4K\Teva_Rapperswil_Logo.jpg"/>
          <p:cNvPicPr>
            <a:picLocks noChangeAspect="1" noChangeArrowheads="1"/>
          </p:cNvPicPr>
          <p:nvPr/>
        </p:nvPicPr>
        <p:blipFill>
          <a:blip r:embed="rId59" cstate="screen"/>
          <a:srcRect/>
          <a:stretch>
            <a:fillRect/>
          </a:stretch>
        </p:blipFill>
        <p:spPr bwMode="auto">
          <a:xfrm>
            <a:off x="3566036" y="1351021"/>
            <a:ext cx="1844203" cy="538522"/>
          </a:xfrm>
          <a:prstGeom prst="rect">
            <a:avLst/>
          </a:prstGeom>
          <a:noFill/>
        </p:spPr>
      </p:pic>
      <p:pic>
        <p:nvPicPr>
          <p:cNvPr id="3" name="Picture 2"/>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5262662" y="4303878"/>
            <a:ext cx="827125" cy="28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109303" y="5179379"/>
            <a:ext cx="725573" cy="43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5189766" y="4702993"/>
            <a:ext cx="832643" cy="2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itel 1"/>
          <p:cNvSpPr txBox="1">
            <a:spLocks/>
          </p:cNvSpPr>
          <p:nvPr/>
        </p:nvSpPr>
        <p:spPr bwMode="auto">
          <a:xfrm>
            <a:off x="323528" y="44624"/>
            <a:ext cx="7128792" cy="1224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pPr algn="l" eaLnBrk="1" hangingPunct="1"/>
            <a:r>
              <a:rPr lang="de-CH" sz="2800" b="1" dirty="0" err="1" smtClean="0">
                <a:latin typeface="Arial" charset="0"/>
                <a:cs typeface="Arial" charset="0"/>
              </a:rPr>
              <a:t>St.GallenBodenseeArea</a:t>
            </a:r>
            <a:r>
              <a:rPr lang="de-CH" sz="2800" dirty="0" smtClean="0">
                <a:latin typeface="Arial" charset="0"/>
                <a:cs typeface="Arial" charset="0"/>
              </a:rPr>
              <a:t/>
            </a:r>
            <a:br>
              <a:rPr lang="de-CH" sz="2800" dirty="0" smtClean="0">
                <a:latin typeface="Arial" charset="0"/>
                <a:cs typeface="Arial" charset="0"/>
              </a:rPr>
            </a:br>
            <a:r>
              <a:rPr lang="de-CH" sz="2400" dirty="0" smtClean="0">
                <a:latin typeface="Arial" charset="0"/>
                <a:cs typeface="Arial" charset="0"/>
              </a:rPr>
              <a:t>Unzählige erfolgreiche Unternehmen (Auswahl)</a:t>
            </a:r>
          </a:p>
        </p:txBody>
      </p:sp>
      <p:pic>
        <p:nvPicPr>
          <p:cNvPr id="73" name="Picture 7"/>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2630493" y="4208139"/>
            <a:ext cx="520864" cy="32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2" descr="C:\Users\juliane.stiegler\AppData\Local\Microsoft\Windows\Temporary Internet Files\Content.Outlook\N140IB7W\nc_logo_ENG_vert (2).jpg"/>
          <p:cNvPicPr>
            <a:picLocks noChangeAspect="1" noChangeArrowheads="1"/>
          </p:cNvPicPr>
          <p:nvPr/>
        </p:nvPicPr>
        <p:blipFill>
          <a:blip r:embed="rId64"/>
          <a:srcRect/>
          <a:stretch>
            <a:fillRect/>
          </a:stretch>
        </p:blipFill>
        <p:spPr bwMode="auto">
          <a:xfrm>
            <a:off x="4983975" y="5020535"/>
            <a:ext cx="441954" cy="376961"/>
          </a:xfrm>
          <a:prstGeom prst="rect">
            <a:avLst/>
          </a:prstGeom>
          <a:noFill/>
          <a:ln w="9525">
            <a:noFill/>
            <a:miter lim="800000"/>
            <a:headEnd/>
            <a:tailEnd/>
          </a:ln>
        </p:spPr>
      </p:pic>
      <p:pic>
        <p:nvPicPr>
          <p:cNvPr id="5" name="Grafik 4"/>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2667251" y="2553569"/>
            <a:ext cx="898347" cy="216245"/>
          </a:xfrm>
          <a:prstGeom prst="rect">
            <a:avLst/>
          </a:prstGeom>
        </p:spPr>
      </p:pic>
      <p:pic>
        <p:nvPicPr>
          <p:cNvPr id="6" name="Grafik 5"/>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2573225" y="4632586"/>
            <a:ext cx="591356" cy="428326"/>
          </a:xfrm>
          <a:prstGeom prst="rect">
            <a:avLst/>
          </a:prstGeom>
        </p:spPr>
      </p:pic>
      <p:pic>
        <p:nvPicPr>
          <p:cNvPr id="7" name="Grafik 6"/>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830508" y="5978574"/>
            <a:ext cx="1293692" cy="258738"/>
          </a:xfrm>
          <a:prstGeom prst="rect">
            <a:avLst/>
          </a:prstGeom>
          <a:solidFill>
            <a:schemeClr val="bg1"/>
          </a:solidFill>
        </p:spPr>
      </p:pic>
      <p:pic>
        <p:nvPicPr>
          <p:cNvPr id="8" name="Picture 2" descr="Logo"/>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63500" y="-228600"/>
            <a:ext cx="1895475"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ogo"/>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15900" y="-76200"/>
            <a:ext cx="1895475" cy="476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ogo"/>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368300" y="76200"/>
            <a:ext cx="1895475"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238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Inhaltsplatzhalter 18"/>
          <p:cNvSpPr>
            <a:spLocks noGrp="1"/>
          </p:cNvSpPr>
          <p:nvPr>
            <p:ph idx="4294967295"/>
          </p:nvPr>
        </p:nvSpPr>
        <p:spPr bwMode="auto">
          <a:xfrm>
            <a:off x="603250" y="1587500"/>
            <a:ext cx="6953250" cy="4648200"/>
          </a:xfrm>
          <a:prstGeom prst="rect">
            <a:avLst/>
          </a:prstGeom>
          <a:noFill/>
          <a:ln>
            <a:miter lim="800000"/>
            <a:headEnd/>
            <a:tailEnd/>
          </a:ln>
        </p:spPr>
        <p:txBody>
          <a:bodyPr lIns="0"/>
          <a:lstStyle/>
          <a:p>
            <a:pPr eaLnBrk="1" hangingPunct="1">
              <a:spcBef>
                <a:spcPts val="1000"/>
              </a:spcBef>
              <a:buFont typeface="Wingdings" pitchFamily="2" charset="2"/>
              <a:buChar char="§"/>
            </a:pPr>
            <a:endParaRPr lang="de-DE" sz="2000" smtClean="0">
              <a:solidFill>
                <a:schemeClr val="bg1"/>
              </a:solidFill>
              <a:cs typeface="Arial" charset="0"/>
            </a:endParaRPr>
          </a:p>
        </p:txBody>
      </p:sp>
      <p:pic>
        <p:nvPicPr>
          <p:cNvPr id="414723" name="Inhaltsplatzhalter 13" descr="01_Einstein_Congress_Fassade_Tag.jpg"/>
          <p:cNvPicPr preferRelativeResize="0">
            <a:picLocks/>
          </p:cNvPicPr>
          <p:nvPr/>
        </p:nvPicPr>
        <p:blipFill>
          <a:blip r:embed="rId3"/>
          <a:srcRect l="2934"/>
          <a:stretch>
            <a:fillRect/>
          </a:stretch>
        </p:blipFill>
        <p:spPr bwMode="auto">
          <a:xfrm>
            <a:off x="588963" y="1419225"/>
            <a:ext cx="7885112" cy="4857750"/>
          </a:xfrm>
          <a:prstGeom prst="rect">
            <a:avLst/>
          </a:prstGeom>
          <a:noFill/>
          <a:ln w="9525">
            <a:noFill/>
            <a:miter lim="800000"/>
            <a:headEnd/>
            <a:tailEnd/>
          </a:ln>
        </p:spPr>
      </p:pic>
      <p:sp>
        <p:nvSpPr>
          <p:cNvPr id="414724" name="Textfeld 8"/>
          <p:cNvSpPr txBox="1">
            <a:spLocks noChangeArrowheads="1"/>
          </p:cNvSpPr>
          <p:nvPr/>
        </p:nvSpPr>
        <p:spPr bwMode="auto">
          <a:xfrm>
            <a:off x="592138" y="1595438"/>
            <a:ext cx="2416175" cy="247650"/>
          </a:xfrm>
          <a:prstGeom prst="rect">
            <a:avLst/>
          </a:prstGeom>
          <a:noFill/>
          <a:ln w="9525">
            <a:noFill/>
            <a:miter lim="800000"/>
            <a:headEnd/>
            <a:tailEnd/>
          </a:ln>
        </p:spPr>
        <p:txBody>
          <a:bodyPr>
            <a:spAutoFit/>
          </a:bodyPr>
          <a:lstStyle/>
          <a:p>
            <a:r>
              <a:rPr lang="de-CH" sz="1000" b="1"/>
              <a:t>Congress Hotel Einstein St.Gallen</a:t>
            </a:r>
          </a:p>
        </p:txBody>
      </p:sp>
      <p:sp>
        <p:nvSpPr>
          <p:cNvPr id="414725" name="Rectangle 22"/>
          <p:cNvSpPr>
            <a:spLocks noChangeArrowheads="1"/>
          </p:cNvSpPr>
          <p:nvPr/>
        </p:nvSpPr>
        <p:spPr bwMode="auto">
          <a:xfrm>
            <a:off x="0" y="2938463"/>
            <a:ext cx="9144000" cy="0"/>
          </a:xfrm>
          <a:prstGeom prst="rect">
            <a:avLst/>
          </a:prstGeom>
          <a:noFill/>
          <a:ln w="9525">
            <a:noFill/>
            <a:miter lim="800000"/>
            <a:headEnd/>
            <a:tailEnd/>
          </a:ln>
        </p:spPr>
        <p:txBody>
          <a:bodyPr wrap="none" anchor="ctr">
            <a:spAutoFit/>
          </a:bodyPr>
          <a:lstStyle/>
          <a:p>
            <a:endParaRPr lang="de-DE"/>
          </a:p>
        </p:txBody>
      </p:sp>
      <p:pic>
        <p:nvPicPr>
          <p:cNvPr id="414726" name="Picture 21" descr="Geländeplan"/>
          <p:cNvPicPr>
            <a:picLocks noChangeAspect="1" noChangeArrowheads="1"/>
          </p:cNvPicPr>
          <p:nvPr/>
        </p:nvPicPr>
        <p:blipFill>
          <a:blip r:embed="rId4" r:link="rId5"/>
          <a:srcRect l="40" t="-4810"/>
          <a:stretch>
            <a:fillRect/>
          </a:stretch>
        </p:blipFill>
        <p:spPr bwMode="auto">
          <a:xfrm>
            <a:off x="6818313" y="4818063"/>
            <a:ext cx="2325687" cy="1425575"/>
          </a:xfrm>
          <a:prstGeom prst="rect">
            <a:avLst/>
          </a:prstGeom>
          <a:noFill/>
          <a:ln w="9525">
            <a:noFill/>
            <a:miter lim="800000"/>
            <a:headEnd/>
            <a:tailEnd/>
          </a:ln>
        </p:spPr>
      </p:pic>
      <p:pic>
        <p:nvPicPr>
          <p:cNvPr id="414727" name="Picture 24" descr="St. Gallen Symposium">
            <a:hlinkClick r:id="rId6"/>
          </p:cNvPr>
          <p:cNvPicPr>
            <a:picLocks noChangeAspect="1" noChangeArrowheads="1"/>
          </p:cNvPicPr>
          <p:nvPr/>
        </p:nvPicPr>
        <p:blipFill>
          <a:blip r:embed="rId7"/>
          <a:srcRect r="18259"/>
          <a:stretch>
            <a:fillRect/>
          </a:stretch>
        </p:blipFill>
        <p:spPr bwMode="auto">
          <a:xfrm>
            <a:off x="6815138" y="3052763"/>
            <a:ext cx="2343150" cy="1781175"/>
          </a:xfrm>
          <a:prstGeom prst="rect">
            <a:avLst/>
          </a:prstGeom>
          <a:noFill/>
          <a:ln w="9525">
            <a:noFill/>
            <a:miter lim="800000"/>
            <a:headEnd/>
            <a:tailEnd/>
          </a:ln>
        </p:spPr>
      </p:pic>
      <p:pic>
        <p:nvPicPr>
          <p:cNvPr id="414728" name="Inhaltsplatzhalter 6" descr="DSC01719.JPG"/>
          <p:cNvPicPr preferRelativeResize="0">
            <a:picLocks/>
          </p:cNvPicPr>
          <p:nvPr/>
        </p:nvPicPr>
        <p:blipFill>
          <a:blip r:embed="rId8"/>
          <a:srcRect/>
          <a:stretch>
            <a:fillRect/>
          </a:stretch>
        </p:blipFill>
        <p:spPr bwMode="auto">
          <a:xfrm>
            <a:off x="6821488" y="1377950"/>
            <a:ext cx="2311400" cy="1644650"/>
          </a:xfrm>
          <a:prstGeom prst="rect">
            <a:avLst/>
          </a:prstGeom>
          <a:noFill/>
          <a:ln w="9525">
            <a:noFill/>
            <a:miter lim="800000"/>
            <a:headEnd/>
            <a:tailEnd/>
          </a:ln>
        </p:spPr>
      </p:pic>
      <p:sp>
        <p:nvSpPr>
          <p:cNvPr id="10" name="Foliennummernplatzhalter 2"/>
          <p:cNvSpPr>
            <a:spLocks noGrp="1"/>
          </p:cNvSpPr>
          <p:nvPr>
            <p:ph type="sldNum" sz="quarter" idx="10"/>
          </p:nvPr>
        </p:nvSpPr>
        <p:spPr>
          <a:xfrm>
            <a:off x="8313738" y="6407150"/>
            <a:ext cx="568325" cy="365125"/>
          </a:xfrm>
        </p:spPr>
        <p:txBody>
          <a:bodyPr/>
          <a:lstStyle/>
          <a:p>
            <a:pPr>
              <a:defRPr/>
            </a:pPr>
            <a:fld id="{9D446AE8-CE94-4044-8CFC-DABF8BECBF8E}" type="slidenum">
              <a:rPr lang="de-DE" smtClean="0"/>
              <a:pPr>
                <a:defRPr/>
              </a:pPr>
              <a:t>27</a:t>
            </a:fld>
            <a:endParaRPr lang="de-DE" dirty="0"/>
          </a:p>
        </p:txBody>
      </p:sp>
      <p:sp>
        <p:nvSpPr>
          <p:cNvPr id="11" name="Titel 1"/>
          <p:cNvSpPr txBox="1">
            <a:spLocks/>
          </p:cNvSpPr>
          <p:nvPr/>
        </p:nvSpPr>
        <p:spPr bwMode="auto">
          <a:xfrm>
            <a:off x="323528" y="44624"/>
            <a:ext cx="7128792" cy="1224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pPr algn="l" eaLnBrk="1" hangingPunct="1"/>
            <a:r>
              <a:rPr lang="de-CH" sz="2800" b="1" dirty="0" err="1" smtClean="0">
                <a:latin typeface="Arial" charset="0"/>
                <a:cs typeface="Arial" charset="0"/>
              </a:rPr>
              <a:t>St.GallenBodenseeArea</a:t>
            </a:r>
            <a:r>
              <a:rPr lang="de-CH" sz="2800" dirty="0" smtClean="0">
                <a:latin typeface="Arial" charset="0"/>
                <a:cs typeface="Arial" charset="0"/>
              </a:rPr>
              <a:t/>
            </a:r>
            <a:br>
              <a:rPr lang="de-CH" sz="2800" dirty="0" smtClean="0">
                <a:latin typeface="Arial" charset="0"/>
                <a:cs typeface="Arial" charset="0"/>
              </a:rPr>
            </a:br>
            <a:r>
              <a:rPr lang="de-CH" sz="2400" dirty="0" smtClean="0">
                <a:latin typeface="Arial" charset="0"/>
                <a:cs typeface="Arial" charset="0"/>
              </a:rPr>
              <a:t>Kompetenz </a:t>
            </a:r>
            <a:r>
              <a:rPr lang="de-CH" sz="2400" dirty="0">
                <a:latin typeface="Arial" charset="0"/>
                <a:cs typeface="Arial" charset="0"/>
              </a:rPr>
              <a:t>als Kongress-Standort</a:t>
            </a:r>
            <a:endParaRPr lang="de-CH" sz="2400" dirty="0" smtClean="0">
              <a:latin typeface="Arial" charset="0"/>
              <a:cs typeface="Arial" charset="0"/>
            </a:endParaRPr>
          </a:p>
        </p:txBody>
      </p:sp>
    </p:spTree>
    <p:extLst>
      <p:ext uri="{BB962C8B-B14F-4D97-AF65-F5344CB8AC3E}">
        <p14:creationId xmlns:p14="http://schemas.microsoft.com/office/powerpoint/2010/main" val="66135539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el 1"/>
          <p:cNvSpPr>
            <a:spLocks noGrp="1"/>
          </p:cNvSpPr>
          <p:nvPr>
            <p:ph type="title" idx="1"/>
          </p:nvPr>
        </p:nvSpPr>
        <p:spPr bwMode="auto">
          <a:xfrm>
            <a:off x="726727" y="2278063"/>
            <a:ext cx="60055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spcBef>
                <a:spcPct val="0"/>
              </a:spcBef>
              <a:buFontTx/>
              <a:buNone/>
            </a:pPr>
            <a:r>
              <a:rPr lang="de-CH" sz="3600" b="1" dirty="0" smtClean="0">
                <a:solidFill>
                  <a:srgbClr val="FFFFFF"/>
                </a:solidFill>
                <a:latin typeface="Arial" charset="0"/>
              </a:rPr>
              <a:t>Natürliche Personen</a:t>
            </a:r>
          </a:p>
        </p:txBody>
      </p:sp>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28</a:t>
            </a:fld>
            <a:endParaRPr lang="de-DE" dirty="0"/>
          </a:p>
        </p:txBody>
      </p:sp>
    </p:spTree>
    <p:extLst>
      <p:ext uri="{BB962C8B-B14F-4D97-AF65-F5344CB8AC3E}">
        <p14:creationId xmlns:p14="http://schemas.microsoft.com/office/powerpoint/2010/main" val="2477911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blog.tagesanzeiger.ch/datenblog/wp-content/uploads/sites/32/2014/06/Mietpreise-Schweiz1.jpg"/>
          <p:cNvPicPr>
            <a:picLocks noChangeAspect="1" noChangeArrowheads="1"/>
          </p:cNvPicPr>
          <p:nvPr/>
        </p:nvPicPr>
        <p:blipFill>
          <a:blip r:embed="rId3" cstate="print"/>
          <a:srcRect/>
          <a:stretch>
            <a:fillRect/>
          </a:stretch>
        </p:blipFill>
        <p:spPr bwMode="auto">
          <a:xfrm>
            <a:off x="467544" y="1444004"/>
            <a:ext cx="7920880" cy="4773223"/>
          </a:xfrm>
          <a:prstGeom prst="rect">
            <a:avLst/>
          </a:prstGeom>
          <a:noFill/>
          <a:ln w="9525">
            <a:noFill/>
            <a:miter lim="800000"/>
            <a:headEnd/>
            <a:tailEnd/>
          </a:ln>
        </p:spPr>
      </p:pic>
      <p:sp>
        <p:nvSpPr>
          <p:cNvPr id="13" name="Titel 12"/>
          <p:cNvSpPr>
            <a:spLocks noGrp="1"/>
          </p:cNvSpPr>
          <p:nvPr>
            <p:ph type="title"/>
          </p:nvPr>
        </p:nvSpPr>
        <p:spPr>
          <a:xfrm>
            <a:off x="251520" y="287338"/>
            <a:ext cx="6870700" cy="804862"/>
          </a:xfrm>
        </p:spPr>
        <p:txBody>
          <a:bodyPr/>
          <a:lstStyle/>
          <a:p>
            <a:r>
              <a:rPr lang="de-CH" b="1" dirty="0" smtClean="0">
                <a:latin typeface="Arial" charset="0"/>
                <a:cs typeface="Arial" charset="0"/>
              </a:rPr>
              <a:t>Immobilien </a:t>
            </a:r>
            <a:r>
              <a:rPr lang="de-CH" altLang="de-DE" dirty="0" smtClean="0"/>
              <a:t/>
            </a:r>
            <a:br>
              <a:rPr lang="de-CH" altLang="de-DE" dirty="0" smtClean="0"/>
            </a:br>
            <a:r>
              <a:rPr lang="de-CH" altLang="de-DE" sz="2400" dirty="0" smtClean="0"/>
              <a:t>Marktsituation: Verfügbar und finanzierbar</a:t>
            </a:r>
            <a:endParaRPr lang="de-CH" sz="2400" dirty="0"/>
          </a:p>
        </p:txBody>
      </p:sp>
      <p:pic>
        <p:nvPicPr>
          <p:cNvPr id="25605" name="Picture 2" descr="http://blog.tagesanzeiger.ch/datenblog/wp-content/uploads/sites/32/2014/06/Mietpreise-Schweiz1.jpg"/>
          <p:cNvPicPr>
            <a:picLocks noChangeAspect="1" noChangeArrowheads="1"/>
          </p:cNvPicPr>
          <p:nvPr/>
        </p:nvPicPr>
        <p:blipFill>
          <a:blip r:embed="rId4" cstate="print"/>
          <a:srcRect/>
          <a:stretch>
            <a:fillRect/>
          </a:stretch>
        </p:blipFill>
        <p:spPr bwMode="auto">
          <a:xfrm>
            <a:off x="6023293" y="2286611"/>
            <a:ext cx="2293123" cy="1898650"/>
          </a:xfrm>
          <a:prstGeom prst="rect">
            <a:avLst/>
          </a:prstGeom>
          <a:noFill/>
          <a:ln w="9525">
            <a:noFill/>
            <a:miter lim="800000"/>
            <a:headEnd/>
            <a:tailEnd/>
          </a:ln>
        </p:spPr>
      </p:pic>
      <p:sp>
        <p:nvSpPr>
          <p:cNvPr id="25611" name="Textfeld 18"/>
          <p:cNvSpPr txBox="1">
            <a:spLocks noChangeArrowheads="1"/>
          </p:cNvSpPr>
          <p:nvPr/>
        </p:nvSpPr>
        <p:spPr bwMode="auto">
          <a:xfrm>
            <a:off x="5768453" y="1593666"/>
            <a:ext cx="2403947" cy="646331"/>
          </a:xfrm>
          <a:prstGeom prst="rect">
            <a:avLst/>
          </a:prstGeom>
          <a:solidFill>
            <a:schemeClr val="bg1"/>
          </a:solidFill>
          <a:ln w="9525">
            <a:noFill/>
            <a:miter lim="800000"/>
            <a:headEnd/>
            <a:tailEnd/>
          </a:ln>
        </p:spPr>
        <p:txBody>
          <a:bodyPr wrap="square">
            <a:spAutoFit/>
          </a:bodyPr>
          <a:lstStyle/>
          <a:p>
            <a:pPr fontAlgn="base">
              <a:spcBef>
                <a:spcPct val="0"/>
              </a:spcBef>
              <a:spcAft>
                <a:spcPct val="0"/>
              </a:spcAft>
            </a:pPr>
            <a:r>
              <a:rPr lang="de-CH" altLang="de-DE" sz="1200" b="1" dirty="0" smtClean="0">
                <a:solidFill>
                  <a:srgbClr val="2D3C41"/>
                </a:solidFill>
                <a:cs typeface="Arial" charset="0"/>
              </a:rPr>
              <a:t>Monatliche Miete (Zahlungsbereitschaft in CHF)</a:t>
            </a:r>
          </a:p>
          <a:p>
            <a:pPr fontAlgn="base">
              <a:spcBef>
                <a:spcPct val="0"/>
              </a:spcBef>
              <a:spcAft>
                <a:spcPct val="0"/>
              </a:spcAft>
            </a:pPr>
            <a:r>
              <a:rPr lang="de-CH" altLang="de-DE" sz="1200" b="1" dirty="0" smtClean="0">
                <a:solidFill>
                  <a:srgbClr val="2D3C41"/>
                </a:solidFill>
                <a:cs typeface="Arial" charset="0"/>
              </a:rPr>
              <a:t>120m</a:t>
            </a:r>
            <a:r>
              <a:rPr lang="de-CH" altLang="de-DE" sz="1200" b="1" baseline="30000" dirty="0" smtClean="0">
                <a:solidFill>
                  <a:srgbClr val="2D3C41"/>
                </a:solidFill>
                <a:cs typeface="Arial" charset="0"/>
              </a:rPr>
              <a:t>2</a:t>
            </a:r>
            <a:r>
              <a:rPr lang="de-CH" altLang="de-DE" sz="1200" b="1" dirty="0" smtClean="0">
                <a:solidFill>
                  <a:srgbClr val="2D3C41"/>
                </a:solidFill>
                <a:cs typeface="Arial" charset="0"/>
              </a:rPr>
              <a:t>; 4-Zimmer </a:t>
            </a:r>
            <a:r>
              <a:rPr lang="de-CH" altLang="de-DE" sz="1200" b="1" dirty="0" err="1" smtClean="0">
                <a:solidFill>
                  <a:srgbClr val="2D3C41"/>
                </a:solidFill>
                <a:cs typeface="Arial" charset="0"/>
              </a:rPr>
              <a:t>Whg</a:t>
            </a:r>
            <a:r>
              <a:rPr lang="de-CH" altLang="de-DE" sz="1200" b="1" dirty="0" smtClean="0">
                <a:solidFill>
                  <a:srgbClr val="2D3C41"/>
                </a:solidFill>
                <a:cs typeface="Arial" charset="0"/>
              </a:rPr>
              <a:t>.</a:t>
            </a:r>
            <a:endParaRPr lang="de-CH" altLang="de-DE" sz="1200" b="1" dirty="0">
              <a:solidFill>
                <a:srgbClr val="2D3C41"/>
              </a:solidFill>
              <a:cs typeface="Arial" charset="0"/>
            </a:endParaRPr>
          </a:p>
        </p:txBody>
      </p:sp>
      <p:sp>
        <p:nvSpPr>
          <p:cNvPr id="16" name="Ellipse 15"/>
          <p:cNvSpPr/>
          <p:nvPr/>
        </p:nvSpPr>
        <p:spPr>
          <a:xfrm>
            <a:off x="2148817" y="3181936"/>
            <a:ext cx="108000" cy="108000"/>
          </a:xfrm>
          <a:prstGeom prst="ellipse">
            <a:avLst/>
          </a:prstGeom>
          <a:solidFill>
            <a:srgbClr val="00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eaLnBrk="0" fontAlgn="base" hangingPunct="0">
              <a:spcBef>
                <a:spcPct val="0"/>
              </a:spcBef>
              <a:spcAft>
                <a:spcPct val="0"/>
              </a:spcAft>
            </a:pPr>
            <a:endParaRPr lang="de-CH">
              <a:solidFill>
                <a:srgbClr val="FFFFFF"/>
              </a:solidFill>
            </a:endParaRPr>
          </a:p>
        </p:txBody>
      </p:sp>
      <p:sp>
        <p:nvSpPr>
          <p:cNvPr id="18" name="Textfeld 17"/>
          <p:cNvSpPr txBox="1">
            <a:spLocks noChangeArrowheads="1"/>
          </p:cNvSpPr>
          <p:nvPr/>
        </p:nvSpPr>
        <p:spPr bwMode="auto">
          <a:xfrm>
            <a:off x="1170634" y="2944039"/>
            <a:ext cx="1212191" cy="276999"/>
          </a:xfrm>
          <a:prstGeom prst="rect">
            <a:avLst/>
          </a:prstGeom>
          <a:noFill/>
          <a:ln w="9525">
            <a:noFill/>
            <a:miter lim="800000"/>
            <a:headEnd/>
            <a:tailEnd/>
          </a:ln>
        </p:spPr>
        <p:txBody>
          <a:bodyPr wrap="none">
            <a:spAutoFit/>
          </a:bodyPr>
          <a:lstStyle/>
          <a:p>
            <a:pPr fontAlgn="base">
              <a:spcBef>
                <a:spcPct val="0"/>
              </a:spcBef>
              <a:spcAft>
                <a:spcPct val="0"/>
              </a:spcAft>
            </a:pPr>
            <a:r>
              <a:rPr lang="de-CH" altLang="de-DE" sz="1200" b="1" dirty="0">
                <a:solidFill>
                  <a:srgbClr val="000000"/>
                </a:solidFill>
                <a:cs typeface="Arial" charset="0"/>
              </a:rPr>
              <a:t>Airport </a:t>
            </a:r>
            <a:r>
              <a:rPr lang="de-CH" altLang="de-DE" sz="1200" b="1" dirty="0" err="1">
                <a:solidFill>
                  <a:srgbClr val="000000"/>
                </a:solidFill>
                <a:cs typeface="Arial" charset="0"/>
              </a:rPr>
              <a:t>Zurich</a:t>
            </a:r>
            <a:endParaRPr lang="de-CH" altLang="de-DE" sz="1200" b="1" dirty="0">
              <a:solidFill>
                <a:srgbClr val="000000"/>
              </a:solidFill>
              <a:cs typeface="Arial" charset="0"/>
            </a:endParaRPr>
          </a:p>
        </p:txBody>
      </p:sp>
    </p:spTree>
    <p:extLst>
      <p:ext uri="{BB962C8B-B14F-4D97-AF65-F5344CB8AC3E}">
        <p14:creationId xmlns:p14="http://schemas.microsoft.com/office/powerpoint/2010/main" val="1440664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Inhaltsplatzhalter 2"/>
          <p:cNvSpPr>
            <a:spLocks noGrp="1"/>
          </p:cNvSpPr>
          <p:nvPr>
            <p:ph idx="1"/>
          </p:nvPr>
        </p:nvSpPr>
        <p:spPr bwMode="auto">
          <a:xfrm>
            <a:off x="787102" y="1587500"/>
            <a:ext cx="6953250" cy="4648200"/>
          </a:xfrm>
          <a:noFill/>
          <a:ln>
            <a:miter lim="800000"/>
            <a:headEnd/>
            <a:tailEnd/>
          </a:ln>
        </p:spPr>
        <p:txBody>
          <a:bodyPr vert="horz" wrap="square" tIns="45720" rIns="91440" bIns="45720" numCol="1" anchor="t" anchorCtr="0" compatLnSpc="1">
            <a:prstTxWarp prst="textNoShape">
              <a:avLst/>
            </a:prstTxWarp>
          </a:bodyPr>
          <a:lstStyle/>
          <a:p>
            <a:pPr eaLnBrk="1" hangingPunct="1">
              <a:buFont typeface="Wingdings" pitchFamily="2" charset="2"/>
              <a:buNone/>
            </a:pPr>
            <a:r>
              <a:rPr lang="de-CH" sz="2800" b="1" dirty="0" smtClean="0">
                <a:latin typeface="Arial" charset="0"/>
                <a:cs typeface="Arial" charset="0"/>
              </a:rPr>
              <a:t>Ralph Lehner</a:t>
            </a:r>
            <a:endParaRPr lang="de-CH" sz="2800" b="1" dirty="0" smtClean="0">
              <a:latin typeface="Arial" charset="0"/>
              <a:cs typeface="Arial" charset="0"/>
            </a:endParaRPr>
          </a:p>
          <a:p>
            <a:pPr eaLnBrk="1" hangingPunct="1">
              <a:buFont typeface="Wingdings" pitchFamily="2" charset="2"/>
              <a:buNone/>
            </a:pPr>
            <a:r>
              <a:rPr lang="de-CH" sz="1600" dirty="0" err="1" smtClean="0">
                <a:latin typeface="Arial" charset="0"/>
                <a:cs typeface="Arial" charset="0"/>
              </a:rPr>
              <a:t>Delegate</a:t>
            </a:r>
            <a:r>
              <a:rPr lang="de-CH" sz="1600" dirty="0" smtClean="0">
                <a:latin typeface="Arial" charset="0"/>
                <a:cs typeface="Arial" charset="0"/>
              </a:rPr>
              <a:t> SGBA</a:t>
            </a:r>
          </a:p>
          <a:p>
            <a:pPr marL="0" indent="0" eaLnBrk="1" hangingPunct="1">
              <a:buFont typeface="Wingdings" pitchFamily="2" charset="2"/>
              <a:buNone/>
            </a:pPr>
            <a:r>
              <a:rPr lang="de-CH" sz="1600" dirty="0" smtClean="0">
                <a:latin typeface="Arial" charset="0"/>
                <a:cs typeface="Arial" charset="0"/>
              </a:rPr>
              <a:t>Projektleiter Standortförderung</a:t>
            </a:r>
          </a:p>
          <a:p>
            <a:pPr marL="0" indent="0" eaLnBrk="1" hangingPunct="1">
              <a:buFont typeface="Wingdings" pitchFamily="2" charset="2"/>
              <a:buNone/>
            </a:pPr>
            <a:r>
              <a:rPr lang="de-CH" sz="1600" dirty="0" smtClean="0">
                <a:latin typeface="Arial" charset="0"/>
                <a:cs typeface="Arial" charset="0"/>
              </a:rPr>
              <a:t>Amt </a:t>
            </a:r>
            <a:r>
              <a:rPr lang="de-CH" sz="1600" dirty="0" smtClean="0">
                <a:latin typeface="Arial" charset="0"/>
                <a:cs typeface="Arial" charset="0"/>
              </a:rPr>
              <a:t>für Wirtschaft und Arbeit</a:t>
            </a:r>
            <a:br>
              <a:rPr lang="de-CH" sz="1600" dirty="0" smtClean="0">
                <a:latin typeface="Arial" charset="0"/>
                <a:cs typeface="Arial" charset="0"/>
              </a:rPr>
            </a:br>
            <a:r>
              <a:rPr lang="de-CH" sz="1600" dirty="0" smtClean="0">
                <a:latin typeface="Arial" charset="0"/>
                <a:cs typeface="Arial" charset="0"/>
              </a:rPr>
              <a:t>Kanton Appenzell Ausserrhoden</a:t>
            </a:r>
          </a:p>
          <a:p>
            <a:pPr eaLnBrk="1" hangingPunct="1">
              <a:buFont typeface="Wingdings" pitchFamily="2" charset="2"/>
              <a:buNone/>
            </a:pPr>
            <a:endParaRPr lang="de-CH" sz="1600" dirty="0" smtClean="0">
              <a:latin typeface="Arial" charset="0"/>
              <a:cs typeface="Arial" charset="0"/>
            </a:endParaRPr>
          </a:p>
          <a:p>
            <a:pPr eaLnBrk="1" hangingPunct="1">
              <a:buFont typeface="Wingdings" pitchFamily="2" charset="2"/>
              <a:buNone/>
            </a:pPr>
            <a:r>
              <a:rPr lang="de-CH" sz="1600" b="1" dirty="0" err="1">
                <a:latin typeface="Arial" charset="0"/>
                <a:cs typeface="Arial" charset="0"/>
              </a:rPr>
              <a:t>St.GallenBodenseeArea</a:t>
            </a:r>
            <a:endParaRPr lang="de-CH" sz="1600" b="1" dirty="0">
              <a:latin typeface="Arial" charset="0"/>
              <a:cs typeface="Arial" charset="0"/>
            </a:endParaRPr>
          </a:p>
          <a:p>
            <a:pPr eaLnBrk="1" hangingPunct="1">
              <a:buFont typeface="Wingdings" pitchFamily="2" charset="2"/>
              <a:buNone/>
            </a:pPr>
            <a:r>
              <a:rPr lang="de-CH" sz="1600" dirty="0">
                <a:latin typeface="Arial" charset="0"/>
                <a:cs typeface="Arial" charset="0"/>
              </a:rPr>
              <a:t>Regierungsgebäude</a:t>
            </a:r>
          </a:p>
          <a:p>
            <a:pPr eaLnBrk="1" hangingPunct="1">
              <a:buFont typeface="Wingdings" pitchFamily="2" charset="2"/>
              <a:buNone/>
            </a:pPr>
            <a:r>
              <a:rPr lang="de-CH" sz="1600" dirty="0">
                <a:latin typeface="Arial" charset="0"/>
                <a:cs typeface="Arial" charset="0"/>
              </a:rPr>
              <a:t>CH-9102 Herisau </a:t>
            </a:r>
            <a:endParaRPr lang="de-CH" sz="1600" dirty="0" smtClean="0">
              <a:latin typeface="Arial" charset="0"/>
              <a:cs typeface="Arial" charset="0"/>
            </a:endParaRPr>
          </a:p>
          <a:p>
            <a:pPr eaLnBrk="1" hangingPunct="1">
              <a:buFont typeface="Wingdings" pitchFamily="2" charset="2"/>
              <a:buNone/>
            </a:pPr>
            <a:r>
              <a:rPr lang="de-CH" sz="1600" dirty="0" smtClean="0">
                <a:latin typeface="Arial" charset="0"/>
                <a:cs typeface="Arial" charset="0"/>
              </a:rPr>
              <a:t>Tel</a:t>
            </a:r>
            <a:r>
              <a:rPr lang="de-CH" sz="1600" dirty="0">
                <a:latin typeface="Arial" charset="0"/>
                <a:cs typeface="Arial" charset="0"/>
              </a:rPr>
              <a:t>: +41 71 353 64 </a:t>
            </a:r>
            <a:r>
              <a:rPr lang="de-CH" sz="1600" dirty="0" smtClean="0">
                <a:latin typeface="Arial" charset="0"/>
                <a:cs typeface="Arial" charset="0"/>
              </a:rPr>
              <a:t>43</a:t>
            </a:r>
            <a:endParaRPr lang="de-CH" sz="1600" dirty="0">
              <a:latin typeface="Arial" charset="0"/>
              <a:cs typeface="Arial" charset="0"/>
            </a:endParaRPr>
          </a:p>
          <a:p>
            <a:pPr eaLnBrk="1" hangingPunct="1">
              <a:buFont typeface="Wingdings" pitchFamily="2" charset="2"/>
              <a:buNone/>
            </a:pPr>
            <a:r>
              <a:rPr lang="de-CH" sz="1600" dirty="0" smtClean="0">
                <a:latin typeface="Arial" charset="0"/>
                <a:cs typeface="Arial" charset="0"/>
                <a:hlinkClick r:id="rId3"/>
              </a:rPr>
              <a:t>ralph.lehner@ar.ch</a:t>
            </a:r>
            <a:r>
              <a:rPr lang="de-CH" sz="1600" dirty="0" smtClean="0">
                <a:latin typeface="Arial" charset="0"/>
                <a:cs typeface="Arial" charset="0"/>
              </a:rPr>
              <a:t> </a:t>
            </a:r>
            <a:endParaRPr lang="de-CH" sz="1600" dirty="0">
              <a:latin typeface="Arial" charset="0"/>
              <a:cs typeface="Arial" charset="0"/>
            </a:endParaRPr>
          </a:p>
          <a:p>
            <a:pPr eaLnBrk="1" hangingPunct="1">
              <a:buFont typeface="Wingdings" pitchFamily="2" charset="2"/>
              <a:buNone/>
            </a:pPr>
            <a:r>
              <a:rPr lang="de-CH" sz="1600" dirty="0">
                <a:latin typeface="Arial" charset="0"/>
                <a:cs typeface="Arial" charset="0"/>
                <a:hlinkClick r:id="rId4"/>
              </a:rPr>
              <a:t>www.sgba.ch</a:t>
            </a:r>
            <a:endParaRPr lang="de-CH" sz="1600" dirty="0">
              <a:latin typeface="Arial" charset="0"/>
              <a:cs typeface="Arial" charset="0"/>
            </a:endParaRPr>
          </a:p>
          <a:p>
            <a:pPr eaLnBrk="1" hangingPunct="1">
              <a:buFont typeface="Wingdings" pitchFamily="2" charset="2"/>
              <a:buNone/>
            </a:pPr>
            <a:endParaRPr lang="de-CH" sz="1800" dirty="0">
              <a:latin typeface="Arial" charset="0"/>
              <a:cs typeface="Arial" charset="0"/>
            </a:endParaRPr>
          </a:p>
          <a:p>
            <a:pPr eaLnBrk="1" hangingPunct="1">
              <a:buFont typeface="Wingdings" pitchFamily="2" charset="2"/>
              <a:buChar char="§"/>
            </a:pPr>
            <a:endParaRPr lang="de-CH" sz="1800" dirty="0" smtClean="0">
              <a:latin typeface="Arial" charset="0"/>
              <a:cs typeface="Arial" charset="0"/>
            </a:endParaRPr>
          </a:p>
        </p:txBody>
      </p:sp>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3</a:t>
            </a:fld>
            <a:endParaRPr lang="de-DE" dirty="0"/>
          </a:p>
        </p:txBody>
      </p:sp>
      <p:sp>
        <p:nvSpPr>
          <p:cNvPr id="7" name="Titel 2"/>
          <p:cNvSpPr txBox="1">
            <a:spLocks/>
          </p:cNvSpPr>
          <p:nvPr/>
        </p:nvSpPr>
        <p:spPr bwMode="auto">
          <a:xfrm>
            <a:off x="323528" y="44624"/>
            <a:ext cx="7128792"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err="1" smtClean="0">
                <a:latin typeface="Arial" charset="0"/>
                <a:cs typeface="Arial" charset="0"/>
              </a:rPr>
              <a:t>St.GallenBodenseeArea</a:t>
            </a:r>
            <a:r>
              <a:rPr lang="de-CH" altLang="de-DE" b="1" dirty="0" smtClean="0">
                <a:latin typeface="Arial" charset="0"/>
                <a:cs typeface="Arial" charset="0"/>
              </a:rPr>
              <a:t/>
            </a:r>
            <a:br>
              <a:rPr lang="de-CH" altLang="de-DE" b="1" dirty="0" smtClean="0">
                <a:latin typeface="Arial" charset="0"/>
                <a:cs typeface="Arial" charset="0"/>
              </a:rPr>
            </a:br>
            <a:r>
              <a:rPr lang="de-CH" altLang="de-DE" sz="2400" dirty="0" smtClean="0">
                <a:latin typeface="Arial" charset="0"/>
                <a:cs typeface="Arial" charset="0"/>
              </a:rPr>
              <a:t>Ihr Kontakt</a:t>
            </a:r>
            <a:endParaRPr lang="de-CH" sz="2400" dirty="0" smtClean="0">
              <a:latin typeface="Arial" charset="0"/>
              <a:cs typeface="Arial" charset="0"/>
            </a:endParaRPr>
          </a:p>
        </p:txBody>
      </p:sp>
      <p:pic>
        <p:nvPicPr>
          <p:cNvPr id="6" name="Picture 2" descr="\\arshefs56\homefolder$\ralph.lehner\Documents\Pictures\Portrait Ralph Lehner 2013 Hochform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3647" y="1552844"/>
            <a:ext cx="2557903" cy="295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136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el 1"/>
          <p:cNvSpPr>
            <a:spLocks noGrp="1"/>
          </p:cNvSpPr>
          <p:nvPr>
            <p:ph type="title" idx="4294967295"/>
          </p:nvPr>
        </p:nvSpPr>
        <p:spPr bwMode="auto">
          <a:xfrm>
            <a:off x="323528" y="44624"/>
            <a:ext cx="7086724" cy="1224136"/>
          </a:xfrm>
          <a:prstGeom prst="rect">
            <a:avLst/>
          </a:prstGeom>
          <a:noFill/>
          <a:ln>
            <a:miter lim="800000"/>
            <a:headEnd/>
            <a:tailEnd/>
          </a:ln>
        </p:spPr>
        <p:txBody>
          <a:bodyPr anchor="ctr" anchorCtr="0"/>
          <a:lstStyle/>
          <a:p>
            <a:pPr algn="l" eaLnBrk="1" hangingPunct="1"/>
            <a:r>
              <a:rPr lang="de-CH" sz="2800" b="1" dirty="0" err="1" smtClean="0">
                <a:solidFill>
                  <a:srgbClr val="2D3C41"/>
                </a:solidFill>
                <a:latin typeface="Arial" charset="0"/>
                <a:cs typeface="Arial" charset="0"/>
              </a:rPr>
              <a:t>St.GallenBodenseeArea</a:t>
            </a:r>
            <a:r>
              <a:rPr lang="de-CH" sz="2800" dirty="0" smtClean="0">
                <a:solidFill>
                  <a:srgbClr val="2D3C41"/>
                </a:solidFill>
                <a:latin typeface="Arial" charset="0"/>
                <a:cs typeface="Arial" charset="0"/>
              </a:rPr>
              <a:t/>
            </a:r>
            <a:br>
              <a:rPr lang="de-CH" sz="2800" dirty="0" smtClean="0">
                <a:solidFill>
                  <a:srgbClr val="2D3C41"/>
                </a:solidFill>
                <a:latin typeface="Arial" charset="0"/>
                <a:cs typeface="Arial" charset="0"/>
              </a:rPr>
            </a:br>
            <a:r>
              <a:rPr lang="de-CH" sz="2400" dirty="0" smtClean="0">
                <a:solidFill>
                  <a:srgbClr val="2D3C41"/>
                </a:solidFill>
                <a:latin typeface="Arial" charset="0"/>
                <a:cs typeface="Arial" charset="0"/>
              </a:rPr>
              <a:t>Besteuerung von natürlichen Personen</a:t>
            </a:r>
          </a:p>
        </p:txBody>
      </p:sp>
      <p:sp>
        <p:nvSpPr>
          <p:cNvPr id="278530" name="Inhaltsplatzhalter 3"/>
          <p:cNvSpPr>
            <a:spLocks noGrp="1"/>
          </p:cNvSpPr>
          <p:nvPr>
            <p:ph idx="4294967295"/>
          </p:nvPr>
        </p:nvSpPr>
        <p:spPr bwMode="auto">
          <a:xfrm>
            <a:off x="611560" y="1628800"/>
            <a:ext cx="7920880" cy="4648200"/>
          </a:xfrm>
          <a:prstGeom prst="rect">
            <a:avLst/>
          </a:prstGeom>
          <a:noFill/>
          <a:ln>
            <a:miter lim="800000"/>
            <a:headEnd/>
            <a:tailEnd/>
          </a:ln>
        </p:spPr>
        <p:txBody>
          <a:bodyPr lIns="0"/>
          <a:lstStyle/>
          <a:p>
            <a:pPr marL="342000" indent="-342000" eaLnBrk="1" hangingPunct="1">
              <a:spcBef>
                <a:spcPts val="1200"/>
              </a:spcBef>
              <a:buFont typeface="Wingdings" pitchFamily="2" charset="2"/>
              <a:buChar char="§"/>
            </a:pPr>
            <a:r>
              <a:rPr lang="de-CH" sz="1600" dirty="0" smtClean="0">
                <a:solidFill>
                  <a:schemeClr val="bg1"/>
                </a:solidFill>
                <a:cs typeface="Arial" charset="0"/>
              </a:rPr>
              <a:t>Besteuerung auf Bundes-/Kantons- und Gemeindeebene</a:t>
            </a:r>
          </a:p>
          <a:p>
            <a:pPr marL="342000" indent="-342000" eaLnBrk="1" hangingPunct="1">
              <a:spcBef>
                <a:spcPts val="1200"/>
              </a:spcBef>
              <a:buFont typeface="Wingdings" pitchFamily="2" charset="2"/>
              <a:buChar char="§"/>
            </a:pPr>
            <a:r>
              <a:rPr lang="de-CH" sz="1600" dirty="0" smtClean="0">
                <a:solidFill>
                  <a:schemeClr val="bg1"/>
                </a:solidFill>
                <a:cs typeface="Arial" charset="0"/>
              </a:rPr>
              <a:t>Steuersätze unterscheiden sich von Gemeinde zu Gemeinde</a:t>
            </a:r>
          </a:p>
          <a:p>
            <a:pPr marL="342000" indent="-342000" eaLnBrk="1" hangingPunct="1">
              <a:spcBef>
                <a:spcPts val="1200"/>
              </a:spcBef>
              <a:buFont typeface="Wingdings" pitchFamily="2" charset="2"/>
              <a:buChar char="§"/>
            </a:pPr>
            <a:r>
              <a:rPr lang="de-CH" sz="1600" dirty="0" smtClean="0">
                <a:solidFill>
                  <a:schemeClr val="bg1"/>
                </a:solidFill>
                <a:cs typeface="Arial" charset="0"/>
              </a:rPr>
              <a:t>Steuererklärung wird jährlich selbst erstellt (Selbstdeklaration)</a:t>
            </a:r>
          </a:p>
          <a:p>
            <a:pPr marL="342000" indent="-342000" eaLnBrk="1" hangingPunct="1">
              <a:spcBef>
                <a:spcPts val="1200"/>
              </a:spcBef>
              <a:buFont typeface="Wingdings" pitchFamily="2" charset="2"/>
              <a:buChar char="§"/>
            </a:pPr>
            <a:r>
              <a:rPr lang="de-CH" sz="1600" dirty="0" smtClean="0">
                <a:solidFill>
                  <a:schemeClr val="bg1"/>
                </a:solidFill>
                <a:cs typeface="Arial" charset="0"/>
              </a:rPr>
              <a:t>Kapitalgewinne auf Privatvermögen sind steuerfrei </a:t>
            </a:r>
          </a:p>
          <a:p>
            <a:pPr marL="342000" indent="-342000" eaLnBrk="1" hangingPunct="1">
              <a:spcBef>
                <a:spcPts val="1200"/>
              </a:spcBef>
              <a:buFont typeface="Wingdings" pitchFamily="2" charset="2"/>
              <a:buChar char="§"/>
            </a:pPr>
            <a:r>
              <a:rPr lang="de-CH" sz="1600" dirty="0" smtClean="0">
                <a:solidFill>
                  <a:schemeClr val="bg1"/>
                </a:solidFill>
                <a:cs typeface="Arial" charset="0"/>
              </a:rPr>
              <a:t>Keine Erbschaft- oder Schenkungsteuer für Ehegatten und Nachkommen in direkter Linie</a:t>
            </a:r>
          </a:p>
          <a:p>
            <a:pPr marL="342000" indent="-342000" eaLnBrk="1" hangingPunct="1">
              <a:spcBef>
                <a:spcPts val="1200"/>
              </a:spcBef>
              <a:buFont typeface="Wingdings" pitchFamily="2" charset="2"/>
              <a:buChar char="§"/>
            </a:pPr>
            <a:r>
              <a:rPr lang="de-CH" sz="1600" dirty="0" smtClean="0">
                <a:solidFill>
                  <a:schemeClr val="bg1"/>
                </a:solidFill>
                <a:cs typeface="Arial" charset="0"/>
              </a:rPr>
              <a:t>Lösungen für </a:t>
            </a:r>
            <a:r>
              <a:rPr lang="de-CH" sz="1600" dirty="0" err="1" smtClean="0">
                <a:solidFill>
                  <a:schemeClr val="bg1"/>
                </a:solidFill>
                <a:cs typeface="Arial" charset="0"/>
              </a:rPr>
              <a:t>Expatriats</a:t>
            </a:r>
            <a:r>
              <a:rPr lang="de-CH" sz="1600" dirty="0" smtClean="0">
                <a:solidFill>
                  <a:schemeClr val="bg1"/>
                </a:solidFill>
                <a:cs typeface="Arial" charset="0"/>
              </a:rPr>
              <a:t> (ausländische Führungskräfte/Spezialisten, die für max. 5 Jahre in die Schweiz entsandt werden [befristeter Vertrag]):</a:t>
            </a:r>
          </a:p>
          <a:p>
            <a:pPr marL="742050" lvl="1" indent="-342000" eaLnBrk="1" hangingPunct="1">
              <a:spcBef>
                <a:spcPts val="1200"/>
              </a:spcBef>
              <a:buFont typeface="Wingdings" pitchFamily="2" charset="2"/>
              <a:buChar char="§"/>
            </a:pPr>
            <a:r>
              <a:rPr lang="de-CH" sz="1200" dirty="0" smtClean="0">
                <a:solidFill>
                  <a:schemeClr val="bg1"/>
                </a:solidFill>
                <a:cs typeface="Arial" charset="0"/>
              </a:rPr>
              <a:t>Abzug Umzugskosten oder Reisekosten</a:t>
            </a:r>
          </a:p>
          <a:p>
            <a:pPr marL="742050" lvl="1" indent="-342000" eaLnBrk="1" hangingPunct="1">
              <a:spcBef>
                <a:spcPts val="1200"/>
              </a:spcBef>
              <a:buFont typeface="Wingdings" pitchFamily="2" charset="2"/>
              <a:buChar char="§"/>
            </a:pPr>
            <a:r>
              <a:rPr lang="de-CH" sz="1200" dirty="0" smtClean="0">
                <a:solidFill>
                  <a:schemeClr val="bg1"/>
                </a:solidFill>
                <a:cs typeface="Arial" charset="0"/>
              </a:rPr>
              <a:t>Unterkunftskosten in der Schweiz, wenn Wohnung im Ausland bestehen bleibt</a:t>
            </a:r>
          </a:p>
          <a:p>
            <a:pPr marL="742050" lvl="1" indent="-342000" eaLnBrk="1" hangingPunct="1">
              <a:spcBef>
                <a:spcPts val="1200"/>
              </a:spcBef>
              <a:buFont typeface="Wingdings" pitchFamily="2" charset="2"/>
              <a:buChar char="§"/>
            </a:pPr>
            <a:r>
              <a:rPr lang="de-CH" sz="1200" dirty="0" smtClean="0">
                <a:solidFill>
                  <a:schemeClr val="bg1"/>
                </a:solidFill>
                <a:cs typeface="Arial" charset="0"/>
              </a:rPr>
              <a:t>Unterrichtskosten für schulpflichtige Kinder</a:t>
            </a:r>
            <a:r>
              <a:rPr lang="de-CH" sz="1200" dirty="0">
                <a:solidFill>
                  <a:schemeClr val="bg1"/>
                </a:solidFill>
                <a:cs typeface="Arial" charset="0"/>
              </a:rPr>
              <a:t> </a:t>
            </a:r>
            <a:r>
              <a:rPr lang="de-CH" sz="1200" dirty="0" smtClean="0">
                <a:solidFill>
                  <a:schemeClr val="bg1"/>
                </a:solidFill>
                <a:cs typeface="Arial" charset="0"/>
              </a:rPr>
              <a:t>(Privatschule)</a:t>
            </a:r>
          </a:p>
          <a:p>
            <a:pPr marL="742050" lvl="1" indent="-342000" eaLnBrk="1" hangingPunct="1">
              <a:spcBef>
                <a:spcPts val="1200"/>
              </a:spcBef>
              <a:buFont typeface="Wingdings" pitchFamily="2" charset="2"/>
              <a:buChar char="§"/>
            </a:pPr>
            <a:endParaRPr lang="de-CH" sz="1200" dirty="0" smtClean="0">
              <a:solidFill>
                <a:schemeClr val="bg1"/>
              </a:solidFill>
              <a:cs typeface="Arial" charset="0"/>
            </a:endParaRPr>
          </a:p>
        </p:txBody>
      </p:sp>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30</a:t>
            </a:fld>
            <a:endParaRPr lang="de-DE" dirty="0"/>
          </a:p>
        </p:txBody>
      </p:sp>
    </p:spTree>
    <p:extLst>
      <p:ext uri="{BB962C8B-B14F-4D97-AF65-F5344CB8AC3E}">
        <p14:creationId xmlns:p14="http://schemas.microsoft.com/office/powerpoint/2010/main" val="3999812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el 1"/>
          <p:cNvSpPr>
            <a:spLocks noGrp="1"/>
          </p:cNvSpPr>
          <p:nvPr>
            <p:ph type="title" idx="4294967295"/>
          </p:nvPr>
        </p:nvSpPr>
        <p:spPr bwMode="auto">
          <a:xfrm>
            <a:off x="339724" y="0"/>
            <a:ext cx="7256611" cy="12687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p>
            <a:pPr algn="l" eaLnBrk="1" hangingPunct="1"/>
            <a:r>
              <a:rPr lang="de-CH" sz="2800" b="1" dirty="0" smtClean="0">
                <a:solidFill>
                  <a:srgbClr val="2D3C41"/>
                </a:solidFill>
                <a:latin typeface="Arial" charset="0"/>
                <a:cs typeface="Arial" charset="0"/>
              </a:rPr>
              <a:t>Privatpersonen: Verfügbares Einkommen</a:t>
            </a:r>
            <a:r>
              <a:rPr lang="de-CH" sz="2800" dirty="0" smtClean="0">
                <a:solidFill>
                  <a:srgbClr val="2D3C41"/>
                </a:solidFill>
                <a:latin typeface="Arial" charset="0"/>
                <a:cs typeface="Arial" charset="0"/>
              </a:rPr>
              <a:t/>
            </a:r>
            <a:br>
              <a:rPr lang="de-CH" sz="2800" dirty="0" smtClean="0">
                <a:solidFill>
                  <a:srgbClr val="2D3C41"/>
                </a:solidFill>
                <a:latin typeface="Arial" charset="0"/>
                <a:cs typeface="Arial" charset="0"/>
              </a:rPr>
            </a:br>
            <a:r>
              <a:rPr lang="de-CH" sz="2400" dirty="0" smtClean="0">
                <a:solidFill>
                  <a:srgbClr val="2D3C41"/>
                </a:solidFill>
                <a:latin typeface="Arial" charset="0"/>
                <a:cs typeface="Arial" charset="0"/>
              </a:rPr>
              <a:t>Nationaler Vergleich</a:t>
            </a:r>
          </a:p>
        </p:txBody>
      </p:sp>
      <p:graphicFrame>
        <p:nvGraphicFramePr>
          <p:cNvPr id="4" name="Diagramm 3"/>
          <p:cNvGraphicFramePr>
            <a:graphicFrameLocks noGrp="1"/>
          </p:cNvGraphicFramePr>
          <p:nvPr>
            <p:extLst>
              <p:ext uri="{D42A27DB-BD31-4B8C-83A1-F6EECF244321}">
                <p14:modId xmlns:p14="http://schemas.microsoft.com/office/powerpoint/2010/main" val="3954607344"/>
              </p:ext>
            </p:extLst>
          </p:nvPr>
        </p:nvGraphicFramePr>
        <p:xfrm>
          <a:off x="519112" y="1552575"/>
          <a:ext cx="8105776" cy="4476750"/>
        </p:xfrm>
        <a:graphic>
          <a:graphicData uri="http://schemas.openxmlformats.org/drawingml/2006/chart">
            <c:chart xmlns:c="http://schemas.openxmlformats.org/drawingml/2006/chart" xmlns:r="http://schemas.openxmlformats.org/officeDocument/2006/relationships" r:id="rId3"/>
          </a:graphicData>
        </a:graphic>
      </p:graphicFrame>
      <p:sp>
        <p:nvSpPr>
          <p:cNvPr id="55302" name="Textplatzhalter 6"/>
          <p:cNvSpPr txBox="1">
            <a:spLocks/>
          </p:cNvSpPr>
          <p:nvPr/>
        </p:nvSpPr>
        <p:spPr bwMode="auto">
          <a:xfrm>
            <a:off x="251520" y="6334125"/>
            <a:ext cx="61595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de-CH" sz="1000" dirty="0">
                <a:solidFill>
                  <a:srgbClr val="2D3C41"/>
                </a:solidFill>
              </a:rPr>
              <a:t>Quelle: </a:t>
            </a:r>
            <a:r>
              <a:rPr lang="de-CH" sz="1000" dirty="0"/>
              <a:t>Credit Suisse </a:t>
            </a:r>
            <a:r>
              <a:rPr lang="de-CH" sz="1000" dirty="0" err="1"/>
              <a:t>Economic</a:t>
            </a:r>
            <a:r>
              <a:rPr lang="de-CH" sz="1000" dirty="0"/>
              <a:t> Research 2011, </a:t>
            </a:r>
            <a:r>
              <a:rPr lang="de-CH" sz="1000" dirty="0" smtClean="0"/>
              <a:t>synthetischer Indikator, </a:t>
            </a:r>
            <a:r>
              <a:rPr lang="de-CH" sz="1000" dirty="0"/>
              <a:t>CH = 0</a:t>
            </a:r>
          </a:p>
        </p:txBody>
      </p:sp>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31</a:t>
            </a:fld>
            <a:endParaRPr lang="de-DE" dirty="0"/>
          </a:p>
        </p:txBody>
      </p:sp>
    </p:spTree>
    <p:extLst>
      <p:ext uri="{BB962C8B-B14F-4D97-AF65-F5344CB8AC3E}">
        <p14:creationId xmlns:p14="http://schemas.microsoft.com/office/powerpoint/2010/main" val="2194601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4" t="9343" r="61722" b="15021"/>
          <a:stretch/>
        </p:blipFill>
        <p:spPr bwMode="auto">
          <a:xfrm>
            <a:off x="2195736" y="1412776"/>
            <a:ext cx="432278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346248" y="6309900"/>
            <a:ext cx="7606354" cy="246221"/>
          </a:xfrm>
          <a:prstGeom prst="rect">
            <a:avLst/>
          </a:prstGeom>
        </p:spPr>
        <p:txBody>
          <a:bodyPr wrap="square">
            <a:spAutoFit/>
          </a:bodyPr>
          <a:lstStyle/>
          <a:p>
            <a:r>
              <a:rPr lang="de-CH" sz="1000" dirty="0" smtClean="0">
                <a:solidFill>
                  <a:srgbClr val="2D3C41"/>
                </a:solidFill>
              </a:rPr>
              <a:t>Quelle: http</a:t>
            </a:r>
            <a:r>
              <a:rPr lang="de-CH" sz="1000" dirty="0">
                <a:solidFill>
                  <a:srgbClr val="2D3C41"/>
                </a:solidFill>
              </a:rPr>
              <a:t>://kurier.at/wirtschaft/finanzen/tax-freedom-day-2014-ab-heute-arbeiten-wir-nicht-mehr-fuer-die-staatskasse/79.832.135</a:t>
            </a:r>
          </a:p>
        </p:txBody>
      </p:sp>
      <p:sp>
        <p:nvSpPr>
          <p:cNvPr id="7" name="Foliennummernplatzhalter 6"/>
          <p:cNvSpPr>
            <a:spLocks noGrp="1"/>
          </p:cNvSpPr>
          <p:nvPr>
            <p:ph type="sldNum" sz="quarter" idx="10"/>
          </p:nvPr>
        </p:nvSpPr>
        <p:spPr/>
        <p:txBody>
          <a:bodyPr/>
          <a:lstStyle/>
          <a:p>
            <a:pPr>
              <a:defRPr/>
            </a:pPr>
            <a:fld id="{0252F0A6-C4DE-4BCD-8583-9A1DDC773B8A}" type="slidenum">
              <a:rPr lang="de-DE" altLang="de-DE" smtClean="0"/>
              <a:pPr>
                <a:defRPr/>
              </a:pPr>
              <a:t>32</a:t>
            </a:fld>
            <a:endParaRPr lang="de-DE" altLang="de-DE"/>
          </a:p>
        </p:txBody>
      </p:sp>
      <p:sp>
        <p:nvSpPr>
          <p:cNvPr id="6" name="Titel 1"/>
          <p:cNvSpPr txBox="1">
            <a:spLocks/>
          </p:cNvSpPr>
          <p:nvPr/>
        </p:nvSpPr>
        <p:spPr bwMode="auto">
          <a:xfrm>
            <a:off x="339724" y="0"/>
            <a:ext cx="7256611" cy="12687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lgn="ctr" defTabSz="457200" rtl="0" eaLnBrk="0" fontAlgn="base" hangingPunct="0">
              <a:spcBef>
                <a:spcPct val="0"/>
              </a:spcBef>
              <a:spcAft>
                <a:spcPct val="0"/>
              </a:spcAft>
              <a:defRPr sz="4400" kern="1200">
                <a:solidFill>
                  <a:schemeClr val="tx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pPr algn="l" eaLnBrk="1" hangingPunct="1"/>
            <a:r>
              <a:rPr lang="de-CH" sz="2800" b="1" dirty="0" smtClean="0">
                <a:solidFill>
                  <a:srgbClr val="2D3C41"/>
                </a:solidFill>
                <a:latin typeface="Arial" charset="0"/>
                <a:cs typeface="Arial" charset="0"/>
              </a:rPr>
              <a:t>Privatpersonen: Verfügbares Einkommen</a:t>
            </a:r>
            <a:r>
              <a:rPr lang="de-CH" sz="2800" dirty="0" smtClean="0">
                <a:solidFill>
                  <a:srgbClr val="2D3C41"/>
                </a:solidFill>
                <a:latin typeface="Arial" charset="0"/>
                <a:cs typeface="Arial" charset="0"/>
              </a:rPr>
              <a:t/>
            </a:r>
            <a:br>
              <a:rPr lang="de-CH" sz="2800" dirty="0" smtClean="0">
                <a:solidFill>
                  <a:srgbClr val="2D3C41"/>
                </a:solidFill>
                <a:latin typeface="Arial" charset="0"/>
                <a:cs typeface="Arial" charset="0"/>
              </a:rPr>
            </a:br>
            <a:r>
              <a:rPr lang="de-CH" sz="2400" dirty="0" smtClean="0">
                <a:solidFill>
                  <a:srgbClr val="2D3C41"/>
                </a:solidFill>
                <a:latin typeface="Arial" charset="0"/>
                <a:cs typeface="Arial" charset="0"/>
              </a:rPr>
              <a:t>Internationaler Vergleich</a:t>
            </a:r>
          </a:p>
        </p:txBody>
      </p:sp>
    </p:spTree>
    <p:extLst>
      <p:ext uri="{BB962C8B-B14F-4D97-AF65-F5344CB8AC3E}">
        <p14:creationId xmlns:p14="http://schemas.microsoft.com/office/powerpoint/2010/main" val="2481890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9" name="Inhaltsplatzhalter 3" descr="TT_Frau_imBad (2).jpg"/>
          <p:cNvPicPr preferRelativeResize="0">
            <a:picLocks/>
          </p:cNvPicPr>
          <p:nvPr/>
        </p:nvPicPr>
        <p:blipFill>
          <a:blip r:embed="rId3"/>
          <a:srcRect/>
          <a:stretch>
            <a:fillRect/>
          </a:stretch>
        </p:blipFill>
        <p:spPr bwMode="auto">
          <a:xfrm>
            <a:off x="1619672" y="1429544"/>
            <a:ext cx="7044457" cy="4807768"/>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831" y="3331193"/>
            <a:ext cx="24511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Grafik 11" descr="Schloss Oberberg.jpg"/>
          <p:cNvPicPr>
            <a:picLocks noChangeAspect="1"/>
          </p:cNvPicPr>
          <p:nvPr/>
        </p:nvPicPr>
        <p:blipFill>
          <a:blip r:embed="rId5"/>
          <a:srcRect r="21523"/>
          <a:stretch>
            <a:fillRect/>
          </a:stretch>
        </p:blipFill>
        <p:spPr bwMode="auto">
          <a:xfrm>
            <a:off x="6383632" y="1429544"/>
            <a:ext cx="2280497" cy="1931094"/>
          </a:xfrm>
          <a:prstGeom prst="rect">
            <a:avLst/>
          </a:prstGeom>
          <a:noFill/>
          <a:ln w="9525">
            <a:noFill/>
            <a:miter lim="800000"/>
            <a:headEnd/>
            <a:tailEnd/>
          </a:ln>
        </p:spPr>
      </p:pic>
      <p:sp>
        <p:nvSpPr>
          <p:cNvPr id="372740" name="Textfeld 9"/>
          <p:cNvSpPr txBox="1">
            <a:spLocks noChangeArrowheads="1"/>
          </p:cNvSpPr>
          <p:nvPr/>
        </p:nvSpPr>
        <p:spPr bwMode="auto">
          <a:xfrm>
            <a:off x="6804248" y="5979476"/>
            <a:ext cx="1822450" cy="230187"/>
          </a:xfrm>
          <a:prstGeom prst="rect">
            <a:avLst/>
          </a:prstGeom>
          <a:noFill/>
          <a:ln w="9525">
            <a:noFill/>
            <a:miter lim="800000"/>
            <a:headEnd/>
            <a:tailEnd/>
          </a:ln>
        </p:spPr>
        <p:txBody>
          <a:bodyPr>
            <a:spAutoFit/>
          </a:bodyPr>
          <a:lstStyle/>
          <a:p>
            <a:pPr fontAlgn="base">
              <a:spcBef>
                <a:spcPct val="0"/>
              </a:spcBef>
              <a:spcAft>
                <a:spcPct val="0"/>
              </a:spcAft>
            </a:pPr>
            <a:r>
              <a:rPr lang="de-CH" sz="900" dirty="0">
                <a:solidFill>
                  <a:srgbClr val="2D3C41"/>
                </a:solidFill>
              </a:rPr>
              <a:t>Grand Resort Bad </a:t>
            </a:r>
            <a:r>
              <a:rPr lang="de-CH" sz="900" dirty="0" err="1">
                <a:solidFill>
                  <a:srgbClr val="2D3C41"/>
                </a:solidFill>
              </a:rPr>
              <a:t>Ragaz</a:t>
            </a:r>
            <a:r>
              <a:rPr lang="de-CH" sz="900" dirty="0">
                <a:solidFill>
                  <a:srgbClr val="2D3C41"/>
                </a:solidFill>
              </a:rPr>
              <a:t> AG</a:t>
            </a:r>
          </a:p>
        </p:txBody>
      </p:sp>
      <p:pic>
        <p:nvPicPr>
          <p:cNvPr id="372742" name="Picture 17" descr="saentis-1"/>
          <p:cNvPicPr>
            <a:picLocks noChangeAspect="1" noChangeArrowheads="1"/>
          </p:cNvPicPr>
          <p:nvPr/>
        </p:nvPicPr>
        <p:blipFill>
          <a:blip r:embed="rId6"/>
          <a:srcRect/>
          <a:stretch>
            <a:fillRect/>
          </a:stretch>
        </p:blipFill>
        <p:spPr bwMode="auto">
          <a:xfrm>
            <a:off x="3105150" y="1429544"/>
            <a:ext cx="1951038" cy="1947862"/>
          </a:xfrm>
          <a:prstGeom prst="rect">
            <a:avLst/>
          </a:prstGeom>
          <a:noFill/>
          <a:ln w="9525">
            <a:noFill/>
            <a:miter lim="800000"/>
            <a:headEnd/>
            <a:tailEnd/>
          </a:ln>
        </p:spPr>
      </p:pic>
      <p:pic>
        <p:nvPicPr>
          <p:cNvPr id="372743" name="Picture 21" descr="saentisvomseeaussaentisbahn"/>
          <p:cNvPicPr>
            <a:picLocks noChangeAspect="1" noChangeArrowheads="1"/>
          </p:cNvPicPr>
          <p:nvPr/>
        </p:nvPicPr>
        <p:blipFill>
          <a:blip r:embed="rId7"/>
          <a:srcRect/>
          <a:stretch>
            <a:fillRect/>
          </a:stretch>
        </p:blipFill>
        <p:spPr bwMode="auto">
          <a:xfrm>
            <a:off x="499914" y="1412776"/>
            <a:ext cx="2628900" cy="1947862"/>
          </a:xfrm>
          <a:prstGeom prst="rect">
            <a:avLst/>
          </a:prstGeom>
          <a:noFill/>
          <a:ln w="9525">
            <a:noFill/>
            <a:miter lim="800000"/>
            <a:headEnd/>
            <a:tailEnd/>
          </a:ln>
        </p:spPr>
      </p:pic>
      <p:pic>
        <p:nvPicPr>
          <p:cNvPr id="372744" name="Picture 25" descr="Seealpsee - Messmer - Schäfler - Ebenalp #2 von Hans Huldi"/>
          <p:cNvPicPr>
            <a:picLocks noChangeAspect="1" noChangeArrowheads="1"/>
          </p:cNvPicPr>
          <p:nvPr/>
        </p:nvPicPr>
        <p:blipFill>
          <a:blip r:embed="rId8"/>
          <a:srcRect l="755" t="1134" r="755" b="1134"/>
          <a:stretch>
            <a:fillRect/>
          </a:stretch>
        </p:blipFill>
        <p:spPr bwMode="auto">
          <a:xfrm>
            <a:off x="476250" y="2964272"/>
            <a:ext cx="2625725" cy="1738312"/>
          </a:xfrm>
          <a:prstGeom prst="rect">
            <a:avLst/>
          </a:prstGeom>
          <a:noFill/>
          <a:ln w="9525">
            <a:noFill/>
            <a:miter lim="800000"/>
            <a:headEnd/>
            <a:tailEnd/>
          </a:ln>
        </p:spPr>
      </p:pic>
      <p:sp>
        <p:nvSpPr>
          <p:cNvPr id="372745" name="Textfeld 10"/>
          <p:cNvSpPr txBox="1">
            <a:spLocks noChangeArrowheads="1"/>
          </p:cNvSpPr>
          <p:nvPr/>
        </p:nvSpPr>
        <p:spPr bwMode="auto">
          <a:xfrm>
            <a:off x="595239" y="3056285"/>
            <a:ext cx="2392585" cy="246221"/>
          </a:xfrm>
          <a:prstGeom prst="rect">
            <a:avLst/>
          </a:prstGeom>
          <a:noFill/>
          <a:ln w="9525">
            <a:noFill/>
            <a:miter lim="800000"/>
            <a:headEnd/>
            <a:tailEnd/>
          </a:ln>
        </p:spPr>
        <p:txBody>
          <a:bodyPr wrap="square">
            <a:spAutoFit/>
          </a:bodyPr>
          <a:lstStyle/>
          <a:p>
            <a:pPr fontAlgn="base">
              <a:spcBef>
                <a:spcPct val="0"/>
              </a:spcBef>
              <a:spcAft>
                <a:spcPct val="0"/>
              </a:spcAft>
            </a:pPr>
            <a:r>
              <a:rPr lang="de-CH" sz="1000" b="1" dirty="0">
                <a:solidFill>
                  <a:srgbClr val="FFFFFF"/>
                </a:solidFill>
              </a:rPr>
              <a:t>Seealpsee</a:t>
            </a:r>
          </a:p>
        </p:txBody>
      </p:sp>
      <p:sp>
        <p:nvSpPr>
          <p:cNvPr id="372746" name="Textfeld 10"/>
          <p:cNvSpPr txBox="1">
            <a:spLocks noChangeArrowheads="1"/>
          </p:cNvSpPr>
          <p:nvPr/>
        </p:nvSpPr>
        <p:spPr bwMode="auto">
          <a:xfrm>
            <a:off x="595239" y="1480319"/>
            <a:ext cx="2533575" cy="246221"/>
          </a:xfrm>
          <a:prstGeom prst="rect">
            <a:avLst/>
          </a:prstGeom>
          <a:noFill/>
          <a:ln w="9525">
            <a:noFill/>
            <a:miter lim="800000"/>
            <a:headEnd/>
            <a:tailEnd/>
          </a:ln>
        </p:spPr>
        <p:txBody>
          <a:bodyPr wrap="square">
            <a:spAutoFit/>
          </a:bodyPr>
          <a:lstStyle/>
          <a:p>
            <a:pPr fontAlgn="base">
              <a:spcBef>
                <a:spcPct val="0"/>
              </a:spcBef>
              <a:spcAft>
                <a:spcPct val="0"/>
              </a:spcAft>
            </a:pPr>
            <a:r>
              <a:rPr lang="de-CH" sz="1000" b="1" dirty="0">
                <a:solidFill>
                  <a:srgbClr val="FFFFFF"/>
                </a:solidFill>
              </a:rPr>
              <a:t>Bodensee mit Säntis</a:t>
            </a:r>
          </a:p>
        </p:txBody>
      </p:sp>
      <p:sp>
        <p:nvSpPr>
          <p:cNvPr id="372747" name="Textfeld 10"/>
          <p:cNvSpPr txBox="1">
            <a:spLocks noChangeArrowheads="1"/>
          </p:cNvSpPr>
          <p:nvPr/>
        </p:nvSpPr>
        <p:spPr bwMode="auto">
          <a:xfrm>
            <a:off x="3275856" y="1489129"/>
            <a:ext cx="1247775" cy="246221"/>
          </a:xfrm>
          <a:prstGeom prst="rect">
            <a:avLst/>
          </a:prstGeom>
          <a:noFill/>
          <a:ln w="9525">
            <a:noFill/>
            <a:miter lim="800000"/>
            <a:headEnd/>
            <a:tailEnd/>
          </a:ln>
        </p:spPr>
        <p:txBody>
          <a:bodyPr>
            <a:spAutoFit/>
          </a:bodyPr>
          <a:lstStyle/>
          <a:p>
            <a:pPr fontAlgn="base">
              <a:spcBef>
                <a:spcPct val="0"/>
              </a:spcBef>
              <a:spcAft>
                <a:spcPct val="0"/>
              </a:spcAft>
            </a:pPr>
            <a:r>
              <a:rPr lang="de-CH" sz="1000" b="1" dirty="0" err="1">
                <a:solidFill>
                  <a:srgbClr val="FFFFFF"/>
                </a:solidFill>
              </a:rPr>
              <a:t>Alpstein</a:t>
            </a:r>
            <a:r>
              <a:rPr lang="de-CH" sz="1000" b="1" dirty="0">
                <a:solidFill>
                  <a:srgbClr val="FFFFFF"/>
                </a:solidFill>
              </a:rPr>
              <a:t> Gebirge</a:t>
            </a:r>
          </a:p>
        </p:txBody>
      </p:sp>
      <p:pic>
        <p:nvPicPr>
          <p:cNvPr id="372748" name="Picture 29" descr="Berlingen_1461_1462"/>
          <p:cNvPicPr>
            <a:picLocks noChangeAspect="1" noChangeArrowheads="1"/>
          </p:cNvPicPr>
          <p:nvPr/>
        </p:nvPicPr>
        <p:blipFill>
          <a:blip r:embed="rId9"/>
          <a:srcRect l="8589" r="8589"/>
          <a:stretch>
            <a:fillRect/>
          </a:stretch>
        </p:blipFill>
        <p:spPr bwMode="auto">
          <a:xfrm>
            <a:off x="5015408" y="1429544"/>
            <a:ext cx="2151062" cy="1947862"/>
          </a:xfrm>
          <a:prstGeom prst="rect">
            <a:avLst/>
          </a:prstGeom>
          <a:noFill/>
          <a:ln w="9525">
            <a:noFill/>
            <a:miter lim="800000"/>
            <a:headEnd/>
            <a:tailEnd/>
          </a:ln>
        </p:spPr>
      </p:pic>
      <p:pic>
        <p:nvPicPr>
          <p:cNvPr id="372749" name="Picture 30" descr="Appenzell"/>
          <p:cNvPicPr>
            <a:picLocks noChangeAspect="1" noChangeArrowheads="1"/>
          </p:cNvPicPr>
          <p:nvPr/>
        </p:nvPicPr>
        <p:blipFill>
          <a:blip r:embed="rId10"/>
          <a:srcRect l="10866" r="5197"/>
          <a:stretch>
            <a:fillRect/>
          </a:stretch>
        </p:blipFill>
        <p:spPr bwMode="auto">
          <a:xfrm>
            <a:off x="473074" y="4433912"/>
            <a:ext cx="2632076" cy="1803400"/>
          </a:xfrm>
          <a:prstGeom prst="rect">
            <a:avLst/>
          </a:prstGeom>
          <a:noFill/>
          <a:ln w="9525">
            <a:noFill/>
            <a:miter lim="800000"/>
            <a:headEnd/>
            <a:tailEnd/>
          </a:ln>
        </p:spPr>
      </p:pic>
      <p:sp>
        <p:nvSpPr>
          <p:cNvPr id="372750" name="Textfeld 10"/>
          <p:cNvSpPr txBox="1">
            <a:spLocks noChangeArrowheads="1"/>
          </p:cNvSpPr>
          <p:nvPr/>
        </p:nvSpPr>
        <p:spPr bwMode="auto">
          <a:xfrm>
            <a:off x="5141900" y="1506750"/>
            <a:ext cx="1662348" cy="246221"/>
          </a:xfrm>
          <a:prstGeom prst="rect">
            <a:avLst/>
          </a:prstGeom>
          <a:noFill/>
          <a:ln w="9525">
            <a:noFill/>
            <a:miter lim="800000"/>
            <a:headEnd/>
            <a:tailEnd/>
          </a:ln>
        </p:spPr>
        <p:txBody>
          <a:bodyPr wrap="square">
            <a:spAutoFit/>
          </a:bodyPr>
          <a:lstStyle/>
          <a:p>
            <a:pPr fontAlgn="base">
              <a:spcBef>
                <a:spcPct val="0"/>
              </a:spcBef>
              <a:spcAft>
                <a:spcPct val="0"/>
              </a:spcAft>
            </a:pPr>
            <a:r>
              <a:rPr lang="de-CH" sz="1000" b="1" dirty="0">
                <a:solidFill>
                  <a:srgbClr val="FFFFFF"/>
                </a:solidFill>
              </a:rPr>
              <a:t>Thurgau</a:t>
            </a:r>
          </a:p>
        </p:txBody>
      </p:sp>
      <p:sp>
        <p:nvSpPr>
          <p:cNvPr id="372751" name="Textfeld 10"/>
          <p:cNvSpPr txBox="1">
            <a:spLocks noChangeArrowheads="1"/>
          </p:cNvSpPr>
          <p:nvPr/>
        </p:nvSpPr>
        <p:spPr bwMode="auto">
          <a:xfrm>
            <a:off x="0" y="6492875"/>
            <a:ext cx="952500" cy="230188"/>
          </a:xfrm>
          <a:prstGeom prst="rect">
            <a:avLst/>
          </a:prstGeom>
          <a:noFill/>
          <a:ln w="9525">
            <a:noFill/>
            <a:miter lim="800000"/>
            <a:headEnd/>
            <a:tailEnd/>
          </a:ln>
        </p:spPr>
        <p:txBody>
          <a:bodyPr>
            <a:spAutoFit/>
          </a:bodyPr>
          <a:lstStyle/>
          <a:p>
            <a:pPr fontAlgn="base">
              <a:spcBef>
                <a:spcPct val="0"/>
              </a:spcBef>
              <a:spcAft>
                <a:spcPct val="0"/>
              </a:spcAft>
            </a:pPr>
            <a:r>
              <a:rPr lang="de-CH" sz="900">
                <a:solidFill>
                  <a:srgbClr val="FFFFFF"/>
                </a:solidFill>
              </a:rPr>
              <a:t>Appenzell</a:t>
            </a:r>
          </a:p>
        </p:txBody>
      </p:sp>
      <p:sp>
        <p:nvSpPr>
          <p:cNvPr id="372741" name="Textfeld 11"/>
          <p:cNvSpPr txBox="1">
            <a:spLocks noChangeArrowheads="1"/>
          </p:cNvSpPr>
          <p:nvPr/>
        </p:nvSpPr>
        <p:spPr bwMode="auto">
          <a:xfrm>
            <a:off x="595314" y="5856366"/>
            <a:ext cx="2248494" cy="246221"/>
          </a:xfrm>
          <a:prstGeom prst="rect">
            <a:avLst/>
          </a:prstGeom>
          <a:noFill/>
          <a:ln w="9525">
            <a:noFill/>
            <a:miter lim="800000"/>
            <a:headEnd/>
            <a:tailEnd/>
          </a:ln>
        </p:spPr>
        <p:txBody>
          <a:bodyPr wrap="square">
            <a:spAutoFit/>
          </a:bodyPr>
          <a:lstStyle/>
          <a:p>
            <a:pPr fontAlgn="base">
              <a:spcBef>
                <a:spcPct val="0"/>
              </a:spcBef>
              <a:spcAft>
                <a:spcPct val="0"/>
              </a:spcAft>
            </a:pPr>
            <a:r>
              <a:rPr lang="de-CH" sz="1000" b="1" dirty="0" smtClean="0">
                <a:solidFill>
                  <a:srgbClr val="FFFFFF"/>
                </a:solidFill>
              </a:rPr>
              <a:t>Appenzell</a:t>
            </a:r>
            <a:endParaRPr lang="de-CH" sz="1000" b="1" dirty="0">
              <a:solidFill>
                <a:srgbClr val="FFFFFF"/>
              </a:solidFill>
            </a:endParaRPr>
          </a:p>
        </p:txBody>
      </p:sp>
      <p:sp>
        <p:nvSpPr>
          <p:cNvPr id="19" name="Titel 1"/>
          <p:cNvSpPr>
            <a:spLocks noGrp="1"/>
          </p:cNvSpPr>
          <p:nvPr>
            <p:ph type="title"/>
          </p:nvPr>
        </p:nvSpPr>
        <p:spPr bwMode="auto">
          <a:xfrm>
            <a:off x="323528" y="44624"/>
            <a:ext cx="7128792" cy="1256242"/>
          </a:xfrm>
          <a:noFill/>
          <a:ln>
            <a:miter lim="800000"/>
            <a:headEnd/>
            <a:tailEnd/>
          </a:ln>
        </p:spPr>
        <p:txBody>
          <a:bodyPr wrap="square" lIns="91440" tIns="45720" rIns="91440" bIns="45720" numCol="1" anchor="ctr" anchorCtr="0" compatLnSpc="1">
            <a:prstTxWarp prst="textNoShape">
              <a:avLst/>
            </a:prstTxWarp>
          </a:bodyPr>
          <a:lstStyle/>
          <a:p>
            <a:pPr eaLnBrk="1" hangingPunct="1"/>
            <a:r>
              <a:rPr lang="de-CH" b="1" dirty="0" err="1" smtClean="0">
                <a:latin typeface="Arial" charset="0"/>
                <a:cs typeface="Arial" charset="0"/>
              </a:rPr>
              <a:t>St.GallenBodenseeArea</a:t>
            </a:r>
            <a:r>
              <a:rPr lang="de-CH" dirty="0" smtClean="0">
                <a:latin typeface="Arial" charset="0"/>
                <a:cs typeface="Arial" charset="0"/>
              </a:rPr>
              <a:t/>
            </a:r>
            <a:br>
              <a:rPr lang="de-CH" dirty="0" smtClean="0">
                <a:latin typeface="Arial" charset="0"/>
                <a:cs typeface="Arial" charset="0"/>
              </a:rPr>
            </a:br>
            <a:r>
              <a:rPr lang="de-CH" sz="2400" dirty="0" smtClean="0">
                <a:latin typeface="Arial" charset="0"/>
                <a:cs typeface="Arial" charset="0"/>
              </a:rPr>
              <a:t>Freizeit und Erholung</a:t>
            </a:r>
          </a:p>
        </p:txBody>
      </p:sp>
      <p:sp>
        <p:nvSpPr>
          <p:cNvPr id="21" name="Textfeld 10"/>
          <p:cNvSpPr txBox="1">
            <a:spLocks noChangeArrowheads="1"/>
          </p:cNvSpPr>
          <p:nvPr/>
        </p:nvSpPr>
        <p:spPr bwMode="auto">
          <a:xfrm>
            <a:off x="7230132" y="3057370"/>
            <a:ext cx="1662348" cy="246221"/>
          </a:xfrm>
          <a:prstGeom prst="rect">
            <a:avLst/>
          </a:prstGeom>
          <a:noFill/>
          <a:ln w="9525">
            <a:noFill/>
            <a:miter lim="800000"/>
            <a:headEnd/>
            <a:tailEnd/>
          </a:ln>
        </p:spPr>
        <p:txBody>
          <a:bodyPr wrap="square">
            <a:spAutoFit/>
          </a:bodyPr>
          <a:lstStyle/>
          <a:p>
            <a:pPr fontAlgn="base">
              <a:spcBef>
                <a:spcPct val="0"/>
              </a:spcBef>
              <a:spcAft>
                <a:spcPct val="0"/>
              </a:spcAft>
            </a:pPr>
            <a:r>
              <a:rPr lang="de-CH" sz="1000" b="1" dirty="0" smtClean="0">
                <a:solidFill>
                  <a:srgbClr val="FFFFFF"/>
                </a:solidFill>
              </a:rPr>
              <a:t>Schloss </a:t>
            </a:r>
            <a:r>
              <a:rPr lang="de-CH" sz="1000" b="1" dirty="0" err="1" smtClean="0">
                <a:solidFill>
                  <a:srgbClr val="FFFFFF"/>
                </a:solidFill>
              </a:rPr>
              <a:t>Oberberg</a:t>
            </a:r>
            <a:endParaRPr lang="de-CH" sz="1000" b="1" dirty="0">
              <a:solidFill>
                <a:srgbClr val="FFFFFF"/>
              </a:solidFill>
            </a:endParaRPr>
          </a:p>
        </p:txBody>
      </p:sp>
      <p:sp>
        <p:nvSpPr>
          <p:cNvPr id="23" name="Textfeld 10"/>
          <p:cNvSpPr txBox="1">
            <a:spLocks noChangeArrowheads="1"/>
          </p:cNvSpPr>
          <p:nvPr/>
        </p:nvSpPr>
        <p:spPr bwMode="auto">
          <a:xfrm>
            <a:off x="3900289" y="4480200"/>
            <a:ext cx="1247775" cy="246221"/>
          </a:xfrm>
          <a:prstGeom prst="rect">
            <a:avLst/>
          </a:prstGeom>
          <a:noFill/>
          <a:ln w="9525">
            <a:noFill/>
            <a:miter lim="800000"/>
            <a:headEnd/>
            <a:tailEnd/>
          </a:ln>
        </p:spPr>
        <p:txBody>
          <a:bodyPr>
            <a:spAutoFit/>
          </a:bodyPr>
          <a:lstStyle/>
          <a:p>
            <a:pPr fontAlgn="base">
              <a:spcBef>
                <a:spcPct val="0"/>
              </a:spcBef>
              <a:spcAft>
                <a:spcPct val="0"/>
              </a:spcAft>
            </a:pPr>
            <a:r>
              <a:rPr lang="de-CH" sz="1000" b="1" dirty="0" smtClean="0">
                <a:solidFill>
                  <a:srgbClr val="FFFFFF"/>
                </a:solidFill>
              </a:rPr>
              <a:t>Stiftsbibliothek</a:t>
            </a:r>
            <a:endParaRPr lang="de-CH" sz="1000" b="1" dirty="0">
              <a:solidFill>
                <a:srgbClr val="FFFFFF"/>
              </a:solidFill>
            </a:endParaRPr>
          </a:p>
        </p:txBody>
      </p:sp>
    </p:spTree>
    <p:extLst>
      <p:ext uri="{BB962C8B-B14F-4D97-AF65-F5344CB8AC3E}">
        <p14:creationId xmlns:p14="http://schemas.microsoft.com/office/powerpoint/2010/main" val="3608699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Foliennummernplatzhalter 3"/>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fld id="{D4B5D4A2-AD46-42BE-865B-95F2AB7B90F9}" type="slidenum">
              <a:rPr lang="de-DE" smtClean="0">
                <a:latin typeface="Arial" charset="0"/>
                <a:cs typeface="Arial" charset="0"/>
              </a:rPr>
              <a:pPr/>
              <a:t>34</a:t>
            </a:fld>
            <a:endParaRPr lang="de-DE" smtClean="0">
              <a:latin typeface="Arial" charset="0"/>
              <a:cs typeface="Arial" charset="0"/>
            </a:endParaRPr>
          </a:p>
        </p:txBody>
      </p:sp>
      <p:pic>
        <p:nvPicPr>
          <p:cNvPr id="154627" name="Inhaltsplatzhalter 2"/>
          <p:cNvPicPr>
            <a:picLocks noGrp="1" noChangeAspect="1"/>
          </p:cNvPicPr>
          <p:nvPr>
            <p:ph idx="1"/>
          </p:nvPr>
        </p:nvPicPr>
        <p:blipFill>
          <a:blip r:embed="rId3"/>
          <a:srcRect/>
          <a:stretch>
            <a:fillRect/>
          </a:stretch>
        </p:blipFill>
        <p:spPr bwMode="auto">
          <a:xfrm>
            <a:off x="554460" y="1547971"/>
            <a:ext cx="7986712" cy="4589463"/>
          </a:xfrm>
          <a:noFill/>
          <a:ln>
            <a:miter lim="800000"/>
            <a:headEnd/>
            <a:tailEnd/>
          </a:ln>
        </p:spPr>
      </p:pic>
      <p:sp>
        <p:nvSpPr>
          <p:cNvPr id="154628" name="Textfeld 8"/>
          <p:cNvSpPr txBox="1">
            <a:spLocks noChangeArrowheads="1"/>
          </p:cNvSpPr>
          <p:nvPr/>
        </p:nvSpPr>
        <p:spPr bwMode="auto">
          <a:xfrm>
            <a:off x="6854825" y="6581775"/>
            <a:ext cx="1612900" cy="238125"/>
          </a:xfrm>
          <a:prstGeom prst="rect">
            <a:avLst/>
          </a:prstGeom>
          <a:noFill/>
          <a:ln w="9525">
            <a:noFill/>
            <a:miter lim="800000"/>
            <a:headEnd/>
            <a:tailEnd/>
          </a:ln>
        </p:spPr>
        <p:txBody>
          <a:bodyPr>
            <a:spAutoFit/>
          </a:bodyPr>
          <a:lstStyle/>
          <a:p>
            <a:r>
              <a:rPr lang="de-CH" sz="900">
                <a:solidFill>
                  <a:schemeClr val="bg1"/>
                </a:solidFill>
              </a:rPr>
              <a:t>AFG Arena St.Gallen</a:t>
            </a:r>
          </a:p>
        </p:txBody>
      </p:sp>
      <p:sp>
        <p:nvSpPr>
          <p:cNvPr id="154629" name="Textfeld 9"/>
          <p:cNvSpPr txBox="1">
            <a:spLocks noChangeArrowheads="1"/>
          </p:cNvSpPr>
          <p:nvPr/>
        </p:nvSpPr>
        <p:spPr bwMode="auto">
          <a:xfrm>
            <a:off x="576263" y="3325813"/>
            <a:ext cx="2566987" cy="400110"/>
          </a:xfrm>
          <a:prstGeom prst="rect">
            <a:avLst/>
          </a:prstGeom>
          <a:noFill/>
          <a:ln w="9525">
            <a:noFill/>
            <a:miter lim="800000"/>
            <a:headEnd/>
            <a:tailEnd/>
          </a:ln>
        </p:spPr>
        <p:txBody>
          <a:bodyPr>
            <a:spAutoFit/>
          </a:bodyPr>
          <a:lstStyle/>
          <a:p>
            <a:r>
              <a:rPr lang="de-CH" sz="1000" b="1" dirty="0">
                <a:solidFill>
                  <a:schemeClr val="bg1"/>
                </a:solidFill>
              </a:rPr>
              <a:t>Grand Resort Bad </a:t>
            </a:r>
            <a:r>
              <a:rPr lang="de-CH" sz="1000" b="1" dirty="0" err="1" smtClean="0">
                <a:solidFill>
                  <a:schemeClr val="bg1"/>
                </a:solidFill>
              </a:rPr>
              <a:t>Ragaz</a:t>
            </a:r>
            <a:r>
              <a:rPr lang="de-CH" sz="1000" b="1" dirty="0" smtClean="0">
                <a:solidFill>
                  <a:schemeClr val="bg1"/>
                </a:solidFill>
              </a:rPr>
              <a:t>;</a:t>
            </a:r>
            <a:br>
              <a:rPr lang="de-CH" sz="1000" b="1" dirty="0" smtClean="0">
                <a:solidFill>
                  <a:schemeClr val="bg1"/>
                </a:solidFill>
              </a:rPr>
            </a:br>
            <a:r>
              <a:rPr lang="de-CH" sz="1000" b="1" dirty="0" smtClean="0">
                <a:solidFill>
                  <a:schemeClr val="bg1"/>
                </a:solidFill>
              </a:rPr>
              <a:t>Golf </a:t>
            </a:r>
            <a:r>
              <a:rPr lang="de-CH" sz="1000" b="1" dirty="0">
                <a:solidFill>
                  <a:schemeClr val="bg1"/>
                </a:solidFill>
              </a:rPr>
              <a:t>&amp; Sports</a:t>
            </a:r>
          </a:p>
        </p:txBody>
      </p:sp>
      <p:sp>
        <p:nvSpPr>
          <p:cNvPr id="154630" name="Textfeld 11"/>
          <p:cNvSpPr txBox="1">
            <a:spLocks noChangeArrowheads="1"/>
          </p:cNvSpPr>
          <p:nvPr/>
        </p:nvSpPr>
        <p:spPr bwMode="auto">
          <a:xfrm>
            <a:off x="659606" y="4888344"/>
            <a:ext cx="2400226" cy="246221"/>
          </a:xfrm>
          <a:prstGeom prst="rect">
            <a:avLst/>
          </a:prstGeom>
          <a:noFill/>
          <a:ln w="9525">
            <a:noFill/>
            <a:miter lim="800000"/>
            <a:headEnd/>
            <a:tailEnd/>
          </a:ln>
        </p:spPr>
        <p:txBody>
          <a:bodyPr wrap="square">
            <a:spAutoFit/>
          </a:bodyPr>
          <a:lstStyle/>
          <a:p>
            <a:r>
              <a:rPr lang="de-CH" sz="1000" b="1" dirty="0">
                <a:solidFill>
                  <a:srgbClr val="FFFFFF"/>
                </a:solidFill>
              </a:rPr>
              <a:t>CSIO St.Gallen</a:t>
            </a:r>
          </a:p>
        </p:txBody>
      </p:sp>
      <p:sp>
        <p:nvSpPr>
          <p:cNvPr id="154631" name="Foliennummernplatzhalter 3"/>
          <p:cNvSpPr txBox="1">
            <a:spLocks noGrp="1"/>
          </p:cNvSpPr>
          <p:nvPr/>
        </p:nvSpPr>
        <p:spPr bwMode="auto">
          <a:xfrm>
            <a:off x="8313738" y="6407150"/>
            <a:ext cx="568325" cy="365125"/>
          </a:xfrm>
          <a:prstGeom prst="rect">
            <a:avLst/>
          </a:prstGeom>
          <a:noFill/>
          <a:ln w="9525">
            <a:noFill/>
            <a:miter lim="800000"/>
            <a:headEnd/>
            <a:tailEnd/>
          </a:ln>
        </p:spPr>
        <p:txBody>
          <a:bodyPr anchor="ctr"/>
          <a:lstStyle/>
          <a:p>
            <a:pPr algn="r"/>
            <a:fld id="{662C8131-8590-4841-9A79-9992A8900283}" type="slidenum">
              <a:rPr lang="de-DE" sz="1000">
                <a:solidFill>
                  <a:srgbClr val="2D3C41"/>
                </a:solidFill>
              </a:rPr>
              <a:pPr algn="r"/>
              <a:t>34</a:t>
            </a:fld>
            <a:endParaRPr lang="de-DE" sz="1000">
              <a:solidFill>
                <a:srgbClr val="2D3C41"/>
              </a:solidFill>
            </a:endParaRPr>
          </a:p>
        </p:txBody>
      </p:sp>
      <p:sp>
        <p:nvSpPr>
          <p:cNvPr id="154632" name="Textfeld 9"/>
          <p:cNvSpPr txBox="1">
            <a:spLocks noChangeArrowheads="1"/>
          </p:cNvSpPr>
          <p:nvPr/>
        </p:nvSpPr>
        <p:spPr bwMode="auto">
          <a:xfrm>
            <a:off x="573088" y="1560513"/>
            <a:ext cx="2566987" cy="246221"/>
          </a:xfrm>
          <a:prstGeom prst="rect">
            <a:avLst/>
          </a:prstGeom>
          <a:noFill/>
          <a:ln w="9525">
            <a:noFill/>
            <a:miter lim="800000"/>
            <a:headEnd/>
            <a:tailEnd/>
          </a:ln>
        </p:spPr>
        <p:txBody>
          <a:bodyPr>
            <a:spAutoFit/>
          </a:bodyPr>
          <a:lstStyle/>
          <a:p>
            <a:r>
              <a:rPr lang="de-CH" sz="1000" b="1" dirty="0" err="1" smtClean="0">
                <a:solidFill>
                  <a:schemeClr val="bg1"/>
                </a:solidFill>
              </a:rPr>
              <a:t>Kybun</a:t>
            </a:r>
            <a:r>
              <a:rPr lang="de-CH" sz="1000" b="1" dirty="0" smtClean="0">
                <a:solidFill>
                  <a:schemeClr val="bg1"/>
                </a:solidFill>
              </a:rPr>
              <a:t> Park </a:t>
            </a:r>
            <a:r>
              <a:rPr lang="de-CH" sz="1000" b="1" dirty="0">
                <a:solidFill>
                  <a:schemeClr val="bg1"/>
                </a:solidFill>
              </a:rPr>
              <a:t>St. Gallen</a:t>
            </a:r>
          </a:p>
        </p:txBody>
      </p:sp>
      <p:sp>
        <p:nvSpPr>
          <p:cNvPr id="154633" name="Textfeld 9"/>
          <p:cNvSpPr txBox="1">
            <a:spLocks noChangeArrowheads="1"/>
          </p:cNvSpPr>
          <p:nvPr/>
        </p:nvSpPr>
        <p:spPr bwMode="auto">
          <a:xfrm>
            <a:off x="6808788" y="5891213"/>
            <a:ext cx="1766887" cy="246221"/>
          </a:xfrm>
          <a:prstGeom prst="rect">
            <a:avLst/>
          </a:prstGeom>
          <a:noFill/>
          <a:ln w="9525">
            <a:noFill/>
            <a:miter lim="800000"/>
            <a:headEnd/>
            <a:tailEnd/>
          </a:ln>
        </p:spPr>
        <p:txBody>
          <a:bodyPr>
            <a:spAutoFit/>
          </a:bodyPr>
          <a:lstStyle/>
          <a:p>
            <a:pPr algn="r"/>
            <a:r>
              <a:rPr lang="de-CH" sz="1000" b="1" dirty="0" err="1" smtClean="0">
                <a:solidFill>
                  <a:schemeClr val="bg1"/>
                </a:solidFill>
              </a:rPr>
              <a:t>Kybun</a:t>
            </a:r>
            <a:r>
              <a:rPr lang="de-CH" sz="1000" b="1" dirty="0" smtClean="0">
                <a:solidFill>
                  <a:schemeClr val="bg1"/>
                </a:solidFill>
              </a:rPr>
              <a:t> Park St. Gallen</a:t>
            </a:r>
            <a:endParaRPr lang="de-CH" sz="1000" b="1" dirty="0">
              <a:solidFill>
                <a:schemeClr val="bg1"/>
              </a:solidFill>
            </a:endParaRPr>
          </a:p>
        </p:txBody>
      </p:sp>
      <p:pic>
        <p:nvPicPr>
          <p:cNvPr id="1095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4831340"/>
            <a:ext cx="1949497" cy="128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a:spLocks noChangeArrowheads="1"/>
          </p:cNvSpPr>
          <p:nvPr/>
        </p:nvSpPr>
        <p:spPr bwMode="auto">
          <a:xfrm>
            <a:off x="3143250" y="4888345"/>
            <a:ext cx="1484168" cy="246221"/>
          </a:xfrm>
          <a:prstGeom prst="rect">
            <a:avLst/>
          </a:prstGeom>
          <a:noFill/>
          <a:ln w="9525">
            <a:noFill/>
            <a:miter lim="800000"/>
            <a:headEnd/>
            <a:tailEnd/>
          </a:ln>
        </p:spPr>
        <p:txBody>
          <a:bodyPr wrap="square">
            <a:spAutoFit/>
          </a:bodyPr>
          <a:lstStyle/>
          <a:p>
            <a:r>
              <a:rPr lang="de-CH" sz="1000" b="1" dirty="0" smtClean="0">
                <a:solidFill>
                  <a:srgbClr val="FFFFFF"/>
                </a:solidFill>
              </a:rPr>
              <a:t>Tonhalle St. Gallen</a:t>
            </a:r>
            <a:endParaRPr lang="de-CH" sz="1000" b="1" dirty="0">
              <a:solidFill>
                <a:srgbClr val="FFFFFF"/>
              </a:solidFill>
            </a:endParaRPr>
          </a:p>
        </p:txBody>
      </p:sp>
      <p:pic>
        <p:nvPicPr>
          <p:cNvPr id="1095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1070" y="1560513"/>
            <a:ext cx="920750"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4818208"/>
            <a:ext cx="1963737"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a:spLocks noChangeArrowheads="1"/>
          </p:cNvSpPr>
          <p:nvPr/>
        </p:nvSpPr>
        <p:spPr bwMode="auto">
          <a:xfrm>
            <a:off x="5119660" y="5455589"/>
            <a:ext cx="1484168" cy="246221"/>
          </a:xfrm>
          <a:prstGeom prst="rect">
            <a:avLst/>
          </a:prstGeom>
          <a:noFill/>
          <a:ln w="9525">
            <a:noFill/>
            <a:miter lim="800000"/>
            <a:headEnd/>
            <a:tailEnd/>
          </a:ln>
        </p:spPr>
        <p:txBody>
          <a:bodyPr wrap="square">
            <a:spAutoFit/>
          </a:bodyPr>
          <a:lstStyle/>
          <a:p>
            <a:r>
              <a:rPr lang="de-CH" sz="1000" b="1" dirty="0" smtClean="0">
                <a:solidFill>
                  <a:srgbClr val="FFFFFF"/>
                </a:solidFill>
              </a:rPr>
              <a:t>Open Air St. Gallen</a:t>
            </a:r>
            <a:endParaRPr lang="de-CH" sz="1000" b="1" dirty="0">
              <a:solidFill>
                <a:srgbClr val="FFFFFF"/>
              </a:solidFill>
            </a:endParaRPr>
          </a:p>
        </p:txBody>
      </p:sp>
      <p:sp>
        <p:nvSpPr>
          <p:cNvPr id="17" name="Titel 1"/>
          <p:cNvSpPr>
            <a:spLocks noGrp="1"/>
          </p:cNvSpPr>
          <p:nvPr>
            <p:ph type="title"/>
          </p:nvPr>
        </p:nvSpPr>
        <p:spPr bwMode="auto">
          <a:xfrm>
            <a:off x="323528" y="44624"/>
            <a:ext cx="7128792" cy="1224136"/>
          </a:xfrm>
          <a:noFill/>
          <a:ln>
            <a:miter lim="800000"/>
            <a:headEnd/>
            <a:tailEnd/>
          </a:ln>
        </p:spPr>
        <p:txBody>
          <a:bodyPr wrap="square" lIns="91440" tIns="45720" rIns="91440" bIns="45720" numCol="1" anchor="ctr" anchorCtr="0" compatLnSpc="1">
            <a:prstTxWarp prst="textNoShape">
              <a:avLst/>
            </a:prstTxWarp>
          </a:bodyPr>
          <a:lstStyle/>
          <a:p>
            <a:pPr eaLnBrk="1" hangingPunct="1"/>
            <a:r>
              <a:rPr lang="de-CH" b="1" dirty="0" err="1" smtClean="0">
                <a:latin typeface="Arial" charset="0"/>
                <a:cs typeface="Arial" charset="0"/>
              </a:rPr>
              <a:t>St.GallenBodenseeArea</a:t>
            </a:r>
            <a:r>
              <a:rPr lang="de-CH" dirty="0" smtClean="0">
                <a:latin typeface="Arial" charset="0"/>
                <a:cs typeface="Arial" charset="0"/>
              </a:rPr>
              <a:t/>
            </a:r>
            <a:br>
              <a:rPr lang="de-CH" dirty="0" smtClean="0">
                <a:latin typeface="Arial" charset="0"/>
                <a:cs typeface="Arial" charset="0"/>
              </a:rPr>
            </a:br>
            <a:r>
              <a:rPr lang="de-CH" sz="2400" dirty="0" smtClean="0">
                <a:latin typeface="Arial" charset="0"/>
                <a:cs typeface="Arial" charset="0"/>
              </a:rPr>
              <a:t>Sport, Events und Kultur</a:t>
            </a:r>
          </a:p>
        </p:txBody>
      </p:sp>
      <p:pic>
        <p:nvPicPr>
          <p:cNvPr id="18" name="Picture 19" descr="Olma_2012a">
            <a:hlinkClick r:id="rId7"/>
          </p:cNvPr>
          <p:cNvPicPr>
            <a:picLocks noChangeAspect="1" noChangeArrowheads="1"/>
          </p:cNvPicPr>
          <p:nvPr/>
        </p:nvPicPr>
        <p:blipFill>
          <a:blip r:embed="rId8"/>
          <a:srcRect/>
          <a:stretch>
            <a:fillRect/>
          </a:stretch>
        </p:blipFill>
        <p:spPr bwMode="auto">
          <a:xfrm>
            <a:off x="3059832" y="3279152"/>
            <a:ext cx="1077913" cy="1538287"/>
          </a:xfrm>
          <a:prstGeom prst="rect">
            <a:avLst/>
          </a:prstGeom>
          <a:noFill/>
          <a:ln w="9525">
            <a:noFill/>
            <a:miter lim="800000"/>
            <a:headEnd/>
            <a:tailEnd/>
          </a:ln>
        </p:spPr>
      </p:pic>
      <p:pic>
        <p:nvPicPr>
          <p:cNvPr id="19" name="Picture 20" descr="Premiere der St. Galler Festspiele 2011">
            <a:hlinkClick r:id="rId9"/>
          </p:cNvPr>
          <p:cNvPicPr>
            <a:picLocks noChangeAspect="1" noChangeArrowheads="1"/>
          </p:cNvPicPr>
          <p:nvPr/>
        </p:nvPicPr>
        <p:blipFill>
          <a:blip r:embed="rId10"/>
          <a:srcRect r="8437"/>
          <a:stretch>
            <a:fillRect/>
          </a:stretch>
        </p:blipFill>
        <p:spPr bwMode="auto">
          <a:xfrm>
            <a:off x="548879" y="1560513"/>
            <a:ext cx="2567914" cy="1652464"/>
          </a:xfrm>
          <a:prstGeom prst="rect">
            <a:avLst/>
          </a:prstGeom>
          <a:noFill/>
          <a:ln w="9525">
            <a:noFill/>
            <a:miter lim="800000"/>
            <a:headEnd/>
            <a:tailEnd/>
          </a:ln>
        </p:spPr>
      </p:pic>
      <p:sp>
        <p:nvSpPr>
          <p:cNvPr id="20" name="Textfeld 9"/>
          <p:cNvSpPr txBox="1">
            <a:spLocks noChangeArrowheads="1"/>
          </p:cNvSpPr>
          <p:nvPr/>
        </p:nvSpPr>
        <p:spPr bwMode="auto">
          <a:xfrm>
            <a:off x="557114" y="1619984"/>
            <a:ext cx="2566987" cy="246221"/>
          </a:xfrm>
          <a:prstGeom prst="rect">
            <a:avLst/>
          </a:prstGeom>
          <a:noFill/>
          <a:ln w="9525">
            <a:noFill/>
            <a:miter lim="800000"/>
            <a:headEnd/>
            <a:tailEnd/>
          </a:ln>
        </p:spPr>
        <p:txBody>
          <a:bodyPr>
            <a:spAutoFit/>
          </a:bodyPr>
          <a:lstStyle/>
          <a:p>
            <a:r>
              <a:rPr lang="de-CH" sz="1000" b="1" dirty="0" smtClean="0">
                <a:solidFill>
                  <a:schemeClr val="bg1"/>
                </a:solidFill>
              </a:rPr>
              <a:t>St. Galler Festspiele</a:t>
            </a:r>
            <a:endParaRPr lang="de-CH" sz="1000" b="1" dirty="0">
              <a:solidFill>
                <a:schemeClr val="bg1"/>
              </a:solidFill>
            </a:endParaRPr>
          </a:p>
        </p:txBody>
      </p:sp>
    </p:spTree>
    <p:extLst>
      <p:ext uri="{BB962C8B-B14F-4D97-AF65-F5344CB8AC3E}">
        <p14:creationId xmlns:p14="http://schemas.microsoft.com/office/powerpoint/2010/main" val="245389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bwMode="auto">
          <a:xfrm>
            <a:off x="323528" y="44624"/>
            <a:ext cx="7128792" cy="1224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de-CH" b="1" dirty="0" smtClean="0">
                <a:latin typeface="Arial" charset="0"/>
                <a:cs typeface="Arial" charset="0"/>
              </a:rPr>
              <a:t>Offizielle Zusammenarbeit der Kantone St.Gallen, Thurgau und beider Appenzell</a:t>
            </a:r>
          </a:p>
        </p:txBody>
      </p:sp>
      <p:sp>
        <p:nvSpPr>
          <p:cNvPr id="20484" name="Rectangle 3"/>
          <p:cNvSpPr>
            <a:spLocks noGrp="1" noChangeArrowheads="1"/>
          </p:cNvSpPr>
          <p:nvPr>
            <p:ph idx="1"/>
          </p:nvPr>
        </p:nvSpPr>
        <p:spPr bwMode="auto">
          <a:xfrm>
            <a:off x="611560" y="1435100"/>
            <a:ext cx="7920880" cy="4940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pPr eaLnBrk="1" hangingPunct="1">
              <a:buFont typeface="Wingdings" pitchFamily="2" charset="2"/>
              <a:buNone/>
            </a:pPr>
            <a:r>
              <a:rPr lang="de-CH" sz="1600" dirty="0" smtClean="0">
                <a:latin typeface="Arial" charset="0"/>
                <a:cs typeface="Arial" charset="0"/>
              </a:rPr>
              <a:t>Wir bieten:</a:t>
            </a:r>
          </a:p>
          <a:p>
            <a:pPr marL="361950" lvl="1" indent="-361950" eaLnBrk="1" hangingPunct="1">
              <a:spcBef>
                <a:spcPts val="1200"/>
              </a:spcBef>
            </a:pPr>
            <a:r>
              <a:rPr lang="de-CH" sz="1600" dirty="0" smtClean="0">
                <a:latin typeface="Arial" charset="0"/>
                <a:cs typeface="Arial" charset="0"/>
              </a:rPr>
              <a:t>Kostenlose und umfassende Unterstützung und Begleitung internationaler Unternehmen in der Phase der Standortevaluation und Unternehmungsgründung</a:t>
            </a:r>
          </a:p>
          <a:p>
            <a:pPr marL="361950" lvl="1" indent="-361950" eaLnBrk="1" hangingPunct="1">
              <a:spcBef>
                <a:spcPts val="1200"/>
              </a:spcBef>
            </a:pPr>
            <a:r>
              <a:rPr lang="de-CH" sz="1600" dirty="0" smtClean="0">
                <a:latin typeface="Arial" charset="0"/>
                <a:cs typeface="Arial" charset="0"/>
              </a:rPr>
              <a:t>Wertvolles Netzwerk, Vermitteln von Ansprechpartner bei Clustern, Universitäten und Forschungsstätten, Beratungsgesellschaften und Banken sowie anderen internationalen Unternehmen in unserer Region</a:t>
            </a:r>
          </a:p>
          <a:p>
            <a:pPr marL="361950" lvl="1" indent="-361950" eaLnBrk="1" hangingPunct="1">
              <a:spcBef>
                <a:spcPts val="1200"/>
              </a:spcBef>
            </a:pPr>
            <a:r>
              <a:rPr lang="de-CH" sz="1600" dirty="0" smtClean="0">
                <a:latin typeface="Arial" charset="0"/>
                <a:cs typeface="Arial" charset="0"/>
              </a:rPr>
              <a:t>Unterstützung bei der Suche nach geeignetem Büroraum, Gewerbeflächen und Grundstücken</a:t>
            </a:r>
          </a:p>
          <a:p>
            <a:pPr marL="361950" lvl="1" indent="-361950" eaLnBrk="1" hangingPunct="1">
              <a:spcBef>
                <a:spcPts val="1200"/>
              </a:spcBef>
            </a:pPr>
            <a:r>
              <a:rPr lang="de-CH" sz="1600" dirty="0" smtClean="0">
                <a:latin typeface="Arial" charset="0"/>
                <a:cs typeface="Arial" charset="0"/>
              </a:rPr>
              <a:t>Die Möglichkeiten zur Steueroptimierung in enger Zusammenarbeit mit dem Steueramt und Steuerfachleuten</a:t>
            </a:r>
          </a:p>
          <a:p>
            <a:pPr marL="361950" lvl="1" indent="-361950" eaLnBrk="1" hangingPunct="1">
              <a:spcBef>
                <a:spcPts val="1200"/>
              </a:spcBef>
            </a:pPr>
            <a:r>
              <a:rPr lang="de-CH" sz="1600" dirty="0" smtClean="0">
                <a:latin typeface="Arial" charset="0"/>
                <a:cs typeface="Arial" charset="0"/>
              </a:rPr>
              <a:t>Individuell abgestimmte Besuchsprogramme</a:t>
            </a:r>
          </a:p>
          <a:p>
            <a:pPr marL="361950" lvl="1" indent="-361950" eaLnBrk="1" hangingPunct="1">
              <a:spcBef>
                <a:spcPts val="1200"/>
              </a:spcBef>
            </a:pPr>
            <a:r>
              <a:rPr lang="de-CH" sz="1600" dirty="0" err="1" smtClean="0">
                <a:latin typeface="Arial" charset="0"/>
                <a:cs typeface="Arial" charset="0"/>
              </a:rPr>
              <a:t>Relocation</a:t>
            </a:r>
            <a:r>
              <a:rPr lang="de-CH" sz="1600" dirty="0" smtClean="0">
                <a:latin typeface="Arial" charset="0"/>
                <a:cs typeface="Arial" charset="0"/>
              </a:rPr>
              <a:t> Service für internationale Schlüsselpersonen</a:t>
            </a:r>
            <a:endParaRPr lang="en-GB" sz="1600" dirty="0" smtClean="0">
              <a:latin typeface="Arial" charset="0"/>
              <a:cs typeface="Arial" charset="0"/>
            </a:endParaRPr>
          </a:p>
        </p:txBody>
      </p:sp>
      <p:sp>
        <p:nvSpPr>
          <p:cNvPr id="3" name="Foliennummernplatzhalter 2"/>
          <p:cNvSpPr>
            <a:spLocks noGrp="1"/>
          </p:cNvSpPr>
          <p:nvPr>
            <p:ph type="sldNum" sz="quarter" idx="10"/>
          </p:nvPr>
        </p:nvSpPr>
        <p:spPr/>
        <p:txBody>
          <a:bodyPr/>
          <a:lstStyle/>
          <a:p>
            <a:pPr>
              <a:defRPr/>
            </a:pPr>
            <a:fld id="{9D446AE8-CE94-4044-8CFC-DABF8BECBF8E}" type="slidenum">
              <a:rPr lang="de-DE" smtClean="0"/>
              <a:pPr>
                <a:defRPr/>
              </a:pPr>
              <a:t>35</a:t>
            </a:fld>
            <a:endParaRPr lang="de-DE" dirty="0"/>
          </a:p>
        </p:txBody>
      </p:sp>
    </p:spTree>
    <p:extLst>
      <p:ext uri="{BB962C8B-B14F-4D97-AF65-F5344CB8AC3E}">
        <p14:creationId xmlns:p14="http://schemas.microsoft.com/office/powerpoint/2010/main" val="469230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liennummernplatzhalter 3"/>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42B33629-4420-430D-B871-4AF4D77D0EA7}" type="slidenum">
              <a:rPr lang="de-DE" smtClean="0">
                <a:latin typeface="Arial" charset="0"/>
              </a:rPr>
              <a:pPr/>
              <a:t>36</a:t>
            </a:fld>
            <a:endParaRPr lang="de-DE" smtClean="0">
              <a:latin typeface="Arial" charset="0"/>
            </a:endParaRPr>
          </a:p>
        </p:txBody>
      </p:sp>
      <p:sp>
        <p:nvSpPr>
          <p:cNvPr id="20484" name="Textplatzhalter 4"/>
          <p:cNvSpPr>
            <a:spLocks noGrp="1"/>
          </p:cNvSpPr>
          <p:nvPr>
            <p:ph type="body" sz="quarter" idx="4294967295"/>
          </p:nvPr>
        </p:nvSpPr>
        <p:spPr bwMode="auto">
          <a:xfrm>
            <a:off x="5597095" y="852416"/>
            <a:ext cx="2608263" cy="381000"/>
          </a:xfrm>
          <a:prstGeom prst="rect">
            <a:avLst/>
          </a:prstGeom>
          <a:noFill/>
          <a:ln>
            <a:miter lim="800000"/>
            <a:headEnd/>
            <a:tailEnd/>
          </a:ln>
        </p:spPr>
        <p:txBody>
          <a:bodyPr/>
          <a:lstStyle/>
          <a:p>
            <a:pPr marL="0" indent="0" algn="r" eaLnBrk="1" hangingPunct="1">
              <a:buFont typeface="Wingdings" pitchFamily="2" charset="2"/>
              <a:buNone/>
            </a:pPr>
            <a:r>
              <a:rPr lang="de-CH" sz="1600" b="1" dirty="0" smtClean="0">
                <a:solidFill>
                  <a:srgbClr val="2D3C41"/>
                </a:solidFill>
              </a:rPr>
              <a:t>MORE </a:t>
            </a:r>
            <a:r>
              <a:rPr lang="de-CH" sz="1600" dirty="0" smtClean="0">
                <a:solidFill>
                  <a:srgbClr val="2D3C41"/>
                </a:solidFill>
              </a:rPr>
              <a:t>FOR LESS</a:t>
            </a:r>
          </a:p>
        </p:txBody>
      </p:sp>
      <p:pic>
        <p:nvPicPr>
          <p:cNvPr id="12" name="Inhaltsplatzhalter 16" descr="Uni_St_Gallen_Hauptgebäude_aussen_NEU.jpg"/>
          <p:cNvPicPr>
            <a:picLocks noGrp="1" noChangeAspect="1"/>
          </p:cNvPicPr>
          <p:nvPr>
            <p:ph idx="1"/>
          </p:nvPr>
        </p:nvPicPr>
        <p:blipFill>
          <a:blip r:embed="rId3" cstate="print"/>
          <a:srcRect/>
          <a:stretch>
            <a:fillRect/>
          </a:stretch>
        </p:blipFill>
        <p:spPr>
          <a:xfrm>
            <a:off x="5353256" y="1705128"/>
            <a:ext cx="2394000" cy="1795500"/>
          </a:xfrm>
        </p:spPr>
      </p:pic>
      <p:pic>
        <p:nvPicPr>
          <p:cNvPr id="13" name="Bild 5" descr="EMPA_St_Gallen.jpg"/>
          <p:cNvPicPr>
            <a:picLocks noChangeAspect="1"/>
          </p:cNvPicPr>
          <p:nvPr/>
        </p:nvPicPr>
        <p:blipFill>
          <a:blip r:embed="rId4" cstate="print">
            <a:extLst>
              <a:ext uri="{28A0092B-C50C-407E-A947-70E740481C1C}">
                <a14:useLocalDpi xmlns:a14="http://schemas.microsoft.com/office/drawing/2010/main" val="0"/>
              </a:ext>
            </a:extLst>
          </a:blip>
          <a:srcRect b="13158"/>
          <a:stretch>
            <a:fillRect/>
          </a:stretch>
        </p:blipFill>
        <p:spPr>
          <a:xfrm>
            <a:off x="572599" y="1704748"/>
            <a:ext cx="2395013" cy="1796260"/>
          </a:xfrm>
          <a:prstGeom prst="rect">
            <a:avLst/>
          </a:prstGeom>
        </p:spPr>
      </p:pic>
      <p:pic>
        <p:nvPicPr>
          <p:cNvPr id="14" name="Bild 9" descr="2011-11-04_06h-46m-20skl.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5382600" y="3988557"/>
            <a:ext cx="2394000" cy="1795500"/>
          </a:xfrm>
          <a:prstGeom prst="rect">
            <a:avLst/>
          </a:prstGeom>
        </p:spPr>
      </p:pic>
      <p:pic>
        <p:nvPicPr>
          <p:cNvPr id="15" name="Bild 5" descr="St_Gallen_Rathaus.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2967612" y="4390899"/>
            <a:ext cx="2394000" cy="1795500"/>
          </a:xfrm>
          <a:prstGeom prst="rect">
            <a:avLst/>
          </a:prstGeom>
        </p:spPr>
      </p:pic>
      <p:sp>
        <p:nvSpPr>
          <p:cNvPr id="16" name="Rechteck 15"/>
          <p:cNvSpPr/>
          <p:nvPr/>
        </p:nvSpPr>
        <p:spPr>
          <a:xfrm>
            <a:off x="565728" y="3434857"/>
            <a:ext cx="2393950" cy="487549"/>
          </a:xfrm>
          <a:prstGeom prst="rect">
            <a:avLst/>
          </a:prstGeom>
          <a:solidFill>
            <a:schemeClr val="bg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400" dirty="0" smtClean="0">
                <a:solidFill>
                  <a:srgbClr val="2D3C41"/>
                </a:solidFill>
              </a:rPr>
              <a:t>Hochqualifizierte Mitarbeitende</a:t>
            </a:r>
            <a:endParaRPr lang="de-DE" sz="1400" dirty="0">
              <a:solidFill>
                <a:srgbClr val="2D3C41"/>
              </a:solidFill>
            </a:endParaRPr>
          </a:p>
        </p:txBody>
      </p:sp>
      <p:sp>
        <p:nvSpPr>
          <p:cNvPr id="18" name="Rechteck 17"/>
          <p:cNvSpPr/>
          <p:nvPr/>
        </p:nvSpPr>
        <p:spPr>
          <a:xfrm>
            <a:off x="5361612" y="3501008"/>
            <a:ext cx="2393950" cy="487549"/>
          </a:xfrm>
          <a:prstGeom prst="rect">
            <a:avLst/>
          </a:prstGeom>
          <a:solidFill>
            <a:schemeClr val="bg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400" dirty="0" smtClean="0">
                <a:solidFill>
                  <a:srgbClr val="2D3C41"/>
                </a:solidFill>
              </a:rPr>
              <a:t>Forschung &amp; Entwicklung</a:t>
            </a:r>
            <a:endParaRPr lang="de-DE" sz="1400" dirty="0">
              <a:solidFill>
                <a:srgbClr val="2D3C41"/>
              </a:solidFill>
            </a:endParaRPr>
          </a:p>
        </p:txBody>
      </p:sp>
      <p:sp>
        <p:nvSpPr>
          <p:cNvPr id="19" name="Rechteck 18"/>
          <p:cNvSpPr/>
          <p:nvPr/>
        </p:nvSpPr>
        <p:spPr>
          <a:xfrm>
            <a:off x="5353256" y="5717673"/>
            <a:ext cx="2393950" cy="487549"/>
          </a:xfrm>
          <a:prstGeom prst="rect">
            <a:avLst/>
          </a:prstGeom>
          <a:solidFill>
            <a:schemeClr val="bg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400" dirty="0" smtClean="0">
                <a:solidFill>
                  <a:srgbClr val="2D3C41"/>
                </a:solidFill>
              </a:rPr>
              <a:t>Gute Verbindungen in die ganze Welt</a:t>
            </a:r>
            <a:endParaRPr lang="de-DE" sz="1400" dirty="0">
              <a:solidFill>
                <a:srgbClr val="2D3C41"/>
              </a:solidFill>
            </a:endParaRPr>
          </a:p>
        </p:txBody>
      </p:sp>
      <p:pic>
        <p:nvPicPr>
          <p:cNvPr id="10" name="Bild 5" descr="Bergsee_iStock_14547004L.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65728" y="3930475"/>
            <a:ext cx="2394000" cy="1795500"/>
          </a:xfrm>
          <a:prstGeom prst="rect">
            <a:avLst/>
          </a:prstGeom>
        </p:spPr>
      </p:pic>
      <p:sp>
        <p:nvSpPr>
          <p:cNvPr id="17" name="Rechteck 16"/>
          <p:cNvSpPr/>
          <p:nvPr/>
        </p:nvSpPr>
        <p:spPr>
          <a:xfrm>
            <a:off x="565728" y="5698850"/>
            <a:ext cx="2393950" cy="487549"/>
          </a:xfrm>
          <a:prstGeom prst="rect">
            <a:avLst/>
          </a:prstGeom>
          <a:solidFill>
            <a:schemeClr val="bg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de-DE" sz="1400" dirty="0" smtClean="0">
                <a:solidFill>
                  <a:srgbClr val="2D3C41"/>
                </a:solidFill>
              </a:rPr>
              <a:t>Tolle Umgebung</a:t>
            </a:r>
            <a:endParaRPr lang="de-DE" sz="1400" dirty="0">
              <a:solidFill>
                <a:srgbClr val="2D3C41"/>
              </a:solidFill>
            </a:endParaRPr>
          </a:p>
        </p:txBody>
      </p:sp>
      <p:sp>
        <p:nvSpPr>
          <p:cNvPr id="20" name="Titel 2"/>
          <p:cNvSpPr>
            <a:spLocks noGrp="1"/>
          </p:cNvSpPr>
          <p:nvPr>
            <p:ph type="title" idx="4294967295"/>
          </p:nvPr>
        </p:nvSpPr>
        <p:spPr bwMode="auto">
          <a:xfrm>
            <a:off x="323528" y="44624"/>
            <a:ext cx="7128792" cy="1224136"/>
          </a:xfrm>
          <a:prstGeom prst="rect">
            <a:avLst/>
          </a:prstGeom>
          <a:noFill/>
          <a:ln>
            <a:miter lim="800000"/>
            <a:headEnd/>
            <a:tailEnd/>
          </a:ln>
        </p:spPr>
        <p:txBody>
          <a:bodyPr anchor="ctr" anchorCtr="0"/>
          <a:lstStyle/>
          <a:p>
            <a:pPr algn="l" eaLnBrk="1" hangingPunct="1"/>
            <a:r>
              <a:rPr lang="de-CH" sz="2400" dirty="0" smtClean="0">
                <a:solidFill>
                  <a:srgbClr val="2D3C41"/>
                </a:solidFill>
                <a:latin typeface="Arial" charset="0"/>
                <a:cs typeface="Arial" charset="0"/>
              </a:rPr>
              <a:t>Herzlich willkommen in der …</a:t>
            </a:r>
            <a:r>
              <a:rPr lang="de-CH" sz="2800" b="1" dirty="0" smtClean="0">
                <a:solidFill>
                  <a:srgbClr val="2D3C41"/>
                </a:solidFill>
                <a:latin typeface="Arial" charset="0"/>
                <a:cs typeface="Arial" charset="0"/>
              </a:rPr>
              <a:t/>
            </a:r>
            <a:br>
              <a:rPr lang="de-CH" sz="2800" b="1" dirty="0" smtClean="0">
                <a:solidFill>
                  <a:srgbClr val="2D3C41"/>
                </a:solidFill>
                <a:latin typeface="Arial" charset="0"/>
                <a:cs typeface="Arial" charset="0"/>
              </a:rPr>
            </a:br>
            <a:r>
              <a:rPr lang="de-CH" sz="2800" b="1" dirty="0" err="1" smtClean="0">
                <a:solidFill>
                  <a:srgbClr val="2D3C41"/>
                </a:solidFill>
                <a:latin typeface="Arial" charset="0"/>
                <a:cs typeface="Arial" charset="0"/>
              </a:rPr>
              <a:t>St.GallenBodenseeArea</a:t>
            </a:r>
            <a:endParaRPr lang="de-CH" sz="2400" dirty="0" smtClean="0">
              <a:solidFill>
                <a:srgbClr val="2D3C41"/>
              </a:solidFill>
              <a:latin typeface="Arial" charset="0"/>
              <a:cs typeface="Arial" charset="0"/>
            </a:endParaRPr>
          </a:p>
        </p:txBody>
      </p:sp>
      <p:pic>
        <p:nvPicPr>
          <p:cNvPr id="1026" name="Picture 2" descr="C:\Users\karin.jung\AppData\Local\Microsoft\Windows\Temporary Internet Files\Content.IE5\XFT66GEK\film-596011_960_720[1].png">
            <a:hlinkClick r:id="rId8" action="ppaction://hlinkfi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35740" y="2420886"/>
            <a:ext cx="1257743" cy="125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691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p:cNvSpPr>
            <a:spLocks noGrp="1"/>
          </p:cNvSpPr>
          <p:nvPr>
            <p:ph type="title"/>
          </p:nvPr>
        </p:nvSpPr>
        <p:spPr bwMode="auto">
          <a:xfrm>
            <a:off x="7315200" y="176242"/>
            <a:ext cx="1640792" cy="994531"/>
          </a:xfrm>
          <a:solidFill>
            <a:schemeClr val="bg1"/>
          </a:solidFill>
          <a:ln>
            <a:miter lim="800000"/>
            <a:headEnd/>
            <a:tailEnd/>
          </a:ln>
        </p:spPr>
        <p:txBody>
          <a:bodyPr wrap="square" lIns="91440" tIns="45720" rIns="91440" bIns="45720" numCol="1" compatLnSpc="1">
            <a:prstTxWarp prst="textNoShape">
              <a:avLst/>
            </a:prstTxWarp>
          </a:bodyPr>
          <a:lstStyle/>
          <a:p>
            <a:pPr eaLnBrk="1" hangingPunct="1"/>
            <a:r>
              <a:rPr lang="de-CH" sz="4000" dirty="0" smtClean="0">
                <a:solidFill>
                  <a:schemeClr val="bg1"/>
                </a:solidFill>
                <a:latin typeface="Arial" charset="0"/>
                <a:cs typeface="Arial" charset="0"/>
              </a:rPr>
              <a:t> </a:t>
            </a:r>
          </a:p>
        </p:txBody>
      </p:sp>
      <p:sp>
        <p:nvSpPr>
          <p:cNvPr id="20" name="Inhaltsplatzhalter 1"/>
          <p:cNvSpPr txBox="1">
            <a:spLocks/>
          </p:cNvSpPr>
          <p:nvPr/>
        </p:nvSpPr>
        <p:spPr>
          <a:xfrm>
            <a:off x="370114" y="1576251"/>
            <a:ext cx="4038599" cy="4525963"/>
          </a:xfrm>
          <a:prstGeom prst="rect">
            <a:avLst/>
          </a:prstGeom>
        </p:spPr>
        <p:txBody>
          <a:bodyPr lIns="0"/>
          <a:lstStyle>
            <a:lvl1pPr marL="342900" indent="-342900" algn="l" defTabSz="457200" rtl="0" eaLnBrk="1" latinLnBrk="0" hangingPunct="1">
              <a:spcBef>
                <a:spcPts val="1000"/>
              </a:spcBef>
              <a:buClrTx/>
              <a:buFont typeface="Wingdings" charset="2"/>
              <a:buChar char="§"/>
              <a:defRPr sz="2000" kern="1200">
                <a:solidFill>
                  <a:schemeClr val="bg1"/>
                </a:solidFill>
                <a:latin typeface="Arial"/>
                <a:ea typeface="+mn-ea"/>
                <a:cs typeface="Arial"/>
              </a:defRPr>
            </a:lvl1pPr>
            <a:lvl2pPr marL="742950" indent="-285750" algn="l" defTabSz="457200" rtl="0" eaLnBrk="1" latinLnBrk="0" hangingPunct="1">
              <a:spcBef>
                <a:spcPts val="1080"/>
              </a:spcBef>
              <a:buClrTx/>
              <a:buFont typeface="Arial"/>
              <a:buChar char="–"/>
              <a:defRPr sz="2000" kern="1200">
                <a:solidFill>
                  <a:schemeClr val="bg1"/>
                </a:solidFill>
                <a:latin typeface="Arial"/>
                <a:ea typeface="+mn-ea"/>
                <a:cs typeface="Arial"/>
              </a:defRPr>
            </a:lvl2pPr>
            <a:lvl3pPr marL="1143000" indent="-228600" algn="l" defTabSz="457200" rtl="0" eaLnBrk="1" latinLnBrk="0" hangingPunct="1">
              <a:spcBef>
                <a:spcPts val="1080"/>
              </a:spcBef>
              <a:buClrTx/>
              <a:buFont typeface="Arial"/>
              <a:buChar char="•"/>
              <a:defRPr sz="2000" kern="1200">
                <a:solidFill>
                  <a:schemeClr val="bg1"/>
                </a:solidFill>
                <a:latin typeface="Arial"/>
                <a:ea typeface="+mn-ea"/>
                <a:cs typeface="Arial"/>
              </a:defRPr>
            </a:lvl3pPr>
            <a:lvl4pPr marL="1600200" indent="-228600" algn="l" defTabSz="457200" rtl="0" eaLnBrk="1" latinLnBrk="0" hangingPunct="1">
              <a:spcBef>
                <a:spcPts val="1080"/>
              </a:spcBef>
              <a:buClrTx/>
              <a:buFont typeface="Arial"/>
              <a:buChar char="–"/>
              <a:defRPr sz="2000" kern="1200">
                <a:solidFill>
                  <a:schemeClr val="bg1"/>
                </a:solidFill>
                <a:latin typeface="Arial"/>
                <a:ea typeface="+mn-ea"/>
                <a:cs typeface="Arial"/>
              </a:defRPr>
            </a:lvl4pPr>
            <a:lvl5pPr marL="2057400" indent="-228600" algn="l" defTabSz="457200" rtl="0" eaLnBrk="1" latinLnBrk="0" hangingPunct="1">
              <a:spcBef>
                <a:spcPts val="1080"/>
              </a:spcBef>
              <a:buClrTx/>
              <a:buFont typeface="Arial"/>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spcAft>
                <a:spcPct val="0"/>
              </a:spcAft>
              <a:buFont typeface="Wingdings" charset="2"/>
              <a:buNone/>
            </a:pPr>
            <a:endParaRPr lang="de-CH" dirty="0" smtClean="0">
              <a:solidFill>
                <a:srgbClr val="FFFFFF"/>
              </a:solidFill>
            </a:endParaRPr>
          </a:p>
          <a:p>
            <a:pPr marL="0" indent="0" fontAlgn="base">
              <a:spcAft>
                <a:spcPct val="0"/>
              </a:spcAft>
              <a:buFont typeface="Wingdings" charset="2"/>
              <a:buNone/>
            </a:pPr>
            <a:endParaRPr lang="de-CH" sz="900" dirty="0">
              <a:solidFill>
                <a:srgbClr val="FFFFFF"/>
              </a:solidFill>
            </a:endParaRPr>
          </a:p>
        </p:txBody>
      </p:sp>
      <p:pic>
        <p:nvPicPr>
          <p:cNvPr id="3074" name="Picture 2" descr="G:\Data\Departement Volks- und Landwirtschaft\Amt für Wirtschaft\2 Standortpromotion\2-7 St.GallenBodenseeArea\Logo SG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56" y="888763"/>
            <a:ext cx="8228060" cy="508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081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p:cNvSpPr txBox="1">
            <a:spLocks/>
          </p:cNvSpPr>
          <p:nvPr/>
        </p:nvSpPr>
        <p:spPr bwMode="auto">
          <a:xfrm>
            <a:off x="603499" y="1587500"/>
            <a:ext cx="7928939" cy="4648199"/>
          </a:xfrm>
          <a:prstGeom prst="rect">
            <a:avLst/>
          </a:prstGeom>
          <a:noFill/>
          <a:ln>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Tx/>
              <a:buFont typeface="Wingdings" charset="2"/>
              <a:buChar char="§"/>
              <a:defRPr sz="2000" kern="1200">
                <a:solidFill>
                  <a:schemeClr val="bg1"/>
                </a:solidFill>
                <a:latin typeface="Arial"/>
                <a:ea typeface="+mn-ea"/>
                <a:cs typeface="Arial"/>
              </a:defRPr>
            </a:lvl1pPr>
            <a:lvl2pPr marL="742950" indent="-285750" algn="l" defTabSz="457200" rtl="0" eaLnBrk="0" fontAlgn="base" hangingPunct="0">
              <a:spcBef>
                <a:spcPts val="1080"/>
              </a:spcBef>
              <a:spcAft>
                <a:spcPct val="0"/>
              </a:spcAft>
              <a:buClrTx/>
              <a:buFont typeface="Arial" charset="0"/>
              <a:buChar char="–"/>
              <a:defRPr sz="2000" kern="1200">
                <a:solidFill>
                  <a:schemeClr val="bg1"/>
                </a:solidFill>
                <a:latin typeface="Arial"/>
                <a:ea typeface="+mn-ea"/>
                <a:cs typeface="Arial"/>
              </a:defRPr>
            </a:lvl2pPr>
            <a:lvl3pPr marL="1143000" indent="-228600" algn="l" defTabSz="457200" rtl="0" eaLnBrk="0" fontAlgn="base" hangingPunct="0">
              <a:spcBef>
                <a:spcPts val="1080"/>
              </a:spcBef>
              <a:spcAft>
                <a:spcPct val="0"/>
              </a:spcAft>
              <a:buClrTx/>
              <a:buFont typeface="Arial" charset="0"/>
              <a:buChar char="•"/>
              <a:defRPr sz="2000" kern="1200">
                <a:solidFill>
                  <a:schemeClr val="bg1"/>
                </a:solidFill>
                <a:latin typeface="Arial"/>
                <a:ea typeface="+mn-ea"/>
                <a:cs typeface="Arial"/>
              </a:defRPr>
            </a:lvl3pPr>
            <a:lvl4pPr marL="1600200" indent="-228600" algn="l" defTabSz="457200" rtl="0" eaLnBrk="0" fontAlgn="base" hangingPunct="0">
              <a:spcBef>
                <a:spcPts val="1080"/>
              </a:spcBef>
              <a:spcAft>
                <a:spcPct val="0"/>
              </a:spcAft>
              <a:buClrTx/>
              <a:buFont typeface="Arial" charset="0"/>
              <a:buChar char="–"/>
              <a:defRPr sz="2000" kern="1200">
                <a:solidFill>
                  <a:schemeClr val="bg1"/>
                </a:solidFill>
                <a:latin typeface="Arial"/>
                <a:ea typeface="+mn-ea"/>
                <a:cs typeface="Arial"/>
              </a:defRPr>
            </a:lvl4pPr>
            <a:lvl5pPr marL="2057400" indent="-228600" algn="l" defTabSz="457200" rtl="0" eaLnBrk="0" fontAlgn="base" hangingPunct="0">
              <a:spcBef>
                <a:spcPts val="1080"/>
              </a:spcBef>
              <a:spcAft>
                <a:spcPct val="0"/>
              </a:spcAft>
              <a:buClrTx/>
              <a:buFont typeface="Arial" charset="0"/>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400"/>
              </a:spcBef>
              <a:buFont typeface="Wingdings" pitchFamily="2" charset="2"/>
              <a:buChar char="§"/>
            </a:pPr>
            <a:r>
              <a:rPr lang="de-CH" sz="1600" dirty="0" smtClean="0">
                <a:latin typeface="Arial" charset="0"/>
                <a:cs typeface="Arial" charset="0"/>
              </a:rPr>
              <a:t>Führender Standort für Präzisionsindustrie, ICT und zentrale Unternehmens-funktionen im Herzen der DACH-Region (Deutschland – Österreich </a:t>
            </a:r>
            <a:r>
              <a:rPr lang="de-CH" sz="1600" dirty="0">
                <a:latin typeface="Arial" charset="0"/>
                <a:cs typeface="Arial" charset="0"/>
              </a:rPr>
              <a:t>– </a:t>
            </a:r>
            <a:r>
              <a:rPr lang="de-CH" sz="1600" dirty="0" smtClean="0">
                <a:latin typeface="Arial" charset="0"/>
                <a:cs typeface="Arial" charset="0"/>
              </a:rPr>
              <a:t>Schweiz – </a:t>
            </a:r>
            <a:r>
              <a:rPr lang="de-CH" sz="1600" dirty="0" smtClean="0">
                <a:latin typeface="Arial" charset="0"/>
                <a:cs typeface="Arial" charset="0"/>
              </a:rPr>
              <a:t>Fürstentum </a:t>
            </a:r>
            <a:r>
              <a:rPr lang="de-CH" sz="1600" dirty="0" smtClean="0">
                <a:latin typeface="Arial" charset="0"/>
                <a:cs typeface="Arial" charset="0"/>
              </a:rPr>
              <a:t>Liechtenstein)</a:t>
            </a:r>
            <a:endParaRPr lang="de-CH" sz="1600" dirty="0" smtClean="0">
              <a:latin typeface="Arial" charset="0"/>
              <a:cs typeface="Arial" charset="0"/>
            </a:endParaRPr>
          </a:p>
          <a:p>
            <a:pPr>
              <a:spcBef>
                <a:spcPts val="1200"/>
              </a:spcBef>
              <a:buFont typeface="Wingdings" pitchFamily="2" charset="2"/>
              <a:buChar char="§"/>
            </a:pPr>
            <a:r>
              <a:rPr lang="de-CH" sz="1600" dirty="0" smtClean="0">
                <a:latin typeface="Arial" charset="0"/>
                <a:cs typeface="Arial" charset="0"/>
              </a:rPr>
              <a:t>Ideale Positionierung im Zentrum des</a:t>
            </a:r>
            <a:r>
              <a:rPr lang="de-CH" sz="1600" dirty="0">
                <a:latin typeface="Arial" charset="0"/>
                <a:cs typeface="Arial" charset="0"/>
              </a:rPr>
              <a:t> </a:t>
            </a:r>
            <a:r>
              <a:rPr lang="de-CH" sz="1600" dirty="0" err="1" smtClean="0">
                <a:latin typeface="Arial" charset="0"/>
                <a:cs typeface="Arial" charset="0"/>
              </a:rPr>
              <a:t>Technolo</a:t>
            </a:r>
            <a:r>
              <a:rPr lang="de-CH" sz="1600" dirty="0" smtClean="0">
                <a:latin typeface="Arial" charset="0"/>
                <a:cs typeface="Arial" charset="0"/>
              </a:rPr>
              <a:t>-</a:t>
            </a:r>
            <a:br>
              <a:rPr lang="de-CH" sz="1600" dirty="0" smtClean="0">
                <a:latin typeface="Arial" charset="0"/>
                <a:cs typeface="Arial" charset="0"/>
              </a:rPr>
            </a:br>
            <a:r>
              <a:rPr lang="de-CH" sz="1600" dirty="0" err="1" smtClean="0">
                <a:latin typeface="Arial" charset="0"/>
                <a:cs typeface="Arial" charset="0"/>
              </a:rPr>
              <a:t>giedreiecks</a:t>
            </a:r>
            <a:r>
              <a:rPr lang="de-CH" sz="1600" dirty="0" smtClean="0">
                <a:latin typeface="Arial" charset="0"/>
                <a:cs typeface="Arial" charset="0"/>
              </a:rPr>
              <a:t> München – Stuttgart – Mailand</a:t>
            </a:r>
          </a:p>
          <a:p>
            <a:pPr>
              <a:spcBef>
                <a:spcPts val="1200"/>
              </a:spcBef>
              <a:buFont typeface="Wingdings" pitchFamily="2" charset="2"/>
              <a:buChar char="§"/>
            </a:pPr>
            <a:r>
              <a:rPr lang="de-CH" sz="1600" dirty="0" smtClean="0">
                <a:latin typeface="Arial" charset="0"/>
                <a:cs typeface="Arial" charset="0"/>
              </a:rPr>
              <a:t>Nähe zu den internationalen Flughäfen</a:t>
            </a:r>
            <a:br>
              <a:rPr lang="de-CH" sz="1600" dirty="0" smtClean="0">
                <a:latin typeface="Arial" charset="0"/>
                <a:cs typeface="Arial" charset="0"/>
              </a:rPr>
            </a:br>
            <a:r>
              <a:rPr lang="de-CH" sz="1600" dirty="0" smtClean="0">
                <a:latin typeface="Arial" charset="0"/>
                <a:cs typeface="Arial" charset="0"/>
              </a:rPr>
              <a:t>Zürich, St.Gallen-Altenrhein und </a:t>
            </a:r>
            <a:br>
              <a:rPr lang="de-CH" sz="1600" dirty="0" smtClean="0">
                <a:latin typeface="Arial" charset="0"/>
                <a:cs typeface="Arial" charset="0"/>
              </a:rPr>
            </a:br>
            <a:r>
              <a:rPr lang="de-CH" sz="1600" dirty="0" smtClean="0">
                <a:latin typeface="Arial" charset="0"/>
                <a:cs typeface="Arial" charset="0"/>
              </a:rPr>
              <a:t>Friedrichshafen</a:t>
            </a:r>
          </a:p>
          <a:p>
            <a:pPr>
              <a:spcBef>
                <a:spcPts val="1200"/>
              </a:spcBef>
              <a:buFont typeface="Wingdings" pitchFamily="2" charset="2"/>
              <a:buChar char="§"/>
            </a:pPr>
            <a:r>
              <a:rPr lang="de-CH" sz="1600" dirty="0" smtClean="0">
                <a:latin typeface="Arial" charset="0"/>
                <a:cs typeface="Arial" charset="0"/>
              </a:rPr>
              <a:t>Rund 2 Mio. Personen im Einzugsgebiet</a:t>
            </a:r>
            <a:br>
              <a:rPr lang="de-CH" sz="1600" dirty="0" smtClean="0">
                <a:latin typeface="Arial" charset="0"/>
                <a:cs typeface="Arial" charset="0"/>
              </a:rPr>
            </a:br>
            <a:r>
              <a:rPr lang="de-CH" sz="1600" dirty="0" smtClean="0">
                <a:latin typeface="Arial" charset="0"/>
                <a:cs typeface="Arial" charset="0"/>
              </a:rPr>
              <a:t>von 45 Minuten </a:t>
            </a:r>
          </a:p>
          <a:p>
            <a:pPr>
              <a:spcBef>
                <a:spcPts val="1200"/>
              </a:spcBef>
              <a:buFont typeface="Wingdings" pitchFamily="2" charset="2"/>
              <a:buChar char="§"/>
            </a:pPr>
            <a:r>
              <a:rPr lang="de-CH" sz="1600" dirty="0" smtClean="0">
                <a:latin typeface="Arial" charset="0"/>
                <a:cs typeface="Arial" charset="0"/>
              </a:rPr>
              <a:t>Im Vergleich mit anderen Schweizer</a:t>
            </a:r>
            <a:br>
              <a:rPr lang="de-CH" sz="1600" dirty="0" smtClean="0">
                <a:latin typeface="Arial" charset="0"/>
                <a:cs typeface="Arial" charset="0"/>
              </a:rPr>
            </a:br>
            <a:r>
              <a:rPr lang="de-CH" sz="1600" dirty="0" smtClean="0">
                <a:latin typeface="Arial" charset="0"/>
                <a:cs typeface="Arial" charset="0"/>
              </a:rPr>
              <a:t>Regionen klare Kostenvorteile bei Steuern,</a:t>
            </a:r>
            <a:br>
              <a:rPr lang="de-CH" sz="1600" dirty="0" smtClean="0">
                <a:latin typeface="Arial" charset="0"/>
                <a:cs typeface="Arial" charset="0"/>
              </a:rPr>
            </a:br>
            <a:r>
              <a:rPr lang="de-CH" sz="1600" dirty="0" smtClean="0">
                <a:latin typeface="Arial" charset="0"/>
                <a:cs typeface="Arial" charset="0"/>
              </a:rPr>
              <a:t>Immobilien und Personal</a:t>
            </a:r>
          </a:p>
          <a:p>
            <a:pPr>
              <a:spcBef>
                <a:spcPts val="1200"/>
              </a:spcBef>
              <a:buFont typeface="Wingdings" pitchFamily="2" charset="2"/>
              <a:buChar char="§"/>
            </a:pPr>
            <a:r>
              <a:rPr lang="de-CH" sz="1600" dirty="0" smtClean="0">
                <a:latin typeface="Arial" charset="0"/>
                <a:cs typeface="Arial" charset="0"/>
              </a:rPr>
              <a:t>Hohe Lebensqualität inmitten </a:t>
            </a:r>
            <a:r>
              <a:rPr lang="de-CH" sz="1600" dirty="0">
                <a:latin typeface="Arial" charset="0"/>
                <a:cs typeface="Arial" charset="0"/>
              </a:rPr>
              <a:t>grossartiger Freizeitumgebung</a:t>
            </a:r>
          </a:p>
          <a:p>
            <a:pPr>
              <a:spcBef>
                <a:spcPts val="1200"/>
              </a:spcBef>
              <a:buFont typeface="Wingdings" pitchFamily="2" charset="2"/>
              <a:buChar char="§"/>
            </a:pPr>
            <a:endParaRPr lang="de-CH" sz="1600" dirty="0" smtClean="0">
              <a:latin typeface="Arial" charset="0"/>
              <a:cs typeface="Arial" charset="0"/>
            </a:endParaRPr>
          </a:p>
        </p:txBody>
      </p:sp>
      <p:sp>
        <p:nvSpPr>
          <p:cNvPr id="4" name="Foliennummernplatzhalter 3"/>
          <p:cNvSpPr>
            <a:spLocks noGrp="1"/>
          </p:cNvSpPr>
          <p:nvPr>
            <p:ph type="sldNum" sz="quarter" idx="10"/>
          </p:nvPr>
        </p:nvSpPr>
        <p:spPr/>
        <p:txBody>
          <a:bodyPr/>
          <a:lstStyle/>
          <a:p>
            <a:pPr>
              <a:defRPr/>
            </a:pPr>
            <a:fld id="{9D446AE8-CE94-4044-8CFC-DABF8BECBF8E}" type="slidenum">
              <a:rPr lang="de-DE" smtClean="0"/>
              <a:pPr>
                <a:defRPr/>
              </a:pPr>
              <a:t>4</a:t>
            </a:fld>
            <a:endParaRPr lang="de-DE" dirty="0"/>
          </a:p>
        </p:txBody>
      </p:sp>
      <p:sp>
        <p:nvSpPr>
          <p:cNvPr id="6" name="Titel 2"/>
          <p:cNvSpPr txBox="1">
            <a:spLocks/>
          </p:cNvSpPr>
          <p:nvPr/>
        </p:nvSpPr>
        <p:spPr bwMode="auto">
          <a:xfrm>
            <a:off x="323528" y="44624"/>
            <a:ext cx="7128792"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err="1" smtClean="0">
                <a:latin typeface="Arial" charset="0"/>
                <a:cs typeface="Arial" charset="0"/>
              </a:rPr>
              <a:t>St.GallenBodenseeArea</a:t>
            </a:r>
            <a:r>
              <a:rPr lang="de-CH" altLang="de-DE" b="1" dirty="0" smtClean="0">
                <a:latin typeface="Arial" charset="0"/>
                <a:cs typeface="Arial" charset="0"/>
              </a:rPr>
              <a:t/>
            </a:r>
            <a:br>
              <a:rPr lang="de-CH" altLang="de-DE" b="1" dirty="0" smtClean="0">
                <a:latin typeface="Arial" charset="0"/>
                <a:cs typeface="Arial" charset="0"/>
              </a:rPr>
            </a:br>
            <a:r>
              <a:rPr lang="de-CH" altLang="de-DE" sz="2400" dirty="0" smtClean="0">
                <a:latin typeface="Arial" charset="0"/>
                <a:cs typeface="Arial" charset="0"/>
              </a:rPr>
              <a:t>Im Herzen von Europa</a:t>
            </a:r>
            <a:endParaRPr lang="de-CH" sz="2400" dirty="0" smtClean="0">
              <a:latin typeface="Arial" charset="0"/>
              <a:cs typeface="Arial" charset="0"/>
            </a:endParaRPr>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16124" y="2204864"/>
            <a:ext cx="4309941" cy="376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388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8424" name="Picture 8" descr="appenzeller2"/>
          <p:cNvPicPr>
            <a:picLocks noChangeAspect="1" noChangeArrowheads="1"/>
          </p:cNvPicPr>
          <p:nvPr/>
        </p:nvPicPr>
        <p:blipFill>
          <a:blip r:embed="rId3"/>
          <a:srcRect/>
          <a:stretch>
            <a:fillRect/>
          </a:stretch>
        </p:blipFill>
        <p:spPr bwMode="auto">
          <a:xfrm>
            <a:off x="2938534" y="2342390"/>
            <a:ext cx="3785296" cy="1805682"/>
          </a:xfrm>
          <a:prstGeom prst="rect">
            <a:avLst/>
          </a:prstGeom>
          <a:noFill/>
          <a:ln w="9525">
            <a:solidFill>
              <a:schemeClr val="bg1"/>
            </a:solidFill>
            <a:miter lim="800000"/>
            <a:headEnd/>
            <a:tailEnd/>
          </a:ln>
        </p:spPr>
      </p:pic>
      <p:pic>
        <p:nvPicPr>
          <p:cNvPr id="20523" name="Picture 43" descr="http://upload.wikimedia.org/wikipedia/commons/thumb/2/2a/Rheinmuendung_im_Bodensee.jpg/640px-Rheinmuendung_im_Bodens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494728"/>
            <a:ext cx="2188413" cy="3653699"/>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0"/>
          </p:nvPr>
        </p:nvSpPr>
        <p:spPr/>
        <p:txBody>
          <a:bodyPr/>
          <a:lstStyle/>
          <a:p>
            <a:pPr>
              <a:defRPr/>
            </a:pPr>
            <a:fld id="{0252F0A6-C4DE-4BCD-8583-9A1DDC773B8A}" type="slidenum">
              <a:rPr lang="de-DE" altLang="de-DE" smtClean="0"/>
              <a:pPr>
                <a:defRPr/>
              </a:pPr>
              <a:t>5</a:t>
            </a:fld>
            <a:endParaRPr lang="de-DE" altLang="de-DE"/>
          </a:p>
        </p:txBody>
      </p:sp>
      <p:sp>
        <p:nvSpPr>
          <p:cNvPr id="10" name="Titel 2"/>
          <p:cNvSpPr txBox="1">
            <a:spLocks/>
          </p:cNvSpPr>
          <p:nvPr/>
        </p:nvSpPr>
        <p:spPr bwMode="auto">
          <a:xfrm>
            <a:off x="323528" y="44624"/>
            <a:ext cx="7128792"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smtClean="0">
                <a:latin typeface="Arial" charset="0"/>
                <a:cs typeface="Arial" charset="0"/>
              </a:rPr>
              <a:t>SGBA </a:t>
            </a:r>
            <a:r>
              <a:rPr lang="de-CH" altLang="de-DE" dirty="0">
                <a:latin typeface="Arial" charset="0"/>
                <a:cs typeface="Arial" charset="0"/>
              </a:rPr>
              <a:t>–</a:t>
            </a:r>
            <a:r>
              <a:rPr lang="de-CH" altLang="de-DE" b="1" dirty="0" smtClean="0">
                <a:latin typeface="Arial" charset="0"/>
                <a:cs typeface="Arial" charset="0"/>
              </a:rPr>
              <a:t> Österreich</a:t>
            </a:r>
            <a:br>
              <a:rPr lang="de-CH" altLang="de-DE" b="1" dirty="0" smtClean="0">
                <a:latin typeface="Arial" charset="0"/>
                <a:cs typeface="Arial" charset="0"/>
              </a:rPr>
            </a:br>
            <a:r>
              <a:rPr lang="de-CH" altLang="de-DE" sz="2400" dirty="0" smtClean="0">
                <a:latin typeface="Arial" charset="0"/>
                <a:cs typeface="Arial" charset="0"/>
              </a:rPr>
              <a:t>Was uns verbindet …</a:t>
            </a:r>
            <a:endParaRPr lang="de-CH" sz="2400" dirty="0" smtClean="0">
              <a:latin typeface="Arial" charset="0"/>
              <a:cs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826" y="5013176"/>
            <a:ext cx="2338759" cy="935504"/>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4" name="AutoShape 4" descr="Bildergebnis für st. galler bratwurst"/>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5124" name="Picture 4" descr="Bildergebnis für humo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7585" y="1327752"/>
            <a:ext cx="1872208" cy="10531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ildergebnis für skifahrer">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176" y="1494728"/>
            <a:ext cx="2232248" cy="141721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0272" y="2636912"/>
            <a:ext cx="1816922" cy="1816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G:\Data\DBV\AWA\Standortförderung\2 Standortpromotion\2-1 Appenzell Ausserrhoden\2-1-1 Veranstaltungen AR\2-1-1-6 HKSÖL\18_HKSÖL Wien\Auslandsbesuch von Alain Berset in Wien_9.1.201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7864" y="4075153"/>
            <a:ext cx="3816085" cy="21465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67822" y="5148426"/>
            <a:ext cx="1904531" cy="98278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07981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80" r="3780"/>
          <a:stretch/>
        </p:blipFill>
        <p:spPr bwMode="auto">
          <a:xfrm>
            <a:off x="5539730" y="3933056"/>
            <a:ext cx="2808312" cy="193135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0"/>
          </p:nvPr>
        </p:nvSpPr>
        <p:spPr/>
        <p:txBody>
          <a:bodyPr/>
          <a:lstStyle/>
          <a:p>
            <a:pPr>
              <a:defRPr/>
            </a:pPr>
            <a:fld id="{0252F0A6-C4DE-4BCD-8583-9A1DDC773B8A}" type="slidenum">
              <a:rPr lang="de-DE" altLang="de-DE" smtClean="0"/>
              <a:pPr>
                <a:defRPr/>
              </a:pPr>
              <a:t>6</a:t>
            </a:fld>
            <a:endParaRPr lang="de-DE" altLang="de-DE"/>
          </a:p>
        </p:txBody>
      </p:sp>
      <p:sp>
        <p:nvSpPr>
          <p:cNvPr id="10" name="Titel 2"/>
          <p:cNvSpPr txBox="1">
            <a:spLocks/>
          </p:cNvSpPr>
          <p:nvPr/>
        </p:nvSpPr>
        <p:spPr bwMode="auto">
          <a:xfrm>
            <a:off x="323528" y="44624"/>
            <a:ext cx="7128792"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smtClean="0">
                <a:latin typeface="Arial" charset="0"/>
                <a:cs typeface="Arial" charset="0"/>
              </a:rPr>
              <a:t>SGBA </a:t>
            </a:r>
            <a:r>
              <a:rPr lang="de-CH" altLang="de-DE" dirty="0">
                <a:latin typeface="Arial" charset="0"/>
                <a:cs typeface="Arial" charset="0"/>
              </a:rPr>
              <a:t>–</a:t>
            </a:r>
            <a:r>
              <a:rPr lang="de-CH" altLang="de-DE" b="1" dirty="0" smtClean="0">
                <a:latin typeface="Arial" charset="0"/>
                <a:cs typeface="Arial" charset="0"/>
              </a:rPr>
              <a:t> Österreich</a:t>
            </a:r>
            <a:br>
              <a:rPr lang="de-CH" altLang="de-DE" b="1" dirty="0" smtClean="0">
                <a:latin typeface="Arial" charset="0"/>
                <a:cs typeface="Arial" charset="0"/>
              </a:rPr>
            </a:br>
            <a:r>
              <a:rPr lang="de-CH" altLang="de-DE" sz="2400" dirty="0" smtClean="0">
                <a:latin typeface="Arial" charset="0"/>
                <a:cs typeface="Arial" charset="0"/>
              </a:rPr>
              <a:t>Manchmal überraschend ähnlich…</a:t>
            </a:r>
            <a:endParaRPr lang="de-CH" sz="2400" dirty="0" smtClean="0">
              <a:latin typeface="Arial" charset="0"/>
              <a:cs typeface="Arial" charset="0"/>
            </a:endParaRPr>
          </a:p>
        </p:txBody>
      </p:sp>
      <p:sp>
        <p:nvSpPr>
          <p:cNvPr id="4" name="AutoShape 4" descr="Bildergebnis für st. galler bratwurst"/>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91683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0" descr="Premiere der St. Galler Festspiele 2011">
            <a:hlinkClick r:id="rId5"/>
          </p:cNvPr>
          <p:cNvPicPr>
            <a:picLocks noChangeAspect="1" noChangeArrowheads="1"/>
          </p:cNvPicPr>
          <p:nvPr/>
        </p:nvPicPr>
        <p:blipFill>
          <a:blip r:embed="rId6"/>
          <a:srcRect r="8437"/>
          <a:stretch>
            <a:fillRect/>
          </a:stretch>
        </p:blipFill>
        <p:spPr bwMode="auto">
          <a:xfrm>
            <a:off x="899592" y="4393386"/>
            <a:ext cx="2808312" cy="1807162"/>
          </a:xfrm>
          <a:prstGeom prst="rect">
            <a:avLst/>
          </a:prstGeom>
          <a:noFill/>
          <a:ln w="9525">
            <a:noFill/>
            <a:miter lim="800000"/>
            <a:headEnd/>
            <a:tailEnd/>
          </a:ln>
        </p:spPr>
      </p:pic>
      <p:pic>
        <p:nvPicPr>
          <p:cNvPr id="7170" name="Picture 2" descr="Bildergebnis für rheinbrücke diepoldsau">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0112" y="1404466"/>
            <a:ext cx="3168352" cy="21122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ildergebnis für handelsbeziehung schweiz österreic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9792" y="2692590"/>
            <a:ext cx="278130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509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883" y="4837711"/>
            <a:ext cx="1805877" cy="135266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7" y="3789040"/>
            <a:ext cx="2201217" cy="114661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1568397"/>
            <a:ext cx="1485715" cy="98999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http://www.welt-flaggen.de/data/currency/eur/1euro-2007-white.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133" y="3170499"/>
            <a:ext cx="695674" cy="69567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7576" y="3245468"/>
            <a:ext cx="2535281" cy="169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liennummernplatzhalter 3"/>
          <p:cNvSpPr>
            <a:spLocks noGrp="1"/>
          </p:cNvSpPr>
          <p:nvPr>
            <p:ph type="sldNum" sz="quarter" idx="10"/>
          </p:nvPr>
        </p:nvSpPr>
        <p:spPr/>
        <p:txBody>
          <a:bodyPr/>
          <a:lstStyle/>
          <a:p>
            <a:pPr>
              <a:defRPr/>
            </a:pPr>
            <a:fld id="{0252F0A6-C4DE-4BCD-8583-9A1DDC773B8A}" type="slidenum">
              <a:rPr lang="de-DE" altLang="de-DE" smtClean="0"/>
              <a:pPr>
                <a:defRPr/>
              </a:pPr>
              <a:t>7</a:t>
            </a:fld>
            <a:endParaRPr lang="de-DE" altLang="de-DE"/>
          </a:p>
        </p:txBody>
      </p:sp>
      <p:sp>
        <p:nvSpPr>
          <p:cNvPr id="19" name="Titel 2"/>
          <p:cNvSpPr txBox="1">
            <a:spLocks/>
          </p:cNvSpPr>
          <p:nvPr/>
        </p:nvSpPr>
        <p:spPr bwMode="auto">
          <a:xfrm>
            <a:off x="323528" y="44624"/>
            <a:ext cx="7128792" cy="1224136"/>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rgbClr val="2D3C41"/>
                </a:solidFill>
                <a:latin typeface="Arial"/>
                <a:ea typeface="+mj-ea"/>
                <a:cs typeface="Arial"/>
              </a:defRPr>
            </a:lvl1pPr>
            <a:lvl2pPr algn="ctr" defTabSz="457200" rtl="0" eaLnBrk="0" fontAlgn="base" hangingPunct="0">
              <a:spcBef>
                <a:spcPct val="0"/>
              </a:spcBef>
              <a:spcAft>
                <a:spcPct val="0"/>
              </a:spcAft>
              <a:defRPr sz="4400">
                <a:solidFill>
                  <a:schemeClr val="tx1"/>
                </a:solidFill>
                <a:latin typeface="Arial" charset="0"/>
                <a:cs typeface="Arial" charset="0"/>
              </a:defRPr>
            </a:lvl2pPr>
            <a:lvl3pPr algn="ctr" defTabSz="457200" rtl="0" eaLnBrk="0" fontAlgn="base" hangingPunct="0">
              <a:spcBef>
                <a:spcPct val="0"/>
              </a:spcBef>
              <a:spcAft>
                <a:spcPct val="0"/>
              </a:spcAft>
              <a:defRPr sz="4400">
                <a:solidFill>
                  <a:schemeClr val="tx1"/>
                </a:solidFill>
                <a:latin typeface="Arial" charset="0"/>
                <a:cs typeface="Arial" charset="0"/>
              </a:defRPr>
            </a:lvl3pPr>
            <a:lvl4pPr algn="ctr" defTabSz="457200" rtl="0" eaLnBrk="0" fontAlgn="base" hangingPunct="0">
              <a:spcBef>
                <a:spcPct val="0"/>
              </a:spcBef>
              <a:spcAft>
                <a:spcPct val="0"/>
              </a:spcAft>
              <a:defRPr sz="4400">
                <a:solidFill>
                  <a:schemeClr val="tx1"/>
                </a:solidFill>
                <a:latin typeface="Arial" charset="0"/>
                <a:cs typeface="Arial" charset="0"/>
              </a:defRPr>
            </a:lvl4pPr>
            <a:lvl5pPr algn="ctr" defTabSz="457200" rtl="0" eaLnBrk="0" fontAlgn="base" hangingPunct="0">
              <a:spcBef>
                <a:spcPct val="0"/>
              </a:spcBef>
              <a:spcAft>
                <a:spcPct val="0"/>
              </a:spcAft>
              <a:defRPr sz="4400">
                <a:solidFill>
                  <a:schemeClr val="tx1"/>
                </a:solidFill>
                <a:latin typeface="Arial" charset="0"/>
                <a:cs typeface="Arial" charset="0"/>
              </a:defRPr>
            </a:lvl5pPr>
            <a:lvl6pPr marL="457200" algn="ctr" defTabSz="457200" rtl="0" fontAlgn="base">
              <a:spcBef>
                <a:spcPct val="0"/>
              </a:spcBef>
              <a:spcAft>
                <a:spcPct val="0"/>
              </a:spcAft>
              <a:defRPr sz="4400">
                <a:solidFill>
                  <a:schemeClr val="tx1"/>
                </a:solidFill>
                <a:latin typeface="Arial" charset="0"/>
                <a:cs typeface="Arial" charset="0"/>
              </a:defRPr>
            </a:lvl6pPr>
            <a:lvl7pPr marL="914400" algn="ctr" defTabSz="457200" rtl="0" fontAlgn="base">
              <a:spcBef>
                <a:spcPct val="0"/>
              </a:spcBef>
              <a:spcAft>
                <a:spcPct val="0"/>
              </a:spcAft>
              <a:defRPr sz="4400">
                <a:solidFill>
                  <a:schemeClr val="tx1"/>
                </a:solidFill>
                <a:latin typeface="Arial" charset="0"/>
                <a:cs typeface="Arial" charset="0"/>
              </a:defRPr>
            </a:lvl7pPr>
            <a:lvl8pPr marL="1371600" algn="ctr" defTabSz="457200" rtl="0" fontAlgn="base">
              <a:spcBef>
                <a:spcPct val="0"/>
              </a:spcBef>
              <a:spcAft>
                <a:spcPct val="0"/>
              </a:spcAft>
              <a:defRPr sz="4400">
                <a:solidFill>
                  <a:schemeClr val="tx1"/>
                </a:solidFill>
                <a:latin typeface="Arial" charset="0"/>
                <a:cs typeface="Arial" charset="0"/>
              </a:defRPr>
            </a:lvl8pPr>
            <a:lvl9pPr marL="1828800" algn="ctr" defTabSz="457200" rtl="0" fontAlgn="base">
              <a:spcBef>
                <a:spcPct val="0"/>
              </a:spcBef>
              <a:spcAft>
                <a:spcPct val="0"/>
              </a:spcAft>
              <a:defRPr sz="4400">
                <a:solidFill>
                  <a:schemeClr val="tx1"/>
                </a:solidFill>
                <a:latin typeface="Arial" charset="0"/>
                <a:cs typeface="Arial" charset="0"/>
              </a:defRPr>
            </a:lvl9pPr>
          </a:lstStyle>
          <a:p>
            <a:r>
              <a:rPr lang="de-CH" altLang="de-DE" b="1" dirty="0" smtClean="0">
                <a:latin typeface="Arial" charset="0"/>
                <a:cs typeface="Arial" charset="0"/>
              </a:rPr>
              <a:t>SGBA </a:t>
            </a:r>
            <a:r>
              <a:rPr lang="de-CH" altLang="de-DE" dirty="0">
                <a:latin typeface="Arial" charset="0"/>
                <a:cs typeface="Arial" charset="0"/>
              </a:rPr>
              <a:t>–</a:t>
            </a:r>
            <a:r>
              <a:rPr lang="de-CH" altLang="de-DE" b="1" dirty="0" smtClean="0">
                <a:latin typeface="Arial" charset="0"/>
                <a:cs typeface="Arial" charset="0"/>
              </a:rPr>
              <a:t> Österreich</a:t>
            </a:r>
            <a:br>
              <a:rPr lang="de-CH" altLang="de-DE" b="1" dirty="0" smtClean="0">
                <a:latin typeface="Arial" charset="0"/>
                <a:cs typeface="Arial" charset="0"/>
              </a:rPr>
            </a:br>
            <a:r>
              <a:rPr lang="de-CH" altLang="de-DE" sz="2400" dirty="0" smtClean="0">
                <a:latin typeface="Arial" charset="0"/>
                <a:cs typeface="Arial" charset="0"/>
              </a:rPr>
              <a:t>… aber doch </a:t>
            </a:r>
            <a:r>
              <a:rPr lang="de-CH" altLang="de-DE" sz="2400" dirty="0" smtClean="0">
                <a:latin typeface="Arial" charset="0"/>
                <a:cs typeface="Arial" charset="0"/>
              </a:rPr>
              <a:t>nicht ganz </a:t>
            </a:r>
            <a:r>
              <a:rPr lang="de-CH" altLang="de-DE" sz="2400" dirty="0" smtClean="0">
                <a:latin typeface="Arial" charset="0"/>
                <a:cs typeface="Arial" charset="0"/>
              </a:rPr>
              <a:t>gleich!</a:t>
            </a:r>
            <a:endParaRPr lang="de-CH" sz="2400" dirty="0" smtClean="0">
              <a:latin typeface="Arial" charset="0"/>
              <a:cs typeface="Arial" charset="0"/>
            </a:endParaRP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688" y="2276872"/>
            <a:ext cx="1488376" cy="89362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3192" y="2430114"/>
            <a:ext cx="1211486" cy="145378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descr="https://upload.wikimedia.org/wikipedia/commons/thumb/f/f3/Flag_of_Switzerland.svg/2000px-Flag_of_Switzerland.svg.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60232" y="1705779"/>
            <a:ext cx="975464" cy="97546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8024" y="4725144"/>
            <a:ext cx="2039292" cy="133989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6" descr="Bildergebnis für skifahrer">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67944" y="1494728"/>
            <a:ext cx="561812" cy="35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8436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23CF02F-0DC5-4BA6-BEB0-61121EE94822}" type="slidenum">
              <a:rPr lang="de-DE" smtClean="0">
                <a:solidFill>
                  <a:srgbClr val="2D3C41"/>
                </a:solidFill>
              </a:rPr>
              <a:pPr eaLnBrk="1" hangingPunct="1"/>
              <a:t>8</a:t>
            </a:fld>
            <a:endParaRPr lang="de-DE" smtClean="0">
              <a:solidFill>
                <a:srgbClr val="2D3C41"/>
              </a:solidFill>
            </a:endParaRPr>
          </a:p>
        </p:txBody>
      </p:sp>
      <p:sp>
        <p:nvSpPr>
          <p:cNvPr id="39939" name="Titel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p>
            <a:pPr eaLnBrk="1" hangingPunct="1"/>
            <a:r>
              <a:rPr lang="de-CH" dirty="0" smtClean="0">
                <a:latin typeface="Arial" charset="0"/>
                <a:cs typeface="Arial" charset="0"/>
              </a:rPr>
              <a:t>Die Schweiz - Ihr Unternehmensstandort </a:t>
            </a:r>
          </a:p>
        </p:txBody>
      </p:sp>
      <p:sp>
        <p:nvSpPr>
          <p:cNvPr id="39940" name="Inhaltsplatzhalter 2"/>
          <p:cNvSpPr>
            <a:spLocks noGrp="1"/>
          </p:cNvSpPr>
          <p:nvPr>
            <p:ph idx="1"/>
          </p:nvPr>
        </p:nvSpPr>
        <p:spPr bwMode="auto">
          <a:xfrm>
            <a:off x="584653" y="1538748"/>
            <a:ext cx="5157504"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pPr marL="0" indent="0" eaLnBrk="1" hangingPunct="1">
              <a:spcBef>
                <a:spcPts val="0"/>
              </a:spcBef>
              <a:spcAft>
                <a:spcPts val="600"/>
              </a:spcAft>
              <a:buClr>
                <a:schemeClr val="bg1"/>
              </a:buClr>
              <a:buNone/>
            </a:pPr>
            <a:r>
              <a:rPr lang="fr-FR" b="1" dirty="0" smtClean="0"/>
              <a:t>Innovation </a:t>
            </a:r>
            <a:r>
              <a:rPr lang="fr-FR" b="1" dirty="0" err="1" smtClean="0"/>
              <a:t>und</a:t>
            </a:r>
            <a:r>
              <a:rPr lang="fr-FR" b="1" dirty="0" smtClean="0"/>
              <a:t> Technologie </a:t>
            </a:r>
          </a:p>
          <a:p>
            <a:pPr eaLnBrk="1" hangingPunct="1">
              <a:spcBef>
                <a:spcPts val="0"/>
              </a:spcBef>
              <a:spcAft>
                <a:spcPts val="600"/>
              </a:spcAft>
              <a:buClr>
                <a:schemeClr val="bg1"/>
              </a:buClr>
              <a:buFont typeface="Symbol" pitchFamily="18" charset="2"/>
              <a:buChar char="-"/>
            </a:pPr>
            <a:r>
              <a:rPr lang="fr-FR" dirty="0" err="1" smtClean="0"/>
              <a:t>Hotspot</a:t>
            </a:r>
            <a:r>
              <a:rPr lang="fr-FR" dirty="0" smtClean="0"/>
              <a:t> für </a:t>
            </a:r>
            <a:r>
              <a:rPr lang="fr-FR" dirty="0" err="1" smtClean="0"/>
              <a:t>Forschung</a:t>
            </a:r>
            <a:r>
              <a:rPr lang="fr-FR" dirty="0" smtClean="0"/>
              <a:t> </a:t>
            </a:r>
            <a:r>
              <a:rPr lang="fr-FR" dirty="0" err="1" smtClean="0"/>
              <a:t>und</a:t>
            </a:r>
            <a:r>
              <a:rPr lang="fr-FR" dirty="0" smtClean="0"/>
              <a:t> Entwicklung</a:t>
            </a:r>
          </a:p>
          <a:p>
            <a:pPr eaLnBrk="1" hangingPunct="1">
              <a:spcBef>
                <a:spcPts val="0"/>
              </a:spcBef>
              <a:spcAft>
                <a:spcPts val="600"/>
              </a:spcAft>
              <a:buClr>
                <a:schemeClr val="bg1"/>
              </a:buClr>
              <a:buFont typeface="Symbol" pitchFamily="18" charset="2"/>
              <a:buChar char="-"/>
            </a:pPr>
            <a:r>
              <a:rPr lang="fr-FR" dirty="0" err="1" smtClean="0"/>
              <a:t>Führende</a:t>
            </a:r>
            <a:r>
              <a:rPr lang="fr-FR" dirty="0" smtClean="0"/>
              <a:t> </a:t>
            </a:r>
            <a:r>
              <a:rPr lang="fr-FR" dirty="0" err="1" smtClean="0"/>
              <a:t>Branchencluster</a:t>
            </a:r>
            <a:endParaRPr lang="fr-FR" dirty="0" smtClean="0"/>
          </a:p>
          <a:p>
            <a:pPr eaLnBrk="1" hangingPunct="1">
              <a:spcBef>
                <a:spcPts val="0"/>
              </a:spcBef>
              <a:spcAft>
                <a:spcPts val="600"/>
              </a:spcAft>
              <a:buClr>
                <a:schemeClr val="bg1"/>
              </a:buClr>
              <a:buFont typeface="Symbol" pitchFamily="18" charset="2"/>
              <a:buChar char="-"/>
            </a:pPr>
            <a:r>
              <a:rPr lang="fr-FR" dirty="0" err="1" smtClean="0"/>
              <a:t>Starkes</a:t>
            </a:r>
            <a:r>
              <a:rPr lang="fr-FR" dirty="0" smtClean="0"/>
              <a:t> </a:t>
            </a:r>
            <a:r>
              <a:rPr lang="fr-FR" dirty="0" err="1" smtClean="0"/>
              <a:t>Bildungssystem</a:t>
            </a:r>
            <a:endParaRPr lang="fr-FR" dirty="0" smtClean="0"/>
          </a:p>
          <a:p>
            <a:pPr marL="0" indent="0" eaLnBrk="1" hangingPunct="1">
              <a:spcBef>
                <a:spcPts val="0"/>
              </a:spcBef>
              <a:spcAft>
                <a:spcPts val="600"/>
              </a:spcAft>
              <a:buClr>
                <a:schemeClr val="bg1"/>
              </a:buClr>
              <a:buNone/>
            </a:pPr>
            <a:endParaRPr lang="fr-FR" dirty="0"/>
          </a:p>
          <a:p>
            <a:pPr marL="0" indent="0" eaLnBrk="1" hangingPunct="1">
              <a:spcBef>
                <a:spcPts val="0"/>
              </a:spcBef>
              <a:spcAft>
                <a:spcPts val="600"/>
              </a:spcAft>
              <a:buClr>
                <a:schemeClr val="bg1"/>
              </a:buClr>
              <a:buNone/>
            </a:pPr>
            <a:r>
              <a:rPr lang="fr-FR" b="1" dirty="0" err="1" smtClean="0"/>
              <a:t>Sicherheit</a:t>
            </a:r>
            <a:r>
              <a:rPr lang="fr-FR" b="1" dirty="0" smtClean="0"/>
              <a:t> </a:t>
            </a:r>
            <a:r>
              <a:rPr lang="fr-FR" b="1" dirty="0" err="1" smtClean="0"/>
              <a:t>und</a:t>
            </a:r>
            <a:r>
              <a:rPr lang="fr-FR" b="1" dirty="0" smtClean="0"/>
              <a:t> </a:t>
            </a:r>
            <a:r>
              <a:rPr lang="fr-FR" b="1" dirty="0" err="1" smtClean="0"/>
              <a:t>Vertrauen</a:t>
            </a:r>
            <a:endParaRPr lang="fr-FR" b="1" dirty="0"/>
          </a:p>
          <a:p>
            <a:pPr>
              <a:spcBef>
                <a:spcPts val="0"/>
              </a:spcBef>
              <a:spcAft>
                <a:spcPts val="600"/>
              </a:spcAft>
              <a:buClr>
                <a:schemeClr val="bg1"/>
              </a:buClr>
              <a:buFont typeface="Symbol" pitchFamily="18" charset="2"/>
              <a:buChar char="-"/>
            </a:pPr>
            <a:r>
              <a:rPr lang="fr-FR" dirty="0" err="1" smtClean="0"/>
              <a:t>Verlässliche</a:t>
            </a:r>
            <a:r>
              <a:rPr lang="fr-FR" dirty="0" smtClean="0"/>
              <a:t> </a:t>
            </a:r>
            <a:r>
              <a:rPr lang="fr-FR" dirty="0" err="1" smtClean="0"/>
              <a:t>Governance</a:t>
            </a:r>
            <a:endParaRPr lang="fr-FR" dirty="0" smtClean="0"/>
          </a:p>
          <a:p>
            <a:pPr>
              <a:spcBef>
                <a:spcPts val="0"/>
              </a:spcBef>
              <a:spcAft>
                <a:spcPts val="600"/>
              </a:spcAft>
              <a:buClr>
                <a:schemeClr val="bg1"/>
              </a:buClr>
              <a:buFont typeface="Symbol" pitchFamily="18" charset="2"/>
              <a:buChar char="-"/>
            </a:pPr>
            <a:r>
              <a:rPr lang="fr-FR" dirty="0" err="1" smtClean="0"/>
              <a:t>Liberaler</a:t>
            </a:r>
            <a:r>
              <a:rPr lang="fr-FR" dirty="0" smtClean="0"/>
              <a:t> </a:t>
            </a:r>
            <a:r>
              <a:rPr lang="fr-FR" dirty="0" err="1" smtClean="0"/>
              <a:t>Arbeitsmarkt</a:t>
            </a:r>
            <a:endParaRPr lang="fr-FR" dirty="0" smtClean="0"/>
          </a:p>
          <a:p>
            <a:pPr>
              <a:spcBef>
                <a:spcPts val="0"/>
              </a:spcBef>
              <a:spcAft>
                <a:spcPts val="600"/>
              </a:spcAft>
              <a:buClr>
                <a:schemeClr val="bg1"/>
              </a:buClr>
              <a:buFont typeface="Symbol" pitchFamily="18" charset="2"/>
              <a:buChar char="-"/>
            </a:pPr>
            <a:r>
              <a:rPr lang="fr-FR" dirty="0" err="1" smtClean="0"/>
              <a:t>Solider</a:t>
            </a:r>
            <a:r>
              <a:rPr lang="fr-FR" dirty="0" smtClean="0"/>
              <a:t> </a:t>
            </a:r>
            <a:r>
              <a:rPr lang="fr-FR" dirty="0" err="1" smtClean="0"/>
              <a:t>Finanz</a:t>
            </a:r>
            <a:r>
              <a:rPr lang="fr-FR" dirty="0" smtClean="0"/>
              <a:t>- </a:t>
            </a:r>
            <a:r>
              <a:rPr lang="fr-FR" dirty="0" err="1" smtClean="0"/>
              <a:t>und</a:t>
            </a:r>
            <a:r>
              <a:rPr lang="fr-FR" dirty="0" smtClean="0"/>
              <a:t> </a:t>
            </a:r>
            <a:r>
              <a:rPr lang="fr-FR" dirty="0" err="1" smtClean="0"/>
              <a:t>Kapitalmarkt</a:t>
            </a:r>
            <a:endParaRPr lang="fr-FR" dirty="0" smtClean="0"/>
          </a:p>
          <a:p>
            <a:pPr>
              <a:spcBef>
                <a:spcPts val="0"/>
              </a:spcBef>
              <a:spcAft>
                <a:spcPts val="600"/>
              </a:spcAft>
              <a:buClr>
                <a:schemeClr val="bg1"/>
              </a:buClr>
              <a:buFont typeface="Symbol" pitchFamily="18" charset="2"/>
              <a:buChar char="-"/>
            </a:pPr>
            <a:r>
              <a:rPr lang="fr-FR" dirty="0" err="1" smtClean="0"/>
              <a:t>Attraktive</a:t>
            </a:r>
            <a:r>
              <a:rPr lang="fr-FR" dirty="0" smtClean="0"/>
              <a:t> </a:t>
            </a:r>
            <a:r>
              <a:rPr lang="fr-FR" dirty="0" err="1" smtClean="0"/>
              <a:t>Steuern</a:t>
            </a:r>
            <a:endParaRPr lang="fr-FR" dirty="0" smtClean="0"/>
          </a:p>
          <a:p>
            <a:pPr>
              <a:spcBef>
                <a:spcPts val="0"/>
              </a:spcBef>
              <a:spcAft>
                <a:spcPts val="600"/>
              </a:spcAft>
              <a:buClr>
                <a:schemeClr val="bg1"/>
              </a:buClr>
              <a:buFont typeface="Symbol" pitchFamily="18" charset="2"/>
              <a:buChar char="-"/>
            </a:pPr>
            <a:r>
              <a:rPr lang="fr-FR" dirty="0" err="1" smtClean="0"/>
              <a:t>Einfache</a:t>
            </a:r>
            <a:r>
              <a:rPr lang="fr-FR" dirty="0" smtClean="0"/>
              <a:t> </a:t>
            </a:r>
            <a:r>
              <a:rPr lang="fr-FR" dirty="0" err="1" smtClean="0"/>
              <a:t>Unternehmensgründung</a:t>
            </a:r>
            <a:endParaRPr lang="fr-FR" dirty="0"/>
          </a:p>
          <a:p>
            <a:pPr>
              <a:spcAft>
                <a:spcPct val="30000"/>
              </a:spcAft>
              <a:buClr>
                <a:schemeClr val="bg1"/>
              </a:buClr>
              <a:buFont typeface="Symbol" pitchFamily="18" charset="2"/>
              <a:buChar char="-"/>
            </a:pPr>
            <a:endParaRPr lang="de-CH" dirty="0" smtClean="0">
              <a:latin typeface="Arial" charset="0"/>
              <a:cs typeface="Arial" charset="0"/>
            </a:endParaRPr>
          </a:p>
        </p:txBody>
      </p:sp>
      <p:sp>
        <p:nvSpPr>
          <p:cNvPr id="5" name="Inhaltsplatzhalter 2"/>
          <p:cNvSpPr txBox="1">
            <a:spLocks/>
          </p:cNvSpPr>
          <p:nvPr/>
        </p:nvSpPr>
        <p:spPr bwMode="auto">
          <a:xfrm>
            <a:off x="5219584" y="3443675"/>
            <a:ext cx="3941916" cy="20702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Tx/>
              <a:buFont typeface="Wingdings" charset="2"/>
              <a:buChar char="§"/>
              <a:defRPr sz="2000" kern="1200">
                <a:solidFill>
                  <a:schemeClr val="bg1"/>
                </a:solidFill>
                <a:latin typeface="Arial"/>
                <a:ea typeface="+mn-ea"/>
                <a:cs typeface="Arial"/>
              </a:defRPr>
            </a:lvl1pPr>
            <a:lvl2pPr marL="742950" indent="-285750" algn="l" defTabSz="457200" rtl="0" eaLnBrk="0" fontAlgn="base" hangingPunct="0">
              <a:spcBef>
                <a:spcPts val="1080"/>
              </a:spcBef>
              <a:spcAft>
                <a:spcPct val="0"/>
              </a:spcAft>
              <a:buClrTx/>
              <a:buFont typeface="Arial" charset="0"/>
              <a:buChar char="–"/>
              <a:defRPr sz="2000" kern="1200">
                <a:solidFill>
                  <a:schemeClr val="bg1"/>
                </a:solidFill>
                <a:latin typeface="Arial"/>
                <a:ea typeface="+mn-ea"/>
                <a:cs typeface="Arial"/>
              </a:defRPr>
            </a:lvl2pPr>
            <a:lvl3pPr marL="1143000" indent="-228600" algn="l" defTabSz="457200" rtl="0" eaLnBrk="0" fontAlgn="base" hangingPunct="0">
              <a:spcBef>
                <a:spcPts val="1080"/>
              </a:spcBef>
              <a:spcAft>
                <a:spcPct val="0"/>
              </a:spcAft>
              <a:buClrTx/>
              <a:buFont typeface="Arial" charset="0"/>
              <a:buChar char="•"/>
              <a:defRPr sz="2000" kern="1200">
                <a:solidFill>
                  <a:schemeClr val="bg1"/>
                </a:solidFill>
                <a:latin typeface="Arial"/>
                <a:ea typeface="+mn-ea"/>
                <a:cs typeface="Arial"/>
              </a:defRPr>
            </a:lvl3pPr>
            <a:lvl4pPr marL="1600200" indent="-228600" algn="l" defTabSz="457200" rtl="0" eaLnBrk="0" fontAlgn="base" hangingPunct="0">
              <a:spcBef>
                <a:spcPts val="1080"/>
              </a:spcBef>
              <a:spcAft>
                <a:spcPct val="0"/>
              </a:spcAft>
              <a:buClrTx/>
              <a:buFont typeface="Arial" charset="0"/>
              <a:buChar char="–"/>
              <a:defRPr sz="2000" kern="1200">
                <a:solidFill>
                  <a:schemeClr val="bg1"/>
                </a:solidFill>
                <a:latin typeface="Arial"/>
                <a:ea typeface="+mn-ea"/>
                <a:cs typeface="Arial"/>
              </a:defRPr>
            </a:lvl4pPr>
            <a:lvl5pPr marL="2057400" indent="-228600" algn="l" defTabSz="457200" rtl="0" eaLnBrk="0" fontAlgn="base" hangingPunct="0">
              <a:spcBef>
                <a:spcPts val="1080"/>
              </a:spcBef>
              <a:spcAft>
                <a:spcPct val="0"/>
              </a:spcAft>
              <a:buClrTx/>
              <a:buFont typeface="Arial" charset="0"/>
              <a:buChar char="»"/>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spcAft>
                <a:spcPts val="600"/>
              </a:spcAft>
              <a:buClr>
                <a:schemeClr val="bg1"/>
              </a:buClr>
              <a:buFont typeface="Wingdings" charset="2"/>
              <a:buNone/>
            </a:pPr>
            <a:r>
              <a:rPr lang="fr-FR" b="1" dirty="0" err="1" smtClean="0"/>
              <a:t>Umfeld</a:t>
            </a:r>
            <a:r>
              <a:rPr lang="fr-FR" b="1" dirty="0" smtClean="0"/>
              <a:t> </a:t>
            </a:r>
            <a:r>
              <a:rPr lang="fr-FR" b="1" dirty="0" err="1" smtClean="0"/>
              <a:t>und</a:t>
            </a:r>
            <a:r>
              <a:rPr lang="fr-FR" b="1" dirty="0" smtClean="0"/>
              <a:t> Leben</a:t>
            </a:r>
          </a:p>
          <a:p>
            <a:pPr eaLnBrk="1" hangingPunct="1">
              <a:spcBef>
                <a:spcPts val="0"/>
              </a:spcBef>
              <a:spcAft>
                <a:spcPts val="600"/>
              </a:spcAft>
              <a:buClr>
                <a:schemeClr val="bg1"/>
              </a:buClr>
              <a:buFont typeface="Symbol" pitchFamily="18" charset="2"/>
              <a:buChar char="-"/>
            </a:pPr>
            <a:r>
              <a:rPr lang="fr-FR" dirty="0" err="1" smtClean="0"/>
              <a:t>Einzigartige</a:t>
            </a:r>
            <a:r>
              <a:rPr lang="fr-FR" dirty="0" smtClean="0"/>
              <a:t> </a:t>
            </a:r>
            <a:r>
              <a:rPr lang="fr-FR" dirty="0" err="1" smtClean="0"/>
              <a:t>Lebensqualität</a:t>
            </a:r>
            <a:endParaRPr lang="fr-FR" dirty="0" smtClean="0"/>
          </a:p>
          <a:p>
            <a:pPr eaLnBrk="1" hangingPunct="1">
              <a:spcBef>
                <a:spcPts val="0"/>
              </a:spcBef>
              <a:spcAft>
                <a:spcPts val="600"/>
              </a:spcAft>
              <a:buClr>
                <a:schemeClr val="bg1"/>
              </a:buClr>
              <a:buFont typeface="Symbol" pitchFamily="18" charset="2"/>
              <a:buChar char="-"/>
            </a:pPr>
            <a:r>
              <a:rPr lang="fr-FR" dirty="0" smtClean="0"/>
              <a:t>Internationales </a:t>
            </a:r>
            <a:r>
              <a:rPr lang="fr-FR" dirty="0" err="1" smtClean="0"/>
              <a:t>Umfeld</a:t>
            </a:r>
            <a:endParaRPr lang="fr-FR" dirty="0" smtClean="0"/>
          </a:p>
          <a:p>
            <a:pPr eaLnBrk="1" hangingPunct="1">
              <a:spcBef>
                <a:spcPts val="0"/>
              </a:spcBef>
              <a:spcAft>
                <a:spcPts val="600"/>
              </a:spcAft>
              <a:buClr>
                <a:schemeClr val="bg1"/>
              </a:buClr>
              <a:buFont typeface="Symbol" pitchFamily="18" charset="2"/>
              <a:buChar char="-"/>
            </a:pPr>
            <a:r>
              <a:rPr lang="fr-FR" dirty="0" err="1" smtClean="0"/>
              <a:t>Zuverlässige</a:t>
            </a:r>
            <a:r>
              <a:rPr lang="fr-FR" dirty="0" smtClean="0"/>
              <a:t> </a:t>
            </a:r>
            <a:r>
              <a:rPr lang="fr-FR" dirty="0" err="1" smtClean="0"/>
              <a:t>Infrastruktur</a:t>
            </a:r>
            <a:endParaRPr lang="fr-FR" dirty="0" smtClean="0"/>
          </a:p>
          <a:p>
            <a:pPr marL="0" indent="0" eaLnBrk="1" hangingPunct="1">
              <a:spcBef>
                <a:spcPts val="0"/>
              </a:spcBef>
              <a:spcAft>
                <a:spcPts val="600"/>
              </a:spcAft>
              <a:buClr>
                <a:schemeClr val="bg1"/>
              </a:buClr>
              <a:buFont typeface="Wingdings" charset="2"/>
              <a:buNone/>
            </a:pPr>
            <a:endParaRPr lang="fr-FR" dirty="0" smtClean="0"/>
          </a:p>
          <a:p>
            <a:pPr>
              <a:spcAft>
                <a:spcPct val="30000"/>
              </a:spcAft>
              <a:buClr>
                <a:schemeClr val="bg1"/>
              </a:buClr>
              <a:buFont typeface="Symbol" pitchFamily="18" charset="2"/>
              <a:buChar char="-"/>
            </a:pPr>
            <a:endParaRPr lang="de-CH" dirty="0" smtClean="0">
              <a:latin typeface="Arial" charset="0"/>
              <a:cs typeface="Arial" charset="0"/>
            </a:endParaRPr>
          </a:p>
        </p:txBody>
      </p:sp>
      <p:sp>
        <p:nvSpPr>
          <p:cNvPr id="2" name="Textfeld 1"/>
          <p:cNvSpPr txBox="1"/>
          <p:nvPr/>
        </p:nvSpPr>
        <p:spPr>
          <a:xfrm rot="20850458">
            <a:off x="5076710" y="2301497"/>
            <a:ext cx="3600400" cy="400110"/>
          </a:xfrm>
          <a:prstGeom prst="rect">
            <a:avLst/>
          </a:prstGeom>
          <a:noFill/>
          <a:ln>
            <a:solidFill>
              <a:srgbClr val="FF0000"/>
            </a:solidFill>
          </a:ln>
        </p:spPr>
        <p:txBody>
          <a:bodyPr wrap="square" rtlCol="0">
            <a:spAutoFit/>
          </a:bodyPr>
          <a:lstStyle/>
          <a:p>
            <a:pPr algn="ctr"/>
            <a:r>
              <a:rPr lang="de-CH" sz="2000" b="1" dirty="0" smtClean="0">
                <a:solidFill>
                  <a:srgbClr val="FF0000"/>
                </a:solidFill>
              </a:rPr>
              <a:t>Innovation und Kompetenz</a:t>
            </a:r>
            <a:endParaRPr lang="de-CH" sz="2000" b="1" dirty="0">
              <a:solidFill>
                <a:srgbClr val="FF0000"/>
              </a:solidFill>
            </a:endParaRPr>
          </a:p>
        </p:txBody>
      </p:sp>
      <p:sp>
        <p:nvSpPr>
          <p:cNvPr id="7" name="Textfeld 6"/>
          <p:cNvSpPr txBox="1"/>
          <p:nvPr/>
        </p:nvSpPr>
        <p:spPr>
          <a:xfrm rot="20850458">
            <a:off x="5076710" y="5469848"/>
            <a:ext cx="3600400" cy="400110"/>
          </a:xfrm>
          <a:prstGeom prst="rect">
            <a:avLst/>
          </a:prstGeom>
          <a:noFill/>
          <a:ln>
            <a:solidFill>
              <a:srgbClr val="FF0000"/>
            </a:solidFill>
          </a:ln>
        </p:spPr>
        <p:txBody>
          <a:bodyPr wrap="square" rtlCol="0">
            <a:spAutoFit/>
          </a:bodyPr>
          <a:lstStyle/>
          <a:p>
            <a:pPr algn="ctr"/>
            <a:r>
              <a:rPr lang="de-CH" sz="2000" b="1" dirty="0" smtClean="0">
                <a:solidFill>
                  <a:srgbClr val="FF0000"/>
                </a:solidFill>
              </a:rPr>
              <a:t>Sicherheit und Stabilität</a:t>
            </a:r>
            <a:endParaRPr lang="de-CH" sz="2000" b="1" dirty="0">
              <a:solidFill>
                <a:srgbClr val="FF0000"/>
              </a:solidFill>
            </a:endParaRPr>
          </a:p>
        </p:txBody>
      </p:sp>
    </p:spTree>
    <p:extLst>
      <p:ext uri="{BB962C8B-B14F-4D97-AF65-F5344CB8AC3E}">
        <p14:creationId xmlns:p14="http://schemas.microsoft.com/office/powerpoint/2010/main" val="3357081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nummernplatzhalt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489E23-0798-4F00-AF33-BBB9EB81F034}" type="slidenum">
              <a:rPr lang="de-DE" smtClean="0">
                <a:solidFill>
                  <a:srgbClr val="2D3C41"/>
                </a:solidFill>
              </a:rPr>
              <a:pPr eaLnBrk="1" hangingPunct="1"/>
              <a:t>9</a:t>
            </a:fld>
            <a:endParaRPr lang="de-DE" smtClean="0">
              <a:solidFill>
                <a:srgbClr val="2D3C41"/>
              </a:solidFill>
            </a:endParaRPr>
          </a:p>
        </p:txBody>
      </p:sp>
      <p:sp>
        <p:nvSpPr>
          <p:cNvPr id="19459" name="Titel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p>
            <a:pPr eaLnBrk="1" hangingPunct="1"/>
            <a:r>
              <a:rPr lang="de-CH" smtClean="0">
                <a:latin typeface="Arial" charset="0"/>
                <a:cs typeface="Arial" charset="0"/>
              </a:rPr>
              <a:t>Die St.GallenBodenseeArea</a:t>
            </a:r>
            <a:endParaRPr lang="de-CH" dirty="0" smtClean="0">
              <a:latin typeface="Arial" charset="0"/>
              <a:cs typeface="Arial" charset="0"/>
            </a:endParaRPr>
          </a:p>
        </p:txBody>
      </p:sp>
      <p:sp>
        <p:nvSpPr>
          <p:cNvPr id="19460" name="Inhaltsplatzhalter 3"/>
          <p:cNvSpPr>
            <a:spLocks noGrp="1"/>
          </p:cNvSpPr>
          <p:nvPr>
            <p:ph idx="1"/>
          </p:nvPr>
        </p:nvSpPr>
        <p:spPr bwMode="auto">
          <a:xfrm>
            <a:off x="552450" y="1676400"/>
            <a:ext cx="695325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anchor="t" anchorCtr="0" compatLnSpc="1">
            <a:prstTxWarp prst="textNoShape">
              <a:avLst/>
            </a:prstTxWarp>
          </a:bodyPr>
          <a:lstStyle/>
          <a:p>
            <a:pPr eaLnBrk="1" hangingPunct="1">
              <a:spcBef>
                <a:spcPts val="900"/>
              </a:spcBef>
              <a:spcAft>
                <a:spcPct val="10000"/>
              </a:spcAft>
              <a:buFont typeface="Wingdings" pitchFamily="2" charset="2"/>
              <a:buChar char="§"/>
            </a:pPr>
            <a:r>
              <a:rPr lang="de-DE" dirty="0" smtClean="0">
                <a:latin typeface="Arial" charset="0"/>
                <a:cs typeface="Arial" charset="0"/>
              </a:rPr>
              <a:t>Einer der grössten Wirtschaftsräume der Schweiz</a:t>
            </a:r>
            <a:br>
              <a:rPr lang="de-DE" dirty="0" smtClean="0">
                <a:latin typeface="Arial" charset="0"/>
                <a:cs typeface="Arial" charset="0"/>
              </a:rPr>
            </a:br>
            <a:r>
              <a:rPr lang="de-DE" dirty="0" smtClean="0">
                <a:latin typeface="Arial" charset="0"/>
                <a:cs typeface="Arial" charset="0"/>
              </a:rPr>
              <a:t>(Einzugsgebiet von ca. 1.9 Mio. Menschen)</a:t>
            </a:r>
          </a:p>
          <a:p>
            <a:pPr eaLnBrk="1" hangingPunct="1">
              <a:spcBef>
                <a:spcPts val="900"/>
              </a:spcBef>
              <a:spcAft>
                <a:spcPct val="10000"/>
              </a:spcAft>
              <a:buFont typeface="Wingdings" pitchFamily="2" charset="2"/>
              <a:buChar char="§"/>
            </a:pPr>
            <a:r>
              <a:rPr lang="de-DE" dirty="0" smtClean="0">
                <a:latin typeface="Arial" charset="0"/>
                <a:cs typeface="Arial" charset="0"/>
              </a:rPr>
              <a:t>Eindeutiger Kostenvorteil in der Schweiz</a:t>
            </a:r>
          </a:p>
          <a:p>
            <a:pPr eaLnBrk="1" hangingPunct="1">
              <a:spcBef>
                <a:spcPts val="900"/>
              </a:spcBef>
              <a:spcAft>
                <a:spcPct val="10000"/>
              </a:spcAft>
              <a:buFont typeface="Wingdings" pitchFamily="2" charset="2"/>
              <a:buChar char="§"/>
            </a:pPr>
            <a:r>
              <a:rPr lang="de-DE" dirty="0" smtClean="0">
                <a:latin typeface="Arial" charset="0"/>
                <a:cs typeface="Arial" charset="0"/>
              </a:rPr>
              <a:t>Unternehmenssteuersätze zwischen 13 - 17 %</a:t>
            </a:r>
          </a:p>
          <a:p>
            <a:pPr eaLnBrk="1" hangingPunct="1">
              <a:spcBef>
                <a:spcPts val="900"/>
              </a:spcBef>
              <a:spcAft>
                <a:spcPct val="10000"/>
              </a:spcAft>
              <a:buFont typeface="Wingdings" pitchFamily="2" charset="2"/>
              <a:buChar char="§"/>
            </a:pPr>
            <a:r>
              <a:rPr lang="de-DE" dirty="0" smtClean="0">
                <a:latin typeface="Arial" charset="0"/>
                <a:cs typeface="Arial" charset="0"/>
              </a:rPr>
              <a:t>4 Universitäten und 4 Internationale Schulen</a:t>
            </a:r>
          </a:p>
          <a:p>
            <a:pPr eaLnBrk="1" hangingPunct="1">
              <a:spcBef>
                <a:spcPts val="900"/>
              </a:spcBef>
              <a:spcAft>
                <a:spcPct val="10000"/>
              </a:spcAft>
              <a:buFont typeface="Wingdings" pitchFamily="2" charset="2"/>
              <a:buChar char="§"/>
            </a:pPr>
            <a:r>
              <a:rPr lang="de-DE" dirty="0" smtClean="0">
                <a:latin typeface="Arial" charset="0"/>
                <a:cs typeface="Arial" charset="0"/>
              </a:rPr>
              <a:t>3 internationale Flughäfen – kürzere Reisezeiten</a:t>
            </a:r>
          </a:p>
          <a:p>
            <a:pPr eaLnBrk="1" hangingPunct="1">
              <a:spcBef>
                <a:spcPts val="900"/>
              </a:spcBef>
              <a:spcAft>
                <a:spcPct val="10000"/>
              </a:spcAft>
              <a:buFont typeface="Wingdings" pitchFamily="2" charset="2"/>
              <a:buChar char="§"/>
            </a:pPr>
            <a:r>
              <a:rPr lang="de-DE" dirty="0" smtClean="0">
                <a:latin typeface="Arial" charset="0"/>
                <a:cs typeface="Arial" charset="0"/>
              </a:rPr>
              <a:t>Hauptkompetenzen: Präzision, Informations</a:t>
            </a:r>
            <a:r>
              <a:rPr lang="de-DE" dirty="0">
                <a:latin typeface="Arial" charset="0"/>
                <a:cs typeface="Arial" charset="0"/>
              </a:rPr>
              <a:t>t</a:t>
            </a:r>
            <a:r>
              <a:rPr lang="de-DE" dirty="0" smtClean="0">
                <a:latin typeface="Arial" charset="0"/>
                <a:cs typeface="Arial" charset="0"/>
              </a:rPr>
              <a:t>echnologie, Nachhaltige Energie, Hauptsitz-Funktionen</a:t>
            </a:r>
          </a:p>
          <a:p>
            <a:pPr eaLnBrk="1" hangingPunct="1">
              <a:spcBef>
                <a:spcPts val="900"/>
              </a:spcBef>
              <a:spcAft>
                <a:spcPct val="10000"/>
              </a:spcAft>
              <a:buFont typeface="Wingdings" pitchFamily="2" charset="2"/>
              <a:buChar char="§"/>
            </a:pPr>
            <a:r>
              <a:rPr lang="de-DE" dirty="0" smtClean="0">
                <a:latin typeface="Arial" charset="0"/>
                <a:cs typeface="Arial" charset="0"/>
              </a:rPr>
              <a:t>Ideal für zentrale Funktionen, Produktion und Forschung</a:t>
            </a:r>
          </a:p>
          <a:p>
            <a:pPr eaLnBrk="1" hangingPunct="1">
              <a:buFont typeface="Wingdings" pitchFamily="2" charset="2"/>
              <a:buChar char="§"/>
            </a:pPr>
            <a:endParaRPr lang="de-DE" sz="1800" dirty="0" smtClean="0">
              <a:latin typeface="Arial" charset="0"/>
              <a:cs typeface="Arial" charset="0"/>
            </a:endParaRPr>
          </a:p>
          <a:p>
            <a:pPr eaLnBrk="1" hangingPunct="1">
              <a:lnSpc>
                <a:spcPct val="150000"/>
              </a:lnSpc>
              <a:spcBef>
                <a:spcPct val="0"/>
              </a:spcBef>
              <a:buFont typeface="Wingdings" pitchFamily="2" charset="2"/>
              <a:buChar char="§"/>
            </a:pPr>
            <a:endParaRPr lang="de-CH" sz="1800" dirty="0" smtClean="0">
              <a:latin typeface="Arial" charset="0"/>
              <a:cs typeface="Arial" charset="0"/>
            </a:endParaRPr>
          </a:p>
        </p:txBody>
      </p:sp>
    </p:spTree>
    <p:extLst>
      <p:ext uri="{BB962C8B-B14F-4D97-AF65-F5344CB8AC3E}">
        <p14:creationId xmlns:p14="http://schemas.microsoft.com/office/powerpoint/2010/main" val="29148056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Benutzerdefiniertes Design">
  <a:themeElements>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3"/>
        </a:lnRef>
        <a:fillRef idx="3">
          <a:schemeClr val="accent3"/>
        </a:fillRef>
        <a:effectRef idx="2">
          <a:schemeClr val="accent3"/>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enutzerdefiniert 2">
    <a:dk1>
      <a:srgbClr val="2D3C41"/>
    </a:dk1>
    <a:lt1>
      <a:srgbClr val="FFFFFF"/>
    </a:lt1>
    <a:dk2>
      <a:srgbClr val="39464A"/>
    </a:dk2>
    <a:lt2>
      <a:srgbClr val="FFFFFF"/>
    </a:lt2>
    <a:accent1>
      <a:srgbClr val="39464A"/>
    </a:accent1>
    <a:accent2>
      <a:srgbClr val="C81600"/>
    </a:accent2>
    <a:accent3>
      <a:srgbClr val="B2B2B2"/>
    </a:accent3>
    <a:accent4>
      <a:srgbClr val="2567B4"/>
    </a:accent4>
    <a:accent5>
      <a:srgbClr val="BC8D29"/>
    </a:accent5>
    <a:accent6>
      <a:srgbClr val="820000"/>
    </a:accent6>
    <a:hlink>
      <a:srgbClr val="FFFFFF"/>
    </a:hlink>
    <a:folHlink>
      <a:srgbClr val="FFFFFF"/>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1727</Words>
  <Application>Microsoft Office PowerPoint</Application>
  <PresentationFormat>Bildschirmpräsentation (4:3)</PresentationFormat>
  <Paragraphs>461</Paragraphs>
  <Slides>37</Slides>
  <Notes>37</Notes>
  <HiddenSlides>0</HiddenSlides>
  <MMClips>0</MMClips>
  <ScaleCrop>false</ScaleCrop>
  <HeadingPairs>
    <vt:vector size="4" baseType="variant">
      <vt:variant>
        <vt:lpstr>Design</vt:lpstr>
      </vt:variant>
      <vt:variant>
        <vt:i4>10</vt:i4>
      </vt:variant>
      <vt:variant>
        <vt:lpstr>Folientitel</vt:lpstr>
      </vt:variant>
      <vt:variant>
        <vt:i4>37</vt:i4>
      </vt:variant>
    </vt:vector>
  </HeadingPairs>
  <TitlesOfParts>
    <vt:vector size="47" baseType="lpstr">
      <vt:lpstr>1_Benutzerdefiniertes Design</vt:lpstr>
      <vt:lpstr>2_Benutzerdefiniertes Design</vt:lpstr>
      <vt:lpstr>3_Benutzerdefiniertes Design</vt:lpstr>
      <vt:lpstr>4_Benutzerdefiniertes Design</vt:lpstr>
      <vt:lpstr>5_Benutzerdefiniertes Design</vt:lpstr>
      <vt:lpstr>6_Benutzerdefiniertes Design</vt:lpstr>
      <vt:lpstr>7_Benutzerdefiniertes Design</vt:lpstr>
      <vt:lpstr>8_Benutzerdefiniertes Design</vt:lpstr>
      <vt:lpstr>9_Benutzerdefiniertes Design</vt:lpstr>
      <vt:lpstr>10_Benutzerdefiniertes Design</vt:lpstr>
      <vt:lpstr> </vt:lpstr>
      <vt:lpstr>PowerPoint-Präsentation</vt:lpstr>
      <vt:lpstr>PowerPoint-Präsentation</vt:lpstr>
      <vt:lpstr>PowerPoint-Präsentation</vt:lpstr>
      <vt:lpstr>PowerPoint-Präsentation</vt:lpstr>
      <vt:lpstr>PowerPoint-Präsentation</vt:lpstr>
      <vt:lpstr>PowerPoint-Präsentation</vt:lpstr>
      <vt:lpstr>Die Schweiz - Ihr Unternehmensstandort </vt:lpstr>
      <vt:lpstr>Die St.GallenBodenseeArea</vt:lpstr>
      <vt:lpstr>PowerPoint-Präsentation</vt:lpstr>
      <vt:lpstr>Juristische Personen</vt:lpstr>
      <vt:lpstr>PowerPoint-Präsentation</vt:lpstr>
      <vt:lpstr>PowerPoint-Präsentation</vt:lpstr>
      <vt:lpstr>Bildung in der SGBA Universitäten, internationale Schulen, etc.</vt:lpstr>
      <vt:lpstr>PowerPoint-Präsentation</vt:lpstr>
      <vt:lpstr>PowerPoint-Präsentation</vt:lpstr>
      <vt:lpstr>Löhne / Saläre in der SGBA  Median Einkommen in der Schweiz</vt:lpstr>
      <vt:lpstr>Abzüge vom Bruttoeinkommen Lohnsteuern und Sozialabgaben</vt:lpstr>
      <vt:lpstr>Immobilien in der SGBA Mietpreise Büro- und Dienstleistungsgebäude</vt:lpstr>
      <vt:lpstr>Unternehmensbesteuerung im Vergleich Nationaler Vergleich</vt:lpstr>
      <vt:lpstr>Unternehmensbesteuerung im Vergleich Internationaler Vergleich</vt:lpstr>
      <vt:lpstr>PowerPoint-Präsentation</vt:lpstr>
      <vt:lpstr>PowerPoint-Präsentation</vt:lpstr>
      <vt:lpstr>St.GallenBodenseeArea Erfolgreiche Investitionen (Auswahl)</vt:lpstr>
      <vt:lpstr>St.GallenBodenseeArea Erfolgreiche Investitionen aus Österreich</vt:lpstr>
      <vt:lpstr>PowerPoint-Präsentation</vt:lpstr>
      <vt:lpstr>PowerPoint-Präsentation</vt:lpstr>
      <vt:lpstr>Natürliche Personen</vt:lpstr>
      <vt:lpstr>Immobilien  Marktsituation: Verfügbar und finanzierbar</vt:lpstr>
      <vt:lpstr>St.GallenBodenseeArea Besteuerung von natürlichen Personen</vt:lpstr>
      <vt:lpstr>Privatpersonen: Verfügbares Einkommen Nationaler Vergleich</vt:lpstr>
      <vt:lpstr>PowerPoint-Präsentation</vt:lpstr>
      <vt:lpstr>St.GallenBodenseeArea Freizeit und Erholung</vt:lpstr>
      <vt:lpstr>St.GallenBodenseeArea Sport, Events und Kultur</vt:lpstr>
      <vt:lpstr>Offizielle Zusammenarbeit der Kantone St.Gallen, Thurgau und beider Appenzell</vt:lpstr>
      <vt:lpstr>Herzlich willkommen in der … St.GallenBodenseeArea</vt:lpstr>
      <vt:lpstr> </vt:lpstr>
    </vt:vector>
  </TitlesOfParts>
  <Company>Kantonale Verwaltung 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St.GallenBodenseeArea</dc:title>
  <dc:creator>Wüst Christian</dc:creator>
  <cp:lastModifiedBy>Lehner Ralph</cp:lastModifiedBy>
  <cp:revision>172</cp:revision>
  <cp:lastPrinted>2017-09-22T07:57:40Z</cp:lastPrinted>
  <dcterms:created xsi:type="dcterms:W3CDTF">2015-06-02T06:02:49Z</dcterms:created>
  <dcterms:modified xsi:type="dcterms:W3CDTF">2018-10-01T15:47:16Z</dcterms:modified>
</cp:coreProperties>
</file>