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86" r:id="rId3"/>
    <p:sldId id="257" r:id="rId4"/>
    <p:sldId id="280" r:id="rId5"/>
    <p:sldId id="269" r:id="rId6"/>
    <p:sldId id="275" r:id="rId7"/>
    <p:sldId id="267" r:id="rId8"/>
    <p:sldId id="268" r:id="rId9"/>
    <p:sldId id="276" r:id="rId10"/>
    <p:sldId id="264" r:id="rId11"/>
    <p:sldId id="277" r:id="rId12"/>
    <p:sldId id="285" r:id="rId13"/>
    <p:sldId id="288" r:id="rId14"/>
    <p:sldId id="287" r:id="rId15"/>
    <p:sldId id="259" r:id="rId16"/>
    <p:sldId id="272" r:id="rId17"/>
    <p:sldId id="278" r:id="rId18"/>
    <p:sldId id="274" r:id="rId19"/>
    <p:sldId id="281" r:id="rId20"/>
    <p:sldId id="283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473729"/>
    <a:srgbClr val="B7B09C"/>
    <a:srgbClr val="EA7600"/>
    <a:srgbClr val="00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6" autoAdjust="0"/>
    <p:restoredTop sz="86717" autoAdjust="0"/>
  </p:normalViewPr>
  <p:slideViewPr>
    <p:cSldViewPr snapToGrid="0">
      <p:cViewPr varScale="1">
        <p:scale>
          <a:sx n="77" d="100"/>
          <a:sy n="77" d="100"/>
        </p:scale>
        <p:origin x="7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5335A-2BA8-4264-A0C6-2E847E1A52B1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F3E3B-180E-4EF9-A4B7-0F003FA3477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508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7332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9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98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564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aseline="0" dirty="0"/>
              <a:t>. 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823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428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354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869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1770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F3E3B-180E-4EF9-A4B7-0F003FA3477C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370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182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18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019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913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9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9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449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79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303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989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877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6662-CB34-4766-AC16-2B83BCA0EFC7}" type="datetimeFigureOut">
              <a:rPr lang="de-CH" smtClean="0"/>
              <a:t>17.10.19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41AA-EA1C-4491-924C-606DCAD04F5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986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6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s://www.google.com/url?sa=i&amp;url=https://www.onlinewebfonts.com/icon/499058&amp;psig=AOvVaw0eFHWhQ8OEhHhg5QvQ-DO6&amp;ust=1571312055874000&amp;source=images&amp;cd=vfe&amp;ved=0CAIQjRxqFwoTCOD8-NjXoOUCFQAAAAAdAAAAABAL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51.jpe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52.jpeg"/><Relationship Id="rId5" Type="http://schemas.openxmlformats.org/officeDocument/2006/relationships/image" Target="../media/image50.jpeg"/><Relationship Id="rId15" Type="http://schemas.openxmlformats.org/officeDocument/2006/relationships/image" Target="../media/image55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hyperlink" Target="https://www.google.com/url?sa=i&amp;url=https://www.restaurantbuech.ch/copy-of-garten&amp;psig=AOvVaw0UO5RHJo2DChBoIe-87HzI&amp;ust=1571139436153000&amp;source=images&amp;cd=vfe&amp;ved=0CAIQjRxqFwoTCKDQr9HUm-UCFQAAAAAdAAAAABAE" TargetMode="Externa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4" y="2951240"/>
            <a:ext cx="8899451" cy="9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228" r="15695" b="-228"/>
          <a:stretch/>
        </p:blipFill>
        <p:spPr>
          <a:xfrm>
            <a:off x="1237903" y="1471957"/>
            <a:ext cx="4680000" cy="50726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4726" r="265" b="2627"/>
          <a:stretch/>
        </p:blipFill>
        <p:spPr>
          <a:xfrm>
            <a:off x="6516000" y="1471963"/>
            <a:ext cx="4860000" cy="267778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597319" y="4435442"/>
            <a:ext cx="4440897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TERRENI ALLA MAGGIA</a:t>
            </a:r>
          </a:p>
          <a:p>
            <a:endParaRPr lang="de-DE" baseline="30000" dirty="0">
              <a:solidFill>
                <a:srgbClr val="000000"/>
              </a:solidFill>
              <a:latin typeface="MinionPro-Regular"/>
            </a:endParaRPr>
          </a:p>
          <a:p>
            <a:endParaRPr lang="de-DE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9" y="193331"/>
            <a:ext cx="665668" cy="10225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20" y="5146719"/>
            <a:ext cx="508008" cy="5080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04" y="5133746"/>
            <a:ext cx="520981" cy="5209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66" y="4951378"/>
            <a:ext cx="877280" cy="8772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90" y="5099134"/>
            <a:ext cx="539793" cy="5397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81" y="5118590"/>
            <a:ext cx="536040" cy="5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516287" y="4376208"/>
            <a:ext cx="47813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CHATEAU</a:t>
            </a:r>
            <a:r>
              <a:rPr lang="de-DE" sz="28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 </a:t>
            </a:r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DE</a:t>
            </a:r>
            <a:r>
              <a:rPr lang="de-DE" sz="28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 </a:t>
            </a:r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RAYMONTPIERRE</a:t>
            </a:r>
          </a:p>
          <a:p>
            <a:endParaRPr lang="de-DE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83" y="194400"/>
            <a:ext cx="1399823" cy="12356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5978" r="320" b="22101"/>
          <a:stretch/>
        </p:blipFill>
        <p:spPr>
          <a:xfrm>
            <a:off x="1238400" y="1472400"/>
            <a:ext cx="4680000" cy="50487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2" b="3541"/>
          <a:stretch/>
        </p:blipFill>
        <p:spPr>
          <a:xfrm>
            <a:off x="6516287" y="1472400"/>
            <a:ext cx="4860000" cy="26277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>
          <a:xfrm>
            <a:off x="7822353" y="5065742"/>
            <a:ext cx="837471" cy="5888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33" y="4937785"/>
            <a:ext cx="817597" cy="81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SangBleu Empire Black" panose="02070A04090000000004" pitchFamily="18" charset="0"/>
              </a:rPr>
              <a:t>Farm-</a:t>
            </a:r>
            <a:r>
              <a:rPr lang="de-CH" dirty="0" err="1">
                <a:latin typeface="SangBleu Empire Black" panose="02070A04090000000004" pitchFamily="18" charset="0"/>
              </a:rPr>
              <a:t>to</a:t>
            </a:r>
            <a:r>
              <a:rPr lang="de-CH" dirty="0">
                <a:latin typeface="SangBleu Empire Black" panose="02070A04090000000004" pitchFamily="18" charset="0"/>
              </a:rPr>
              <a:t>-Hotel / Farm-</a:t>
            </a:r>
            <a:r>
              <a:rPr lang="de-CH" dirty="0" err="1">
                <a:latin typeface="SangBleu Empire Black" panose="02070A04090000000004" pitchFamily="18" charset="0"/>
              </a:rPr>
              <a:t>to</a:t>
            </a:r>
            <a:r>
              <a:rPr lang="de-CH" dirty="0">
                <a:latin typeface="SangBleu Empire Black" panose="02070A04090000000004" pitchFamily="18" charset="0"/>
              </a:rPr>
              <a:t>-Table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37" y="1987806"/>
            <a:ext cx="770770" cy="770770"/>
          </a:xfrm>
          <a:prstGeom prst="rect">
            <a:avLst/>
          </a:prstGeom>
        </p:spPr>
      </p:pic>
      <p:sp>
        <p:nvSpPr>
          <p:cNvPr id="8" name="Rahmen 7"/>
          <p:cNvSpPr/>
          <p:nvPr/>
        </p:nvSpPr>
        <p:spPr>
          <a:xfrm>
            <a:off x="838200" y="1898374"/>
            <a:ext cx="2920935" cy="4450976"/>
          </a:xfrm>
          <a:prstGeom prst="frame">
            <a:avLst>
              <a:gd name="adj1" fmla="val 11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Rahmen 6"/>
          <p:cNvSpPr/>
          <p:nvPr/>
        </p:nvSpPr>
        <p:spPr>
          <a:xfrm>
            <a:off x="4489174" y="1898374"/>
            <a:ext cx="2920935" cy="4450976"/>
          </a:xfrm>
          <a:prstGeom prst="frame">
            <a:avLst>
              <a:gd name="adj1" fmla="val 11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Rahmen 8"/>
          <p:cNvSpPr/>
          <p:nvPr/>
        </p:nvSpPr>
        <p:spPr>
          <a:xfrm>
            <a:off x="8140148" y="1898374"/>
            <a:ext cx="2920935" cy="4450976"/>
          </a:xfrm>
          <a:prstGeom prst="frame">
            <a:avLst>
              <a:gd name="adj1" fmla="val 11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73187" y="2234043"/>
            <a:ext cx="566530" cy="27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931</a:t>
            </a:r>
          </a:p>
        </p:txBody>
      </p:sp>
      <p:sp>
        <p:nvSpPr>
          <p:cNvPr id="10" name="Rechteck 9"/>
          <p:cNvSpPr/>
          <p:nvPr/>
        </p:nvSpPr>
        <p:spPr>
          <a:xfrm>
            <a:off x="1947737" y="1506022"/>
            <a:ext cx="701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Tiere</a:t>
            </a:r>
          </a:p>
        </p:txBody>
      </p:sp>
      <p:sp>
        <p:nvSpPr>
          <p:cNvPr id="11" name="Rechteck 10"/>
          <p:cNvSpPr/>
          <p:nvPr/>
        </p:nvSpPr>
        <p:spPr>
          <a:xfrm>
            <a:off x="5450421" y="150602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Anbau</a:t>
            </a:r>
          </a:p>
        </p:txBody>
      </p:sp>
      <p:sp>
        <p:nvSpPr>
          <p:cNvPr id="12" name="Rechteck 11"/>
          <p:cNvSpPr/>
          <p:nvPr/>
        </p:nvSpPr>
        <p:spPr>
          <a:xfrm>
            <a:off x="8956849" y="150602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Produktion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0888" y="2857207"/>
            <a:ext cx="628867" cy="62886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473187" y="3074364"/>
            <a:ext cx="566530" cy="27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3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86" y="4516665"/>
            <a:ext cx="810911" cy="81091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473187" y="4836778"/>
            <a:ext cx="566530" cy="27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4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>
          <a:xfrm>
            <a:off x="1275349" y="3693760"/>
            <a:ext cx="862463" cy="60639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473187" y="3857309"/>
            <a:ext cx="566530" cy="27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40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49" y="5489439"/>
            <a:ext cx="617356" cy="617356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422663" y="5677747"/>
            <a:ext cx="667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30-40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09" y="2086079"/>
            <a:ext cx="672497" cy="672497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207617" y="2283827"/>
            <a:ext cx="714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Weizen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13" y="2946281"/>
            <a:ext cx="539793" cy="539793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163514" y="3075660"/>
            <a:ext cx="80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Gemüse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30" y="5448213"/>
            <a:ext cx="585482" cy="585482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849808" y="5659617"/>
            <a:ext cx="142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40 Früchtesorten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39" y="3703874"/>
            <a:ext cx="597339" cy="597339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6163514" y="3857309"/>
            <a:ext cx="80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Wein</a:t>
            </a:r>
          </a:p>
        </p:txBody>
      </p:sp>
      <p:pic>
        <p:nvPicPr>
          <p:cNvPr id="1024" name="Grafik 10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89" y="4425245"/>
            <a:ext cx="914238" cy="914238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6137681" y="4783620"/>
            <a:ext cx="80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Reis</a:t>
            </a:r>
          </a:p>
        </p:txBody>
      </p:sp>
      <p:pic>
        <p:nvPicPr>
          <p:cNvPr id="1025" name="Grafik 10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13" y="2142531"/>
            <a:ext cx="616045" cy="61604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9653620" y="2211343"/>
            <a:ext cx="9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300 Tonnen Milch</a:t>
            </a:r>
          </a:p>
        </p:txBody>
      </p:sp>
      <p:pic>
        <p:nvPicPr>
          <p:cNvPr id="1028" name="Picture 4" descr="Image result for eggs icon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38" y="2996373"/>
            <a:ext cx="599620" cy="53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feld 37"/>
          <p:cNvSpPr txBox="1"/>
          <p:nvPr/>
        </p:nvSpPr>
        <p:spPr>
          <a:xfrm>
            <a:off x="9726696" y="3097415"/>
            <a:ext cx="981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40,000 Eier</a:t>
            </a:r>
          </a:p>
        </p:txBody>
      </p:sp>
      <p:pic>
        <p:nvPicPr>
          <p:cNvPr id="1027" name="Grafik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388" y="3640919"/>
            <a:ext cx="709777" cy="709777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9726696" y="3848296"/>
            <a:ext cx="9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600kg Erdbeeren</a:t>
            </a:r>
          </a:p>
        </p:txBody>
      </p:sp>
      <p:pic>
        <p:nvPicPr>
          <p:cNvPr id="1029" name="Grafik 10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32" y="4461702"/>
            <a:ext cx="683432" cy="683432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9747649" y="4637158"/>
            <a:ext cx="9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450 Tonnen Reis</a:t>
            </a:r>
          </a:p>
        </p:txBody>
      </p:sp>
      <p:pic>
        <p:nvPicPr>
          <p:cNvPr id="1031" name="Grafik 10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28" y="5245933"/>
            <a:ext cx="823937" cy="941983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9600615" y="5502457"/>
            <a:ext cx="122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latin typeface="SangBleu Republic Medium Italic"/>
              </a:rPr>
              <a:t>110,000 Flaschen Wein</a:t>
            </a:r>
          </a:p>
        </p:txBody>
      </p:sp>
    </p:spTree>
    <p:extLst>
      <p:ext uri="{BB962C8B-B14F-4D97-AF65-F5344CB8AC3E}">
        <p14:creationId xmlns:p14="http://schemas.microsoft.com/office/powerpoint/2010/main" val="32924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3" grpId="0"/>
      <p:bldP spid="10" grpId="0"/>
      <p:bldP spid="11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9" grpId="0"/>
      <p:bldP spid="31" grpId="0"/>
      <p:bldP spid="34" grpId="0"/>
      <p:bldP spid="36" grpId="0"/>
      <p:bldP spid="38" grpId="0"/>
      <p:bldP spid="40" grpId="0"/>
      <p:bldP spid="42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4"/>
          <a:stretch/>
        </p:blipFill>
        <p:spPr>
          <a:xfrm>
            <a:off x="2082958" y="1520494"/>
            <a:ext cx="8210144" cy="51332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11" y="258164"/>
            <a:ext cx="1013192" cy="1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8607" r="-118" b="6715"/>
          <a:stretch/>
        </p:blipFill>
        <p:spPr>
          <a:xfrm>
            <a:off x="2082958" y="1520495"/>
            <a:ext cx="8210144" cy="51526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38" y="254176"/>
            <a:ext cx="892984" cy="9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5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98" y="304118"/>
            <a:ext cx="1715264" cy="10344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3545" r="118" b="2128"/>
          <a:stretch/>
        </p:blipFill>
        <p:spPr>
          <a:xfrm>
            <a:off x="2082958" y="1507787"/>
            <a:ext cx="8229600" cy="51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0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527334" y="4517882"/>
            <a:ext cx="4534547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RESTAURANT BUECH</a:t>
            </a:r>
          </a:p>
          <a:p>
            <a:endParaRPr lang="de-DE" baseline="30000" dirty="0">
              <a:solidFill>
                <a:srgbClr val="000000"/>
              </a:solidFill>
              <a:latin typeface="MinionPro-Regular"/>
            </a:endParaRPr>
          </a:p>
          <a:p>
            <a:r>
              <a:rPr lang="de-DE" sz="2400" baseline="30000" dirty="0">
                <a:solidFill>
                  <a:srgbClr val="000000"/>
                </a:solidFill>
                <a:latin typeface="SangBleu Republic Medium Italic"/>
              </a:rPr>
              <a:t>Überblick:</a:t>
            </a:r>
          </a:p>
          <a:p>
            <a:endParaRPr lang="de-DE" baseline="30000" dirty="0">
              <a:solidFill>
                <a:srgbClr val="000000"/>
              </a:solidFill>
              <a:latin typeface="SangBleu Republic Medium 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aseline="30000" dirty="0">
                <a:solidFill>
                  <a:srgbClr val="000000"/>
                </a:solidFill>
                <a:latin typeface="SangBleu Republic Medium Italic"/>
              </a:rPr>
              <a:t>Das Restaurant Buech steht seit über 70 Jahren hoch über dem Herrliberg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aseline="30000" dirty="0">
                <a:solidFill>
                  <a:srgbClr val="000000"/>
                </a:solidFill>
                <a:latin typeface="SangBleu Republic Medium Italic"/>
              </a:rPr>
              <a:t>Blick auf den Zürichsee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aseline="30000" dirty="0">
                <a:solidFill>
                  <a:srgbClr val="000000"/>
                </a:solidFill>
                <a:latin typeface="SangBleu Republic Medium Italic"/>
              </a:rPr>
              <a:t>3 individuelle Hütten ausserhalb des Restaurants</a:t>
            </a:r>
            <a:endParaRPr lang="de-DE" baseline="30000" dirty="0">
              <a:solidFill>
                <a:srgbClr val="000000"/>
              </a:solidFill>
              <a:latin typeface="SangBleu Republic Medium 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40" y="160338"/>
            <a:ext cx="719688" cy="11037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7336" r="31827"/>
          <a:stretch/>
        </p:blipFill>
        <p:spPr>
          <a:xfrm>
            <a:off x="1238400" y="1472400"/>
            <a:ext cx="4644000" cy="5088999"/>
          </a:xfrm>
          <a:prstGeom prst="rect">
            <a:avLst/>
          </a:prstGeom>
        </p:spPr>
      </p:pic>
      <p:sp>
        <p:nvSpPr>
          <p:cNvPr id="14" name="AutoShape 2" descr="Image result for restaurant buech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935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/>
          <a:srcRect t="8805" b="1651"/>
          <a:stretch/>
        </p:blipFill>
        <p:spPr>
          <a:xfrm>
            <a:off x="6516000" y="1472400"/>
            <a:ext cx="4860000" cy="27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5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5395" r="27398" b="458"/>
          <a:stretch/>
        </p:blipFill>
        <p:spPr>
          <a:xfrm>
            <a:off x="1238400" y="1472400"/>
            <a:ext cx="4680000" cy="50620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41" y="277052"/>
            <a:ext cx="1504335" cy="98675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407413" y="4673856"/>
            <a:ext cx="453454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RUSTICO DEL SOLE</a:t>
            </a:r>
          </a:p>
          <a:p>
            <a:endParaRPr lang="de-DE" baseline="30000" dirty="0">
              <a:solidFill>
                <a:srgbClr val="000000"/>
              </a:solidFill>
              <a:latin typeface="MinionPro-Regular"/>
            </a:endParaRPr>
          </a:p>
          <a:p>
            <a:r>
              <a:rPr lang="de-DE" sz="2400" baseline="30000" dirty="0">
                <a:solidFill>
                  <a:srgbClr val="000000"/>
                </a:solidFill>
                <a:latin typeface="SangBleu Republic Medium Italic"/>
              </a:rPr>
              <a:t>Überblick:</a:t>
            </a:r>
            <a:endParaRPr lang="de-DE" baseline="30000" dirty="0">
              <a:solidFill>
                <a:srgbClr val="000000"/>
              </a:solidFill>
              <a:latin typeface="SangBleu Republic Medium 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>
              <a:solidFill>
                <a:srgbClr val="000000"/>
              </a:solidFill>
              <a:latin typeface="SangBleu Republic Medium 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aseline="30000" dirty="0">
                <a:solidFill>
                  <a:srgbClr val="000000"/>
                </a:solidFill>
                <a:latin typeface="SangBleu Republic Medium Italic"/>
              </a:rPr>
              <a:t>800 Meter über dem Lago Maggiore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aseline="30000" dirty="0">
                <a:solidFill>
                  <a:srgbClr val="000000"/>
                </a:solidFill>
                <a:latin typeface="SangBleu Republic Medium Italic"/>
              </a:rPr>
              <a:t>Der Blick reicht über das Maggia-Delta und den Lago Maggiore bis zu den Brissago-Inseln</a:t>
            </a:r>
          </a:p>
          <a:p>
            <a:endParaRPr lang="de-CH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b="5769"/>
          <a:stretch/>
        </p:blipFill>
        <p:spPr>
          <a:xfrm>
            <a:off x="6407413" y="1455717"/>
            <a:ext cx="4878000" cy="27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28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prstClr val="black"/>
                </a:solidFill>
                <a:latin typeface="SangBleu Empire Black" panose="02070A04090000000004" pitchFamily="18" charset="0"/>
              </a:rPr>
              <a:t>Erlebnisse</a:t>
            </a:r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>
          <a:xfrm>
            <a:off x="4669150" y="1672420"/>
            <a:ext cx="2864807" cy="418980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13978" y="5945556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Farm Experience</a:t>
            </a:r>
          </a:p>
        </p:txBody>
      </p:sp>
      <p:sp>
        <p:nvSpPr>
          <p:cNvPr id="8" name="Rechteck 7"/>
          <p:cNvSpPr/>
          <p:nvPr/>
        </p:nvSpPr>
        <p:spPr>
          <a:xfrm>
            <a:off x="5095245" y="5945556"/>
            <a:ext cx="2001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Wein Degustation</a:t>
            </a:r>
          </a:p>
        </p:txBody>
      </p:sp>
      <p:sp>
        <p:nvSpPr>
          <p:cNvPr id="9" name="Rechteck 8"/>
          <p:cNvSpPr/>
          <p:nvPr/>
        </p:nvSpPr>
        <p:spPr>
          <a:xfrm>
            <a:off x="9329553" y="594555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Kochkurs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>
          <a:xfrm>
            <a:off x="8437261" y="1648114"/>
            <a:ext cx="2931053" cy="41817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3245"/>
          <a:stretch/>
        </p:blipFill>
        <p:spPr>
          <a:xfrm>
            <a:off x="885026" y="1686401"/>
            <a:ext cx="2891482" cy="419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98500" y="92758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latin typeface="SangBleu Empire Black" panose="02070A04090000000004" pitchFamily="18" charset="0"/>
              </a:rPr>
              <a:t>Zurück zu den Wurzeln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59" y="2177374"/>
            <a:ext cx="5995481" cy="399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2057" r="9322" b="22128"/>
          <a:stretch/>
        </p:blipFill>
        <p:spPr>
          <a:xfrm>
            <a:off x="426960" y="2170745"/>
            <a:ext cx="3375498" cy="29738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508" r="2506" b="5904"/>
          <a:stretch/>
        </p:blipFill>
        <p:spPr>
          <a:xfrm>
            <a:off x="4468098" y="2295828"/>
            <a:ext cx="3394953" cy="26764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68" y="1522345"/>
            <a:ext cx="2215035" cy="372482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18322" y="6158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latin typeface="SangBleu Empire Black" panose="02070A04090000000004" pitchFamily="18" charset="0"/>
              </a:rPr>
              <a:t>Im Wandel der Zeit</a:t>
            </a:r>
          </a:p>
        </p:txBody>
      </p:sp>
    </p:spTree>
    <p:extLst>
      <p:ext uri="{BB962C8B-B14F-4D97-AF65-F5344CB8AC3E}">
        <p14:creationId xmlns:p14="http://schemas.microsoft.com/office/powerpoint/2010/main" val="20317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7448" y="2438399"/>
            <a:ext cx="9144000" cy="1505317"/>
          </a:xfrm>
        </p:spPr>
        <p:txBody>
          <a:bodyPr/>
          <a:lstStyle/>
          <a:p>
            <a:r>
              <a:rPr lang="de-CH" dirty="0">
                <a:latin typeface="SangBleu Empire Black" panose="02070A04090000000004" pitchFamily="18" charset="0"/>
              </a:rPr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255265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ihandform 163"/>
          <p:cNvSpPr/>
          <p:nvPr/>
        </p:nvSpPr>
        <p:spPr>
          <a:xfrm>
            <a:off x="9530041" y="3920567"/>
            <a:ext cx="1260666" cy="569628"/>
          </a:xfrm>
          <a:custGeom>
            <a:avLst/>
            <a:gdLst>
              <a:gd name="connsiteX0" fmla="*/ 0 w 1237785"/>
              <a:gd name="connsiteY0" fmla="*/ 0 h 591014"/>
              <a:gd name="connsiteX1" fmla="*/ 613317 w 1237785"/>
              <a:gd name="connsiteY1" fmla="*/ 178419 h 591014"/>
              <a:gd name="connsiteX2" fmla="*/ 1237785 w 1237785"/>
              <a:gd name="connsiteY2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7785" h="591014">
                <a:moveTo>
                  <a:pt x="0" y="0"/>
                </a:moveTo>
                <a:cubicBezTo>
                  <a:pt x="203510" y="39958"/>
                  <a:pt x="407020" y="79917"/>
                  <a:pt x="613317" y="178419"/>
                </a:cubicBezTo>
                <a:cubicBezTo>
                  <a:pt x="819615" y="276921"/>
                  <a:pt x="1139283" y="509238"/>
                  <a:pt x="1237785" y="59101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1" name="Freihandform 130"/>
          <p:cNvSpPr/>
          <p:nvPr/>
        </p:nvSpPr>
        <p:spPr>
          <a:xfrm>
            <a:off x="9076500" y="3039245"/>
            <a:ext cx="480860" cy="921017"/>
          </a:xfrm>
          <a:custGeom>
            <a:avLst/>
            <a:gdLst>
              <a:gd name="connsiteX0" fmla="*/ 0 w 1357223"/>
              <a:gd name="connsiteY0" fmla="*/ 0 h 2168106"/>
              <a:gd name="connsiteX1" fmla="*/ 787880 w 1357223"/>
              <a:gd name="connsiteY1" fmla="*/ 1081178 h 2168106"/>
              <a:gd name="connsiteX2" fmla="*/ 1357223 w 1357223"/>
              <a:gd name="connsiteY2" fmla="*/ 2168106 h 21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7223" h="2168106">
                <a:moveTo>
                  <a:pt x="0" y="0"/>
                </a:moveTo>
                <a:cubicBezTo>
                  <a:pt x="280838" y="359913"/>
                  <a:pt x="561676" y="719827"/>
                  <a:pt x="787880" y="1081178"/>
                </a:cubicBezTo>
                <a:cubicBezTo>
                  <a:pt x="1014084" y="1442529"/>
                  <a:pt x="1185653" y="1805317"/>
                  <a:pt x="1357223" y="216810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3" name="Grafik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06" y="3132752"/>
            <a:ext cx="3431596" cy="2562029"/>
          </a:xfrm>
          <a:prstGeom prst="rect">
            <a:avLst/>
          </a:prstGeom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443" y="2989775"/>
            <a:ext cx="1539368" cy="216654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5" y="756431"/>
            <a:ext cx="1551910" cy="155191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24" y="658578"/>
            <a:ext cx="3476828" cy="23389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70" y="1977697"/>
            <a:ext cx="4507481" cy="2338663"/>
          </a:xfrm>
          <a:prstGeom prst="rect">
            <a:avLst/>
          </a:prstGeom>
        </p:spPr>
      </p:pic>
      <p:pic>
        <p:nvPicPr>
          <p:cNvPr id="101" name="Grafik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74" y="2168809"/>
            <a:ext cx="2264279" cy="2848896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 flipH="1" flipV="1">
            <a:off x="1553402" y="1455262"/>
            <a:ext cx="23422" cy="444027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564481" y="5895540"/>
            <a:ext cx="9745815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02621" y="5537295"/>
            <a:ext cx="151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SangBleu Republic Medium Italic"/>
              </a:rPr>
              <a:t>Nah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97861" y="1771596"/>
            <a:ext cx="151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SangBleu Republic Medium Italic"/>
              </a:rPr>
              <a:t>Fern</a:t>
            </a:r>
            <a:endParaRPr lang="de-CH" dirty="0">
              <a:latin typeface="SangBleu Republic Medium Italic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367144" y="5508939"/>
            <a:ext cx="124850" cy="1226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ad 10"/>
          <p:cNvSpPr/>
          <p:nvPr/>
        </p:nvSpPr>
        <p:spPr>
          <a:xfrm>
            <a:off x="2261566" y="5398079"/>
            <a:ext cx="337360" cy="331184"/>
          </a:xfrm>
          <a:prstGeom prst="donut">
            <a:avLst>
              <a:gd name="adj" fmla="val 4900"/>
            </a:avLst>
          </a:prstGeom>
          <a:solidFill>
            <a:srgbClr val="47372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2" name="Rad 11"/>
          <p:cNvSpPr/>
          <p:nvPr/>
        </p:nvSpPr>
        <p:spPr>
          <a:xfrm>
            <a:off x="2236775" y="5404542"/>
            <a:ext cx="362309" cy="338074"/>
          </a:xfrm>
          <a:prstGeom prst="donut">
            <a:avLst>
              <a:gd name="adj" fmla="val 0"/>
            </a:avLst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443590" y="6310711"/>
            <a:ext cx="151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SangBleu Republic Medium Italic"/>
              </a:rPr>
              <a:t>Zeit</a:t>
            </a:r>
          </a:p>
        </p:txBody>
      </p:sp>
      <p:cxnSp>
        <p:nvCxnSpPr>
          <p:cNvPr id="20" name="Gerader Verbinder 19"/>
          <p:cNvCxnSpPr/>
          <p:nvPr/>
        </p:nvCxnSpPr>
        <p:spPr>
          <a:xfrm>
            <a:off x="2429569" y="5566375"/>
            <a:ext cx="1050" cy="322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2368194" y="5834209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6" name="Gerader Verbinder 25"/>
          <p:cNvCxnSpPr>
            <a:stCxn id="10" idx="2"/>
          </p:cNvCxnSpPr>
          <p:nvPr/>
        </p:nvCxnSpPr>
        <p:spPr>
          <a:xfrm flipH="1" flipV="1">
            <a:off x="1806173" y="5570269"/>
            <a:ext cx="56097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1596967" y="5227604"/>
            <a:ext cx="1306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>
                <a:latin typeface="SangBleu Republic Medium Italic"/>
              </a:rPr>
              <a:t>Ackerbau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822187" y="5981151"/>
            <a:ext cx="11914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Mittelsteinzeit</a:t>
            </a:r>
          </a:p>
          <a:p>
            <a:pPr algn="ctr"/>
            <a:r>
              <a:rPr lang="de-CH" sz="1050" dirty="0">
                <a:latin typeface="SangBleu Republic Medium Italic"/>
              </a:rPr>
              <a:t>7’000 v. </a:t>
            </a:r>
            <a:r>
              <a:rPr lang="de-CH" sz="1050" dirty="0" err="1">
                <a:latin typeface="SangBleu Republic Medium Italic"/>
              </a:rPr>
              <a:t>Ch</a:t>
            </a:r>
            <a:r>
              <a:rPr lang="de-CH" sz="1050" dirty="0">
                <a:latin typeface="SangBleu Republic Medium Italic"/>
              </a:rPr>
              <a:t>.</a:t>
            </a:r>
          </a:p>
        </p:txBody>
      </p:sp>
      <p:sp>
        <p:nvSpPr>
          <p:cNvPr id="40" name="Freihandform 39"/>
          <p:cNvSpPr/>
          <p:nvPr/>
        </p:nvSpPr>
        <p:spPr>
          <a:xfrm rot="10800000">
            <a:off x="2168629" y="5584316"/>
            <a:ext cx="253892" cy="233269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1" name="Ellipse 40"/>
          <p:cNvSpPr/>
          <p:nvPr/>
        </p:nvSpPr>
        <p:spPr>
          <a:xfrm>
            <a:off x="6071273" y="4846484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2" name="Rad 41"/>
          <p:cNvSpPr/>
          <p:nvPr/>
        </p:nvSpPr>
        <p:spPr>
          <a:xfrm>
            <a:off x="5965695" y="4735624"/>
            <a:ext cx="337360" cy="331184"/>
          </a:xfrm>
          <a:prstGeom prst="donut">
            <a:avLst>
              <a:gd name="adj" fmla="val 4900"/>
            </a:avLst>
          </a:prstGeom>
          <a:solidFill>
            <a:srgbClr val="47372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43" name="Rad 42"/>
          <p:cNvSpPr/>
          <p:nvPr/>
        </p:nvSpPr>
        <p:spPr>
          <a:xfrm>
            <a:off x="6241041" y="4543885"/>
            <a:ext cx="362309" cy="338074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44" name="Gerader Verbinder 43"/>
          <p:cNvCxnSpPr>
            <a:stCxn id="41" idx="0"/>
          </p:cNvCxnSpPr>
          <p:nvPr/>
        </p:nvCxnSpPr>
        <p:spPr>
          <a:xfrm flipH="1">
            <a:off x="6123650" y="4846484"/>
            <a:ext cx="10048" cy="9914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6071273" y="5837893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6" name="Gerader Verbinder 45"/>
          <p:cNvCxnSpPr>
            <a:stCxn id="41" idx="2"/>
          </p:cNvCxnSpPr>
          <p:nvPr/>
        </p:nvCxnSpPr>
        <p:spPr>
          <a:xfrm flipH="1" flipV="1">
            <a:off x="5510302" y="4907814"/>
            <a:ext cx="56097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ihandform 46"/>
          <p:cNvSpPr/>
          <p:nvPr/>
        </p:nvSpPr>
        <p:spPr>
          <a:xfrm rot="10800000">
            <a:off x="5865174" y="4911744"/>
            <a:ext cx="254884" cy="263720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8" name="Ellipse 47"/>
          <p:cNvSpPr/>
          <p:nvPr/>
        </p:nvSpPr>
        <p:spPr>
          <a:xfrm>
            <a:off x="7675782" y="1713352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9" name="Rad 48"/>
          <p:cNvSpPr/>
          <p:nvPr/>
        </p:nvSpPr>
        <p:spPr>
          <a:xfrm>
            <a:off x="7570204" y="1602492"/>
            <a:ext cx="337360" cy="331184"/>
          </a:xfrm>
          <a:prstGeom prst="donut">
            <a:avLst>
              <a:gd name="adj" fmla="val 4900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50" name="Rad 49"/>
          <p:cNvSpPr/>
          <p:nvPr/>
        </p:nvSpPr>
        <p:spPr>
          <a:xfrm>
            <a:off x="7545413" y="1608955"/>
            <a:ext cx="362309" cy="338074"/>
          </a:xfrm>
          <a:prstGeom prst="donut">
            <a:avLst>
              <a:gd name="adj" fmla="val 0"/>
            </a:avLst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51" name="Gerader Verbinder 50"/>
          <p:cNvCxnSpPr>
            <a:stCxn id="48" idx="4"/>
            <a:endCxn id="52" idx="4"/>
          </p:cNvCxnSpPr>
          <p:nvPr/>
        </p:nvCxnSpPr>
        <p:spPr>
          <a:xfrm>
            <a:off x="7738207" y="1836013"/>
            <a:ext cx="3108" cy="41409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>
          <a:xfrm>
            <a:off x="7678890" y="5854292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53" name="Gerader Verbinder 52"/>
          <p:cNvCxnSpPr>
            <a:stCxn id="48" idx="2"/>
          </p:cNvCxnSpPr>
          <p:nvPr/>
        </p:nvCxnSpPr>
        <p:spPr>
          <a:xfrm flipH="1" flipV="1">
            <a:off x="7114811" y="1774682"/>
            <a:ext cx="56097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ihandform 53"/>
          <p:cNvSpPr/>
          <p:nvPr/>
        </p:nvSpPr>
        <p:spPr>
          <a:xfrm rot="10800000">
            <a:off x="7447797" y="1776386"/>
            <a:ext cx="283362" cy="263720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5" name="Ellipse 54"/>
          <p:cNvSpPr/>
          <p:nvPr/>
        </p:nvSpPr>
        <p:spPr>
          <a:xfrm>
            <a:off x="9027847" y="3031153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6" name="Rad 55"/>
          <p:cNvSpPr/>
          <p:nvPr/>
        </p:nvSpPr>
        <p:spPr>
          <a:xfrm>
            <a:off x="8922269" y="2920293"/>
            <a:ext cx="337360" cy="331184"/>
          </a:xfrm>
          <a:prstGeom prst="donut">
            <a:avLst>
              <a:gd name="adj" fmla="val 4900"/>
            </a:avLst>
          </a:prstGeom>
          <a:solidFill>
            <a:srgbClr val="47372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57" name="Rad 56"/>
          <p:cNvSpPr/>
          <p:nvPr/>
        </p:nvSpPr>
        <p:spPr>
          <a:xfrm>
            <a:off x="8897478" y="2926756"/>
            <a:ext cx="362309" cy="338074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58" name="Gerader Verbinder 57"/>
          <p:cNvCxnSpPr>
            <a:stCxn id="55" idx="4"/>
          </p:cNvCxnSpPr>
          <p:nvPr/>
        </p:nvCxnSpPr>
        <p:spPr>
          <a:xfrm>
            <a:off x="9090272" y="3153814"/>
            <a:ext cx="0" cy="27618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9033301" y="5829290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60" name="Gerader Verbinder 59"/>
          <p:cNvCxnSpPr/>
          <p:nvPr/>
        </p:nvCxnSpPr>
        <p:spPr>
          <a:xfrm flipH="1" flipV="1">
            <a:off x="9079957" y="3106746"/>
            <a:ext cx="560971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ihandform 60"/>
          <p:cNvSpPr/>
          <p:nvPr/>
        </p:nvSpPr>
        <p:spPr>
          <a:xfrm rot="10800000" flipH="1">
            <a:off x="9083223" y="3117485"/>
            <a:ext cx="278813" cy="240422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3" name="Rad 62"/>
          <p:cNvSpPr/>
          <p:nvPr/>
        </p:nvSpPr>
        <p:spPr>
          <a:xfrm>
            <a:off x="10594471" y="4325634"/>
            <a:ext cx="337360" cy="331184"/>
          </a:xfrm>
          <a:prstGeom prst="donut">
            <a:avLst>
              <a:gd name="adj" fmla="val 4900"/>
            </a:avLst>
          </a:prstGeom>
          <a:solidFill>
            <a:srgbClr val="EA7600"/>
          </a:solidFill>
          <a:ln w="9525"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64" name="Rad 63"/>
          <p:cNvSpPr/>
          <p:nvPr/>
        </p:nvSpPr>
        <p:spPr>
          <a:xfrm>
            <a:off x="10569680" y="4332097"/>
            <a:ext cx="362309" cy="338074"/>
          </a:xfrm>
          <a:prstGeom prst="donut">
            <a:avLst>
              <a:gd name="adj" fmla="val 0"/>
            </a:avLst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65" name="Gerader Verbinder 64"/>
          <p:cNvCxnSpPr>
            <a:stCxn id="62" idx="4"/>
            <a:endCxn id="66" idx="0"/>
          </p:cNvCxnSpPr>
          <p:nvPr/>
        </p:nvCxnSpPr>
        <p:spPr>
          <a:xfrm>
            <a:off x="10762474" y="4559155"/>
            <a:ext cx="13640" cy="1286535"/>
          </a:xfrm>
          <a:prstGeom prst="line">
            <a:avLst/>
          </a:prstGeom>
          <a:ln w="12700">
            <a:solidFill>
              <a:srgbClr val="EA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/>
          <p:cNvSpPr/>
          <p:nvPr/>
        </p:nvSpPr>
        <p:spPr>
          <a:xfrm>
            <a:off x="10713689" y="5845690"/>
            <a:ext cx="124850" cy="122661"/>
          </a:xfrm>
          <a:prstGeom prst="ellipse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67" name="Gerader Verbinder 66"/>
          <p:cNvCxnSpPr>
            <a:stCxn id="62" idx="2"/>
          </p:cNvCxnSpPr>
          <p:nvPr/>
        </p:nvCxnSpPr>
        <p:spPr>
          <a:xfrm>
            <a:off x="10700049" y="4497825"/>
            <a:ext cx="841730" cy="3309"/>
          </a:xfrm>
          <a:prstGeom prst="line">
            <a:avLst/>
          </a:prstGeom>
          <a:ln w="6350">
            <a:solidFill>
              <a:srgbClr val="EA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ihandform 67"/>
          <p:cNvSpPr/>
          <p:nvPr/>
        </p:nvSpPr>
        <p:spPr>
          <a:xfrm rot="10800000" flipH="1">
            <a:off x="10770941" y="4508144"/>
            <a:ext cx="266468" cy="255101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solidFill>
            <a:srgbClr val="EA7600"/>
          </a:solidFill>
          <a:ln w="12700"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6" name="Textfeld 85"/>
          <p:cNvSpPr txBox="1"/>
          <p:nvPr/>
        </p:nvSpPr>
        <p:spPr>
          <a:xfrm>
            <a:off x="5131351" y="4581711"/>
            <a:ext cx="872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SangBleu Republic Medium Italic"/>
              </a:rPr>
              <a:t>Farming</a:t>
            </a:r>
            <a:endParaRPr lang="de-CH" sz="1400" dirty="0">
              <a:latin typeface="SangBleu Republic Medium Italic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5271312" y="5981151"/>
            <a:ext cx="15163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Industrialisierung</a:t>
            </a:r>
          </a:p>
          <a:p>
            <a:pPr algn="ctr"/>
            <a:r>
              <a:rPr lang="de-CH" sz="1050" dirty="0">
                <a:latin typeface="SangBleu Republic Medium Italic"/>
              </a:rPr>
              <a:t>1800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5510302" y="1370028"/>
            <a:ext cx="218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SangBleu Republic Medium Italic"/>
              </a:rPr>
              <a:t>Internationale Nahrungsmittel auf dem Teller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6987941" y="6033074"/>
            <a:ext cx="1276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1960-1980</a:t>
            </a:r>
            <a:endParaRPr lang="de-CH" sz="1100" dirty="0">
              <a:latin typeface="SangBleu Republic Medium Italic"/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9252907" y="2533311"/>
            <a:ext cx="215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SangBleu Republic Medium Italic"/>
              </a:rPr>
              <a:t>EU-Herkunftsbezeichnung–</a:t>
            </a:r>
          </a:p>
          <a:p>
            <a:r>
              <a:rPr lang="de-CH" sz="1200" dirty="0">
                <a:latin typeface="SangBleu Republic Medium Italic"/>
              </a:rPr>
              <a:t>Gesund Bio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8413677" y="6040780"/>
            <a:ext cx="1276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1992</a:t>
            </a:r>
            <a:endParaRPr lang="de-CH" sz="1100" dirty="0">
              <a:latin typeface="SangBleu Republic Medium Italic"/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10934551" y="4167111"/>
            <a:ext cx="802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SangBleu Republic Medium Italic"/>
              </a:rPr>
              <a:t>HEUTE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10160271" y="6061818"/>
            <a:ext cx="1276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2019</a:t>
            </a:r>
            <a:endParaRPr lang="de-CH" sz="1100" dirty="0">
              <a:latin typeface="SangBleu Republic Medium Italic"/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10700049" y="4436494"/>
            <a:ext cx="124850" cy="122661"/>
          </a:xfrm>
          <a:prstGeom prst="ellipse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" name="Gerader Verbinder 3"/>
          <p:cNvCxnSpPr/>
          <p:nvPr/>
        </p:nvCxnSpPr>
        <p:spPr>
          <a:xfrm>
            <a:off x="1596967" y="5584316"/>
            <a:ext cx="7715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ihandform 128"/>
          <p:cNvSpPr/>
          <p:nvPr/>
        </p:nvSpPr>
        <p:spPr>
          <a:xfrm flipH="1">
            <a:off x="7729640" y="1774682"/>
            <a:ext cx="1381939" cy="1292466"/>
          </a:xfrm>
          <a:custGeom>
            <a:avLst/>
            <a:gdLst>
              <a:gd name="connsiteX0" fmla="*/ 0 w 824753"/>
              <a:gd name="connsiteY0" fmla="*/ 2318870 h 2318870"/>
              <a:gd name="connsiteX1" fmla="*/ 262965 w 824753"/>
              <a:gd name="connsiteY1" fmla="*/ 1320800 h 2318870"/>
              <a:gd name="connsiteX2" fmla="*/ 824753 w 824753"/>
              <a:gd name="connsiteY2" fmla="*/ 0 h 231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753" h="2318870">
                <a:moveTo>
                  <a:pt x="0" y="2318870"/>
                </a:moveTo>
                <a:cubicBezTo>
                  <a:pt x="62753" y="2013074"/>
                  <a:pt x="125506" y="1707278"/>
                  <a:pt x="262965" y="1320800"/>
                </a:cubicBezTo>
                <a:cubicBezTo>
                  <a:pt x="400424" y="934322"/>
                  <a:pt x="612588" y="467161"/>
                  <a:pt x="82475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0" name="Textfeld 139"/>
          <p:cNvSpPr txBox="1"/>
          <p:nvPr/>
        </p:nvSpPr>
        <p:spPr>
          <a:xfrm>
            <a:off x="9120411" y="6031832"/>
            <a:ext cx="861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50" dirty="0">
                <a:latin typeface="SangBleu Republic Medium Italic"/>
              </a:rPr>
              <a:t>1998</a:t>
            </a:r>
            <a:endParaRPr lang="de-CH" sz="1100" dirty="0">
              <a:latin typeface="SangBleu Republic Medium Italic"/>
            </a:endParaRPr>
          </a:p>
        </p:txBody>
      </p:sp>
      <p:sp>
        <p:nvSpPr>
          <p:cNvPr id="141" name="Rad 140"/>
          <p:cNvSpPr/>
          <p:nvPr/>
        </p:nvSpPr>
        <p:spPr>
          <a:xfrm>
            <a:off x="9362037" y="3742002"/>
            <a:ext cx="337360" cy="331184"/>
          </a:xfrm>
          <a:prstGeom prst="donut">
            <a:avLst>
              <a:gd name="adj" fmla="val 4900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42" name="Rad 141"/>
          <p:cNvSpPr/>
          <p:nvPr/>
        </p:nvSpPr>
        <p:spPr>
          <a:xfrm>
            <a:off x="9337246" y="3748465"/>
            <a:ext cx="362309" cy="338074"/>
          </a:xfrm>
          <a:prstGeom prst="donut">
            <a:avLst>
              <a:gd name="adj" fmla="val 0"/>
            </a:avLst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143" name="Gerader Verbinder 142"/>
          <p:cNvCxnSpPr>
            <a:stCxn id="148" idx="4"/>
          </p:cNvCxnSpPr>
          <p:nvPr/>
        </p:nvCxnSpPr>
        <p:spPr>
          <a:xfrm>
            <a:off x="9530040" y="3975523"/>
            <a:ext cx="27320" cy="19400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/>
          <p:cNvCxnSpPr>
            <a:stCxn id="148" idx="2"/>
          </p:cNvCxnSpPr>
          <p:nvPr/>
        </p:nvCxnSpPr>
        <p:spPr>
          <a:xfrm>
            <a:off x="9467615" y="3914193"/>
            <a:ext cx="665941" cy="109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Freihandform 145"/>
          <p:cNvSpPr/>
          <p:nvPr/>
        </p:nvSpPr>
        <p:spPr>
          <a:xfrm rot="10800000" flipH="1">
            <a:off x="9530040" y="3925109"/>
            <a:ext cx="274293" cy="254504"/>
          </a:xfrm>
          <a:custGeom>
            <a:avLst/>
            <a:gdLst>
              <a:gd name="connsiteX0" fmla="*/ 14935 w 283362"/>
              <a:gd name="connsiteY0" fmla="*/ 0 h 263720"/>
              <a:gd name="connsiteX1" fmla="*/ 277909 w 283362"/>
              <a:gd name="connsiteY1" fmla="*/ 210572 h 263720"/>
              <a:gd name="connsiteX2" fmla="*/ 283362 w 283362"/>
              <a:gd name="connsiteY2" fmla="*/ 263720 h 263720"/>
              <a:gd name="connsiteX3" fmla="*/ 267479 w 283362"/>
              <a:gd name="connsiteY3" fmla="*/ 263720 h 263720"/>
              <a:gd name="connsiteX4" fmla="*/ 262348 w 283362"/>
              <a:gd name="connsiteY4" fmla="*/ 213773 h 263720"/>
              <a:gd name="connsiteX5" fmla="*/ 14934 w 283362"/>
              <a:gd name="connsiteY5" fmla="*/ 15882 h 263720"/>
              <a:gd name="connsiteX6" fmla="*/ 0 w 283362"/>
              <a:gd name="connsiteY6" fmla="*/ 17360 h 263720"/>
              <a:gd name="connsiteX7" fmla="*/ 0 w 283362"/>
              <a:gd name="connsiteY7" fmla="*/ 1479 h 26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362" h="263720">
                <a:moveTo>
                  <a:pt x="14935" y="0"/>
                </a:moveTo>
                <a:cubicBezTo>
                  <a:pt x="144652" y="0"/>
                  <a:pt x="252879" y="90399"/>
                  <a:pt x="277909" y="210572"/>
                </a:cubicBezTo>
                <a:lnTo>
                  <a:pt x="283362" y="263720"/>
                </a:lnTo>
                <a:lnTo>
                  <a:pt x="267479" y="263720"/>
                </a:lnTo>
                <a:lnTo>
                  <a:pt x="262348" y="213773"/>
                </a:lnTo>
                <a:cubicBezTo>
                  <a:pt x="238799" y="100837"/>
                  <a:pt x="136977" y="15882"/>
                  <a:pt x="14934" y="15882"/>
                </a:cubicBezTo>
                <a:lnTo>
                  <a:pt x="0" y="17360"/>
                </a:lnTo>
                <a:lnTo>
                  <a:pt x="0" y="1479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8" name="Ellipse 147"/>
          <p:cNvSpPr/>
          <p:nvPr/>
        </p:nvSpPr>
        <p:spPr>
          <a:xfrm>
            <a:off x="9467615" y="3852862"/>
            <a:ext cx="124850" cy="1226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5" name="Ellipse 154"/>
          <p:cNvSpPr/>
          <p:nvPr/>
        </p:nvSpPr>
        <p:spPr>
          <a:xfrm>
            <a:off x="9490496" y="5837758"/>
            <a:ext cx="124850" cy="1226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2" name="Freihandform 161"/>
          <p:cNvSpPr/>
          <p:nvPr/>
        </p:nvSpPr>
        <p:spPr>
          <a:xfrm>
            <a:off x="2430966" y="4917688"/>
            <a:ext cx="3702205" cy="669073"/>
          </a:xfrm>
          <a:custGeom>
            <a:avLst/>
            <a:gdLst>
              <a:gd name="connsiteX0" fmla="*/ 0 w 3702205"/>
              <a:gd name="connsiteY0" fmla="*/ 669073 h 669073"/>
              <a:gd name="connsiteX1" fmla="*/ 2810107 w 3702205"/>
              <a:gd name="connsiteY1" fmla="*/ 613317 h 669073"/>
              <a:gd name="connsiteX2" fmla="*/ 3702205 w 3702205"/>
              <a:gd name="connsiteY2" fmla="*/ 0 h 66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2205" h="669073">
                <a:moveTo>
                  <a:pt x="0" y="669073"/>
                </a:moveTo>
                <a:lnTo>
                  <a:pt x="2810107" y="613317"/>
                </a:lnTo>
                <a:cubicBezTo>
                  <a:pt x="3427141" y="501805"/>
                  <a:pt x="3564673" y="250902"/>
                  <a:pt x="370220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3" name="Freihandform 162"/>
          <p:cNvSpPr/>
          <p:nvPr/>
        </p:nvSpPr>
        <p:spPr>
          <a:xfrm>
            <a:off x="6133171" y="1780627"/>
            <a:ext cx="1586949" cy="3103607"/>
          </a:xfrm>
          <a:custGeom>
            <a:avLst/>
            <a:gdLst>
              <a:gd name="connsiteX0" fmla="*/ 0 w 1616927"/>
              <a:gd name="connsiteY0" fmla="*/ 3980985 h 3980985"/>
              <a:gd name="connsiteX1" fmla="*/ 501805 w 1616927"/>
              <a:gd name="connsiteY1" fmla="*/ 2051824 h 3980985"/>
              <a:gd name="connsiteX2" fmla="*/ 1616927 w 1616927"/>
              <a:gd name="connsiteY2" fmla="*/ 0 h 398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6927" h="3980985">
                <a:moveTo>
                  <a:pt x="0" y="3980985"/>
                </a:moveTo>
                <a:cubicBezTo>
                  <a:pt x="116158" y="3348153"/>
                  <a:pt x="232317" y="2715321"/>
                  <a:pt x="501805" y="2051824"/>
                </a:cubicBezTo>
                <a:cubicBezTo>
                  <a:pt x="771293" y="1388327"/>
                  <a:pt x="1194110" y="694163"/>
                  <a:pt x="1616927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5" name="Textfeld 164"/>
          <p:cNvSpPr txBox="1"/>
          <p:nvPr/>
        </p:nvSpPr>
        <p:spPr>
          <a:xfrm>
            <a:off x="9706897" y="3562156"/>
            <a:ext cx="1545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SangBleu Republic Medium Italic"/>
              </a:rPr>
              <a:t>Regional</a:t>
            </a:r>
          </a:p>
        </p:txBody>
      </p:sp>
      <p:pic>
        <p:nvPicPr>
          <p:cNvPr id="169" name="Grafik 1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79" y="254558"/>
            <a:ext cx="1961949" cy="1452249"/>
          </a:xfrm>
          <a:prstGeom prst="rect">
            <a:avLst/>
          </a:prstGeom>
        </p:spPr>
      </p:pic>
      <p:sp>
        <p:nvSpPr>
          <p:cNvPr id="179" name="Titel 1"/>
          <p:cNvSpPr txBox="1">
            <a:spLocks/>
          </p:cNvSpPr>
          <p:nvPr/>
        </p:nvSpPr>
        <p:spPr>
          <a:xfrm>
            <a:off x="794696" y="47981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latin typeface="SangBleu Empire Black" panose="02070A04090000000004" pitchFamily="18" charset="0"/>
              </a:rPr>
              <a:t>Distanz zur Nahrung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r="7735"/>
          <a:stretch/>
        </p:blipFill>
        <p:spPr>
          <a:xfrm>
            <a:off x="10027271" y="260427"/>
            <a:ext cx="1968859" cy="14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31" grpId="0" animBg="1"/>
      <p:bldP spid="10" grpId="0" animBg="1"/>
      <p:bldP spid="11" grpId="0" animBg="1"/>
      <p:bldP spid="34" grpId="0" animBg="1"/>
      <p:bldP spid="35" grpId="0"/>
      <p:bldP spid="36" grpId="0"/>
      <p:bldP spid="40" grpId="0" animBg="1"/>
      <p:bldP spid="41" grpId="0" animBg="1"/>
      <p:bldP spid="42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63" grpId="0" animBg="1"/>
      <p:bldP spid="66" grpId="0" animBg="1"/>
      <p:bldP spid="68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62" grpId="0" animBg="1"/>
      <p:bldP spid="129" grpId="0" animBg="1"/>
      <p:bldP spid="140" grpId="0"/>
      <p:bldP spid="141" grpId="0" animBg="1"/>
      <p:bldP spid="142" grpId="0" animBg="1"/>
      <p:bldP spid="146" grpId="0" animBg="1"/>
      <p:bldP spid="148" grpId="0" animBg="1"/>
      <p:bldP spid="155" grpId="0" animBg="1"/>
      <p:bldP spid="162" grpId="0" animBg="1"/>
      <p:bldP spid="163" grpId="0" animBg="1"/>
      <p:bldP spid="1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5716" y="1803504"/>
            <a:ext cx="10160000" cy="2387600"/>
          </a:xfrm>
        </p:spPr>
        <p:txBody>
          <a:bodyPr>
            <a:normAutofit/>
          </a:bodyPr>
          <a:lstStyle/>
          <a:p>
            <a:r>
              <a:rPr lang="de-CH" sz="4400" dirty="0">
                <a:latin typeface="SangBleu Empire Black" panose="02070A04090000000004" pitchFamily="18" charset="0"/>
              </a:rPr>
              <a:t>Wie kann die Luxushotellerie auf diese Bedürfnisse eingehen?</a:t>
            </a:r>
          </a:p>
        </p:txBody>
      </p:sp>
    </p:spTree>
    <p:extLst>
      <p:ext uri="{BB962C8B-B14F-4D97-AF65-F5344CB8AC3E}">
        <p14:creationId xmlns:p14="http://schemas.microsoft.com/office/powerpoint/2010/main" val="145244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SangBleu Empire Black" panose="02070A04090000000004" pitchFamily="18" charset="0"/>
              </a:rPr>
              <a:t>Es beginnt mit einer Idee  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27081"/>
            <a:ext cx="3474715" cy="116163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75" y="4076250"/>
            <a:ext cx="2336799" cy="651449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39" y="3303469"/>
            <a:ext cx="2007085" cy="200708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9" r="6662" b="4877"/>
          <a:stretch/>
        </p:blipFill>
        <p:spPr>
          <a:xfrm>
            <a:off x="888303" y="1777550"/>
            <a:ext cx="3421456" cy="4439751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00" y="4195278"/>
            <a:ext cx="2011513" cy="31179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8046" y="3585300"/>
            <a:ext cx="1356754" cy="135675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7060" y="3672852"/>
            <a:ext cx="1676744" cy="12199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190" y="3730098"/>
            <a:ext cx="2054822" cy="1153826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833404" y="6304163"/>
            <a:ext cx="153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SangBleu Republic Medium Italic"/>
              </a:rPr>
              <a:t>Gratian Anda</a:t>
            </a:r>
          </a:p>
        </p:txBody>
      </p:sp>
    </p:spTree>
    <p:extLst>
      <p:ext uri="{BB962C8B-B14F-4D97-AF65-F5344CB8AC3E}">
        <p14:creationId xmlns:p14="http://schemas.microsoft.com/office/powerpoint/2010/main" val="123403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8874" y="364070"/>
            <a:ext cx="10515600" cy="1325563"/>
          </a:xfrm>
        </p:spPr>
        <p:txBody>
          <a:bodyPr/>
          <a:lstStyle/>
          <a:p>
            <a:r>
              <a:rPr lang="de-CH" dirty="0">
                <a:latin typeface="SangBleu Empire Black" panose="02070A04090000000004" pitchFamily="18" charset="0"/>
              </a:rPr>
              <a:t>Vereinigung unter einer Dachmarke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10327" y="3790727"/>
            <a:ext cx="1712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Storchen Zürich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293264" y="1468270"/>
            <a:ext cx="17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Rustico </a:t>
            </a:r>
          </a:p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del Sole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611437" y="5552171"/>
            <a:ext cx="1568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Chateau</a:t>
            </a:r>
          </a:p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d</a:t>
            </a:r>
          </a:p>
          <a:p>
            <a:pPr algn="ctr"/>
            <a:r>
              <a:rPr lang="de-CH" sz="1400" b="1" dirty="0">
                <a:solidFill>
                  <a:schemeClr val="bg1"/>
                </a:solidFill>
                <a:latin typeface="Lucida Sans" panose="020B0602030504020204" pitchFamily="34" charset="0"/>
              </a:rPr>
              <a:t>Raymontpierre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62024" y="1489213"/>
            <a:ext cx="10205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Authentizität, Naturnähe, Nachhaltigkeit, Kultur,</a:t>
            </a:r>
            <a:r>
              <a:rPr lang="de-DE" sz="2400" dirty="0">
                <a:solidFill>
                  <a:srgbClr val="000000"/>
                </a:solidFill>
                <a:latin typeface="Lucida Sans" panose="020B0602030504020204" pitchFamily="34" charset="0"/>
              </a:rPr>
              <a:t> </a:t>
            </a:r>
            <a:r>
              <a:rPr lang="de-CH" sz="2400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persönliches Gastgebertum und höchste Qualität  </a:t>
            </a:r>
          </a:p>
          <a:p>
            <a:endParaRPr lang="de-CH" sz="2400" baseline="3000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de-CH" sz="2400" baseline="30000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  <p:sp>
        <p:nvSpPr>
          <p:cNvPr id="21" name="Freihandform 20"/>
          <p:cNvSpPr/>
          <p:nvPr/>
        </p:nvSpPr>
        <p:spPr>
          <a:xfrm rot="20228184">
            <a:off x="8397099" y="3931527"/>
            <a:ext cx="1903607" cy="1382904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Freihandform 21"/>
          <p:cNvSpPr/>
          <p:nvPr/>
        </p:nvSpPr>
        <p:spPr>
          <a:xfrm rot="17574598">
            <a:off x="8229583" y="2966224"/>
            <a:ext cx="1869453" cy="1309304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Freihandform 22"/>
          <p:cNvSpPr/>
          <p:nvPr/>
        </p:nvSpPr>
        <p:spPr>
          <a:xfrm rot="14853824">
            <a:off x="7361784" y="2425619"/>
            <a:ext cx="1919758" cy="1301820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Freihandform 23"/>
          <p:cNvSpPr/>
          <p:nvPr/>
        </p:nvSpPr>
        <p:spPr>
          <a:xfrm rot="1344934">
            <a:off x="7904949" y="4799667"/>
            <a:ext cx="1830776" cy="1381162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Freihandform 24"/>
          <p:cNvSpPr/>
          <p:nvPr/>
        </p:nvSpPr>
        <p:spPr>
          <a:xfrm rot="12148230">
            <a:off x="6386399" y="2620671"/>
            <a:ext cx="1904728" cy="1305123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Freihandform 25"/>
          <p:cNvSpPr/>
          <p:nvPr/>
        </p:nvSpPr>
        <p:spPr>
          <a:xfrm rot="9465232">
            <a:off x="5817051" y="3409092"/>
            <a:ext cx="1936615" cy="1349241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Freihandform 26"/>
          <p:cNvSpPr/>
          <p:nvPr/>
        </p:nvSpPr>
        <p:spPr>
          <a:xfrm rot="6858936">
            <a:off x="6019755" y="4411438"/>
            <a:ext cx="1907755" cy="1352518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Freihandform 27"/>
          <p:cNvSpPr/>
          <p:nvPr/>
        </p:nvSpPr>
        <p:spPr>
          <a:xfrm rot="4135315">
            <a:off x="6844498" y="4994005"/>
            <a:ext cx="1913717" cy="1358378"/>
          </a:xfrm>
          <a:custGeom>
            <a:avLst/>
            <a:gdLst>
              <a:gd name="connsiteX0" fmla="*/ 0 w 2545793"/>
              <a:gd name="connsiteY0" fmla="*/ 0 h 1690712"/>
              <a:gd name="connsiteX1" fmla="*/ 2544733 w 2545793"/>
              <a:gd name="connsiteY1" fmla="*/ 0 h 1690712"/>
              <a:gd name="connsiteX2" fmla="*/ 2545793 w 2545793"/>
              <a:gd name="connsiteY2" fmla="*/ 20149 h 1690712"/>
              <a:gd name="connsiteX3" fmla="*/ 1980950 w 2545793"/>
              <a:gd name="connsiteY3" fmla="*/ 1530185 h 1690712"/>
              <a:gd name="connsiteX4" fmla="*/ 1828929 w 2545793"/>
              <a:gd name="connsiteY4" fmla="*/ 1690712 h 16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5793" h="1690712">
                <a:moveTo>
                  <a:pt x="0" y="0"/>
                </a:moveTo>
                <a:lnTo>
                  <a:pt x="2544733" y="0"/>
                </a:lnTo>
                <a:lnTo>
                  <a:pt x="2545793" y="20149"/>
                </a:lnTo>
                <a:cubicBezTo>
                  <a:pt x="2545793" y="593747"/>
                  <a:pt x="2333820" y="1119831"/>
                  <a:pt x="1980950" y="1530185"/>
                </a:cubicBezTo>
                <a:lnTo>
                  <a:pt x="1828929" y="1690712"/>
                </a:lnTo>
                <a:close/>
              </a:path>
            </a:pathLst>
          </a:custGeom>
          <a:noFill/>
          <a:ln w="28575"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48" y="2906380"/>
            <a:ext cx="665251" cy="665251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43" y="2952238"/>
            <a:ext cx="612150" cy="677249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00" y="5633178"/>
            <a:ext cx="1014765" cy="611966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84" y="4016671"/>
            <a:ext cx="971546" cy="63727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94" y="5103735"/>
            <a:ext cx="472764" cy="72620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84" y="2360675"/>
            <a:ext cx="930371" cy="732157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12" y="3955379"/>
            <a:ext cx="485681" cy="74487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10"/>
          <a:srcRect l="8745" t="10308" r="4236" b="8401"/>
          <a:stretch/>
        </p:blipFill>
        <p:spPr>
          <a:xfrm>
            <a:off x="8794505" y="5078557"/>
            <a:ext cx="800128" cy="682121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17" y="3310921"/>
            <a:ext cx="2199940" cy="18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SangBleu Empire Black" panose="02070A04090000000004" pitchFamily="18" charset="0"/>
              </a:rPr>
              <a:t>Philosophie</a:t>
            </a:r>
          </a:p>
        </p:txBody>
      </p:sp>
      <p:sp>
        <p:nvSpPr>
          <p:cNvPr id="13" name="Bogen 12"/>
          <p:cNvSpPr/>
          <p:nvPr/>
        </p:nvSpPr>
        <p:spPr>
          <a:xfrm>
            <a:off x="5737872" y="2695670"/>
            <a:ext cx="1957786" cy="1675669"/>
          </a:xfrm>
          <a:prstGeom prst="arc">
            <a:avLst>
              <a:gd name="adj1" fmla="val 16200000"/>
              <a:gd name="adj2" fmla="val 21445103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Bogen 13"/>
          <p:cNvSpPr/>
          <p:nvPr/>
        </p:nvSpPr>
        <p:spPr>
          <a:xfrm rot="5899160">
            <a:off x="5837403" y="4332046"/>
            <a:ext cx="1964228" cy="1760708"/>
          </a:xfrm>
          <a:prstGeom prst="arc">
            <a:avLst>
              <a:gd name="adj1" fmla="val 16200000"/>
              <a:gd name="adj2" fmla="val 21445103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Bogen 14"/>
          <p:cNvSpPr/>
          <p:nvPr/>
        </p:nvSpPr>
        <p:spPr>
          <a:xfrm rot="16782949">
            <a:off x="3545009" y="2813343"/>
            <a:ext cx="1955302" cy="1729158"/>
          </a:xfrm>
          <a:prstGeom prst="arc">
            <a:avLst>
              <a:gd name="adj1" fmla="val 16200000"/>
              <a:gd name="adj2" fmla="val 21445103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Bogen 16"/>
          <p:cNvSpPr/>
          <p:nvPr/>
        </p:nvSpPr>
        <p:spPr>
          <a:xfrm rot="10989487">
            <a:off x="3654209" y="4480227"/>
            <a:ext cx="1941927" cy="1730900"/>
          </a:xfrm>
          <a:prstGeom prst="arc">
            <a:avLst>
              <a:gd name="adj1" fmla="val 16200000"/>
              <a:gd name="adj2" fmla="val 21445103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9" name="Textfeld 38"/>
          <p:cNvSpPr txBox="1"/>
          <p:nvPr/>
        </p:nvSpPr>
        <p:spPr>
          <a:xfrm>
            <a:off x="821309" y="1552983"/>
            <a:ext cx="1120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Eine Schweizer Hotelgruppe die „Farm-</a:t>
            </a:r>
            <a:r>
              <a:rPr lang="de-CH" sz="2400" baseline="30000" dirty="0" err="1">
                <a:solidFill>
                  <a:srgbClr val="000000"/>
                </a:solidFill>
                <a:latin typeface="Lucida Sans" panose="020B0602030504020204" pitchFamily="34" charset="0"/>
              </a:rPr>
              <a:t>to</a:t>
            </a:r>
            <a:r>
              <a:rPr lang="de-CH" sz="2400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-</a:t>
            </a:r>
            <a:r>
              <a:rPr lang="de-CH" sz="2400" baseline="30000" dirty="0" err="1">
                <a:solidFill>
                  <a:srgbClr val="000000"/>
                </a:solidFill>
                <a:latin typeface="Lucida Sans" panose="020B0602030504020204" pitchFamily="34" charset="0"/>
              </a:rPr>
              <a:t>table</a:t>
            </a:r>
            <a:r>
              <a:rPr lang="de-CH" sz="2400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“, Erlebnisorientierung und „new Luxury“ vollständig zelebriert</a:t>
            </a:r>
          </a:p>
        </p:txBody>
      </p:sp>
      <p:sp>
        <p:nvSpPr>
          <p:cNvPr id="3" name="Ellipse 2"/>
          <p:cNvSpPr/>
          <p:nvPr/>
        </p:nvSpPr>
        <p:spPr>
          <a:xfrm>
            <a:off x="4959992" y="2128780"/>
            <a:ext cx="1440000" cy="14400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73729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002739" y="2624181"/>
            <a:ext cx="135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bg1"/>
                </a:solidFill>
                <a:latin typeface="SangBleu Republic Medium Italic"/>
              </a:rPr>
              <a:t>FARM</a:t>
            </a:r>
          </a:p>
        </p:txBody>
      </p:sp>
      <p:sp>
        <p:nvSpPr>
          <p:cNvPr id="18" name="Ellipse 17"/>
          <p:cNvSpPr/>
          <p:nvPr/>
        </p:nvSpPr>
        <p:spPr>
          <a:xfrm>
            <a:off x="4969720" y="5246335"/>
            <a:ext cx="1440000" cy="1440000"/>
          </a:xfrm>
          <a:prstGeom prst="ellipse">
            <a:avLst/>
          </a:prstGeom>
          <a:solidFill>
            <a:srgbClr val="473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73729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002739" y="5788911"/>
            <a:ext cx="1357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solidFill>
                  <a:schemeClr val="bg1"/>
                </a:solidFill>
                <a:latin typeface="SangBleu Republic Medium Italic"/>
              </a:rPr>
              <a:t>HOTEL</a:t>
            </a:r>
          </a:p>
          <a:p>
            <a:pPr algn="ctr"/>
            <a:endParaRPr lang="de-CH" sz="2000" dirty="0">
              <a:solidFill>
                <a:schemeClr val="bg1"/>
              </a:solidFill>
              <a:latin typeface="SangBleu Republic Medium Italic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7094710" y="3691208"/>
            <a:ext cx="1440000" cy="1440000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73729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713788" y="3691208"/>
            <a:ext cx="1440000" cy="1440000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473729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645328" y="4272707"/>
            <a:ext cx="1494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SangBleu Republic Medium Italic"/>
              </a:rPr>
              <a:t>Gästeerlebnisse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085336" y="4180375"/>
            <a:ext cx="1494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>
                <a:solidFill>
                  <a:schemeClr val="bg1"/>
                </a:solidFill>
                <a:latin typeface="SangBleu Republic Medium Italic"/>
              </a:rPr>
              <a:t>naturnahe</a:t>
            </a:r>
          </a:p>
          <a:p>
            <a:pPr algn="ctr"/>
            <a:r>
              <a:rPr lang="de-CH" sz="1200" dirty="0">
                <a:solidFill>
                  <a:schemeClr val="bg1"/>
                </a:solidFill>
                <a:latin typeface="SangBleu Republic Medium Italic"/>
              </a:rPr>
              <a:t>Produkte</a:t>
            </a:r>
          </a:p>
        </p:txBody>
      </p:sp>
    </p:spTree>
    <p:extLst>
      <p:ext uri="{BB962C8B-B14F-4D97-AF65-F5344CB8AC3E}">
        <p14:creationId xmlns:p14="http://schemas.microsoft.com/office/powerpoint/2010/main" val="39821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3" grpId="0" animBg="1"/>
      <p:bldP spid="33" grpId="0"/>
      <p:bldP spid="18" grpId="0" animBg="1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19636" b="14437"/>
          <a:stretch/>
        </p:blipFill>
        <p:spPr>
          <a:xfrm>
            <a:off x="473438" y="360947"/>
            <a:ext cx="11245320" cy="494497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03159" y="5574222"/>
            <a:ext cx="9516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The Living Circle </a:t>
            </a:r>
            <a:r>
              <a:rPr lang="de-CH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– ist eine handverlesene Gruppe von erstklassigen Hotels und</a:t>
            </a:r>
          </a:p>
          <a:p>
            <a:pPr algn="ctr"/>
            <a:r>
              <a:rPr lang="de-CH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Restaurants an den kompromisslos schönsten Standorten, geführt von leidenschaftlichen</a:t>
            </a:r>
          </a:p>
          <a:p>
            <a:pPr algn="ctr"/>
            <a:r>
              <a:rPr lang="de-CH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Gastgebern. Reis, Gemüse, Früchte, natürlich Wein und andere edle Gewächse – alles</a:t>
            </a:r>
          </a:p>
          <a:p>
            <a:pPr algn="ctr"/>
            <a:r>
              <a:rPr lang="de-CH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zaubern unsere eigenen Bauernhöfe gartenfrisch direkt auf Ihren Tisch. Das ist unsere</a:t>
            </a:r>
          </a:p>
          <a:p>
            <a:pPr algn="ctr"/>
            <a:r>
              <a:rPr lang="en-US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Definition von Luxus. </a:t>
            </a:r>
            <a:r>
              <a:rPr lang="en-US" i="1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Das </a:t>
            </a:r>
            <a:r>
              <a:rPr lang="en-US" i="1" baseline="30000" dirty="0" err="1">
                <a:solidFill>
                  <a:srgbClr val="000000"/>
                </a:solidFill>
                <a:latin typeface="Lucida Sans" panose="020B0602030504020204" pitchFamily="34" charset="0"/>
              </a:rPr>
              <a:t>ist</a:t>
            </a:r>
            <a:r>
              <a:rPr lang="en-US" i="1" baseline="30000" dirty="0">
                <a:solidFill>
                  <a:srgbClr val="000000"/>
                </a:solidFill>
                <a:latin typeface="Lucida Sans" panose="020B0602030504020204" pitchFamily="34" charset="0"/>
              </a:rPr>
              <a:t> The Living Circle – luxury hotels fed by nature.</a:t>
            </a:r>
            <a:endParaRPr lang="de-CH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2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505316" y="4641635"/>
            <a:ext cx="4440897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aseline="30000" dirty="0">
                <a:solidFill>
                  <a:srgbClr val="000000"/>
                </a:solidFill>
                <a:latin typeface="SangBleu Empire Black" panose="02070A04090000000004" pitchFamily="18" charset="0"/>
              </a:rPr>
              <a:t>SCHLATTGUT</a:t>
            </a:r>
            <a:endParaRPr lang="de-DE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aseline="30000" dirty="0">
              <a:solidFill>
                <a:srgbClr val="000000"/>
              </a:solidFill>
              <a:latin typeface="SangBleu Republic" panose="020405040600000000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80" y="202070"/>
            <a:ext cx="1310826" cy="10315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18799" r="19216"/>
          <a:stretch/>
        </p:blipFill>
        <p:spPr>
          <a:xfrm>
            <a:off x="1297862" y="1483991"/>
            <a:ext cx="4692783" cy="50472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13279" r="991" b="2498"/>
          <a:stretch/>
        </p:blipFill>
        <p:spPr>
          <a:xfrm>
            <a:off x="6515999" y="1472399"/>
            <a:ext cx="4860000" cy="27776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88" y="5262178"/>
            <a:ext cx="667615" cy="6676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814" y="5279751"/>
            <a:ext cx="579091" cy="5790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>
          <a:xfrm>
            <a:off x="8542193" y="5279751"/>
            <a:ext cx="837471" cy="5888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93" y="5235730"/>
            <a:ext cx="715643" cy="7156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36" y="5279751"/>
            <a:ext cx="573335" cy="5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43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Microsoft Macintosh PowerPoint</Application>
  <PresentationFormat>Breitbild</PresentationFormat>
  <Paragraphs>96</Paragraphs>
  <Slides>20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Lucida Sans</vt:lpstr>
      <vt:lpstr>MinionPro-Regular</vt:lpstr>
      <vt:lpstr>SangBleu Empire Black</vt:lpstr>
      <vt:lpstr>SangBleu Republic</vt:lpstr>
      <vt:lpstr>SangBleu Republic Medium Italic</vt:lpstr>
      <vt:lpstr>Office</vt:lpstr>
      <vt:lpstr>PowerPoint-Präsentation</vt:lpstr>
      <vt:lpstr>PowerPoint-Präsentation</vt:lpstr>
      <vt:lpstr>PowerPoint-Präsentation</vt:lpstr>
      <vt:lpstr>Wie kann die Luxushotellerie auf diese Bedürfnisse eingehen?</vt:lpstr>
      <vt:lpstr>Es beginnt mit einer Idee  </vt:lpstr>
      <vt:lpstr>Vereinigung unter einer Dachmarke</vt:lpstr>
      <vt:lpstr>Philosophie</vt:lpstr>
      <vt:lpstr>PowerPoint-Präsentation</vt:lpstr>
      <vt:lpstr>PowerPoint-Präsentation</vt:lpstr>
      <vt:lpstr>PowerPoint-Präsentation</vt:lpstr>
      <vt:lpstr>PowerPoint-Präsentation</vt:lpstr>
      <vt:lpstr>Farm-to-Hotel / Farm-to-Table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Erlebnisse</vt:lpstr>
      <vt:lpstr>PowerPoint-Präsentation</vt:lpstr>
      <vt:lpstr>Vielen Dank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Soraya Stadelmann - Living Circle Group</dc:creator>
  <cp:lastModifiedBy>Microsoft Office-Benutzer</cp:lastModifiedBy>
  <cp:revision>369</cp:revision>
  <dcterms:created xsi:type="dcterms:W3CDTF">2019-10-11T14:07:13Z</dcterms:created>
  <dcterms:modified xsi:type="dcterms:W3CDTF">2019-10-17T07:46:32Z</dcterms:modified>
</cp:coreProperties>
</file>